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0" r:id="rId4"/>
    <p:sldId id="258" r:id="rId5"/>
    <p:sldId id="259" r:id="rId6"/>
    <p:sldId id="261" r:id="rId7"/>
    <p:sldId id="268" r:id="rId8"/>
    <p:sldId id="281" r:id="rId9"/>
    <p:sldId id="262" r:id="rId10"/>
    <p:sldId id="282" r:id="rId11"/>
    <p:sldId id="263" r:id="rId12"/>
    <p:sldId id="283" r:id="rId13"/>
    <p:sldId id="284" r:id="rId14"/>
    <p:sldId id="264" r:id="rId15"/>
    <p:sldId id="285" r:id="rId16"/>
    <p:sldId id="287" r:id="rId17"/>
    <p:sldId id="265" r:id="rId18"/>
    <p:sldId id="286" r:id="rId19"/>
    <p:sldId id="266" r:id="rId20"/>
    <p:sldId id="267" r:id="rId21"/>
    <p:sldId id="260" r:id="rId22"/>
    <p:sldId id="269" r:id="rId23"/>
    <p:sldId id="270" r:id="rId24"/>
    <p:sldId id="271" r:id="rId25"/>
    <p:sldId id="272" r:id="rId26"/>
    <p:sldId id="273" r:id="rId27"/>
    <p:sldId id="274" r:id="rId28"/>
    <p:sldId id="275" r:id="rId29"/>
    <p:sldId id="276" r:id="rId30"/>
    <p:sldId id="277" r:id="rId31"/>
    <p:sldId id="278"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2C358-2752-42B6-9322-4F44769AB5A5}" type="datetimeFigureOut">
              <a:rPr lang="en-US" smtClean="0"/>
              <a:t>12/1/2019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1CC03-5BFD-4520-A506-F3A060410ED3}" type="slidenum">
              <a:rPr lang="en-US" smtClean="0"/>
              <a:t>‹#›</a:t>
            </a:fld>
            <a:endParaRPr lang="en-US"/>
          </a:p>
        </p:txBody>
      </p:sp>
    </p:spTree>
    <p:extLst>
      <p:ext uri="{BB962C8B-B14F-4D97-AF65-F5344CB8AC3E}">
        <p14:creationId xmlns:p14="http://schemas.microsoft.com/office/powerpoint/2010/main" val="265997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BF9CFC1-6079-4D33-B869-A136E18CFEE1}" type="datetimeFigureOut">
              <a:rPr lang="en-US" smtClean="0"/>
              <a:t>12/1/2019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96192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BF9CFC1-6079-4D33-B869-A136E18CFEE1}" type="datetimeFigureOut">
              <a:rPr lang="en-US" smtClean="0"/>
              <a:t>12/1/2019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262348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BF9CFC1-6079-4D33-B869-A136E18CFEE1}" type="datetimeFigureOut">
              <a:rPr lang="en-US" smtClean="0"/>
              <a:t>12/1/2019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411028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BF9CFC1-6079-4D33-B869-A136E18CFEE1}" type="datetimeFigureOut">
              <a:rPr lang="en-US" smtClean="0"/>
              <a:t>12/1/2019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23887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BF9CFC1-6079-4D33-B869-A136E18CFEE1}" type="datetimeFigureOut">
              <a:rPr lang="en-US" smtClean="0"/>
              <a:t>12/1/2019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90933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BF9CFC1-6079-4D33-B869-A136E18CFEE1}" type="datetimeFigureOut">
              <a:rPr lang="en-US" smtClean="0"/>
              <a:t>12/1/2019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334721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BF9CFC1-6079-4D33-B869-A136E18CFEE1}" type="datetimeFigureOut">
              <a:rPr lang="en-US" smtClean="0"/>
              <a:t>12/1/2019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399151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BF9CFC1-6079-4D33-B869-A136E18CFEE1}" type="datetimeFigureOut">
              <a:rPr lang="en-US" smtClean="0"/>
              <a:t>12/1/2019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202244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BF9CFC1-6079-4D33-B869-A136E18CFEE1}" type="datetimeFigureOut">
              <a:rPr lang="en-US" smtClean="0"/>
              <a:t>12/1/2019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98605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BF9CFC1-6079-4D33-B869-A136E18CFEE1}" type="datetimeFigureOut">
              <a:rPr lang="en-US" smtClean="0"/>
              <a:t>12/1/2019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162425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BF9CFC1-6079-4D33-B869-A136E18CFEE1}" type="datetimeFigureOut">
              <a:rPr lang="en-US" smtClean="0"/>
              <a:t>12/1/2019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ADDBBC9-64ED-4304-8134-190345A3FCBE}" type="slidenum">
              <a:rPr lang="en-US" smtClean="0"/>
              <a:t>‹#›</a:t>
            </a:fld>
            <a:endParaRPr lang="en-US"/>
          </a:p>
        </p:txBody>
      </p:sp>
    </p:spTree>
    <p:extLst>
      <p:ext uri="{BB962C8B-B14F-4D97-AF65-F5344CB8AC3E}">
        <p14:creationId xmlns:p14="http://schemas.microsoft.com/office/powerpoint/2010/main" val="205676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9CFC1-6079-4D33-B869-A136E18CFEE1}" type="datetimeFigureOut">
              <a:rPr lang="en-US" smtClean="0"/>
              <a:t>12/1/2019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DBBC9-64ED-4304-8134-190345A3FCBE}" type="slidenum">
              <a:rPr lang="en-US" smtClean="0"/>
              <a:t>‹#›</a:t>
            </a:fld>
            <a:endParaRPr lang="en-US"/>
          </a:p>
        </p:txBody>
      </p:sp>
    </p:spTree>
    <p:extLst>
      <p:ext uri="{BB962C8B-B14F-4D97-AF65-F5344CB8AC3E}">
        <p14:creationId xmlns:p14="http://schemas.microsoft.com/office/powerpoint/2010/main" val="357157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304801"/>
            <a:ext cx="7924800" cy="3657600"/>
          </a:xfrm>
        </p:spPr>
        <p:txBody>
          <a:bodyPr>
            <a:normAutofit fontScale="90000"/>
          </a:bodyPr>
          <a:lstStyle/>
          <a:p>
            <a:pPr algn="r"/>
            <a:r>
              <a:rPr lang="ar-IQ" sz="3600" b="1" dirty="0" smtClean="0">
                <a:solidFill>
                  <a:srgbClr val="00B050"/>
                </a:solidFill>
                <a:latin typeface="Simplified Arabic" panose="02020603050405020304" pitchFamily="18" charset="-78"/>
                <a:cs typeface="Simplified Arabic" panose="02020603050405020304" pitchFamily="18" charset="-78"/>
              </a:rPr>
              <a:t/>
            </a:r>
            <a:br>
              <a:rPr lang="ar-IQ" sz="3600" b="1" dirty="0" smtClean="0">
                <a:solidFill>
                  <a:srgbClr val="00B050"/>
                </a:solidFill>
                <a:latin typeface="Simplified Arabic" panose="02020603050405020304" pitchFamily="18" charset="-78"/>
                <a:cs typeface="Simplified Arabic" panose="02020603050405020304" pitchFamily="18" charset="-78"/>
              </a:rPr>
            </a:br>
            <a:r>
              <a:rPr lang="ar-IQ" sz="3200" b="1" dirty="0">
                <a:latin typeface="Simplified Arabic" panose="02020603050405020304" pitchFamily="18" charset="-78"/>
                <a:cs typeface="Simplified Arabic" panose="02020603050405020304" pitchFamily="18" charset="-78"/>
              </a:rPr>
              <a:t>الجامعة المستنصرية </a:t>
            </a:r>
            <a:br>
              <a:rPr lang="ar-IQ" sz="3200" b="1" dirty="0">
                <a:latin typeface="Simplified Arabic" panose="02020603050405020304" pitchFamily="18" charset="-78"/>
                <a:cs typeface="Simplified Arabic" panose="02020603050405020304" pitchFamily="18" charset="-78"/>
              </a:rPr>
            </a:br>
            <a:r>
              <a:rPr lang="ar-IQ" sz="3200" b="1" dirty="0">
                <a:latin typeface="Simplified Arabic" panose="02020603050405020304" pitchFamily="18" charset="-78"/>
                <a:cs typeface="Simplified Arabic" panose="02020603050405020304" pitchFamily="18" charset="-78"/>
              </a:rPr>
              <a:t>كلية العلوم السياحية</a:t>
            </a:r>
            <a:r>
              <a:rPr lang="ar-IQ" sz="3200" dirty="0"/>
              <a:t/>
            </a:r>
            <a:br>
              <a:rPr lang="ar-IQ" sz="3200" dirty="0"/>
            </a:br>
            <a:r>
              <a:rPr lang="ar-IQ" sz="3600" b="1" dirty="0">
                <a:solidFill>
                  <a:srgbClr val="00B050"/>
                </a:solidFill>
                <a:latin typeface="Simplified Arabic" panose="02020603050405020304" pitchFamily="18" charset="-78"/>
                <a:cs typeface="Simplified Arabic" panose="02020603050405020304" pitchFamily="18" charset="-78"/>
              </a:rPr>
              <a:t/>
            </a:r>
            <a:br>
              <a:rPr lang="ar-IQ" sz="3600" b="1" dirty="0">
                <a:solidFill>
                  <a:srgbClr val="00B050"/>
                </a:solidFill>
                <a:latin typeface="Simplified Arabic" panose="02020603050405020304" pitchFamily="18" charset="-78"/>
                <a:cs typeface="Simplified Arabic" panose="02020603050405020304" pitchFamily="18" charset="-78"/>
              </a:rPr>
            </a:br>
            <a:r>
              <a:rPr lang="ar-IQ" sz="3600" b="1" dirty="0" smtClean="0">
                <a:solidFill>
                  <a:srgbClr val="00B050"/>
                </a:solidFill>
                <a:latin typeface="Simplified Arabic" panose="02020603050405020304" pitchFamily="18" charset="-78"/>
                <a:cs typeface="Simplified Arabic" panose="02020603050405020304" pitchFamily="18" charset="-78"/>
              </a:rPr>
              <a:t/>
            </a:r>
            <a:br>
              <a:rPr lang="ar-IQ" sz="3600" b="1" dirty="0" smtClean="0">
                <a:solidFill>
                  <a:srgbClr val="00B050"/>
                </a:solidFill>
                <a:latin typeface="Simplified Arabic" panose="02020603050405020304" pitchFamily="18" charset="-78"/>
                <a:cs typeface="Simplified Arabic" panose="02020603050405020304" pitchFamily="18" charset="-78"/>
              </a:rPr>
            </a:br>
            <a:r>
              <a:rPr lang="ar-IQ" sz="3600" b="1" dirty="0">
                <a:solidFill>
                  <a:srgbClr val="00B050"/>
                </a:solidFill>
                <a:latin typeface="Simplified Arabic" panose="02020603050405020304" pitchFamily="18" charset="-78"/>
                <a:cs typeface="Simplified Arabic" panose="02020603050405020304" pitchFamily="18" charset="-78"/>
              </a:rPr>
              <a:t/>
            </a:r>
            <a:br>
              <a:rPr lang="ar-IQ" sz="3600" b="1" dirty="0">
                <a:solidFill>
                  <a:srgbClr val="00B050"/>
                </a:solidFill>
                <a:latin typeface="Simplified Arabic" panose="02020603050405020304" pitchFamily="18" charset="-78"/>
                <a:cs typeface="Simplified Arabic" panose="02020603050405020304" pitchFamily="18" charset="-78"/>
              </a:rPr>
            </a:br>
            <a:r>
              <a:rPr lang="ar-IQ" sz="3600" b="1" dirty="0" smtClean="0">
                <a:solidFill>
                  <a:srgbClr val="00B050"/>
                </a:solidFill>
                <a:latin typeface="Simplified Arabic" panose="02020603050405020304" pitchFamily="18" charset="-78"/>
                <a:cs typeface="Simplified Arabic" panose="02020603050405020304" pitchFamily="18" charset="-78"/>
              </a:rPr>
              <a:t>        </a:t>
            </a:r>
            <a:r>
              <a:rPr lang="ar-SA" sz="3600" b="1" dirty="0" smtClean="0">
                <a:solidFill>
                  <a:srgbClr val="00B050"/>
                </a:solidFill>
                <a:latin typeface="Simplified Arabic" panose="02020603050405020304" pitchFamily="18" charset="-78"/>
                <a:cs typeface="Simplified Arabic" panose="02020603050405020304" pitchFamily="18" charset="-78"/>
              </a:rPr>
              <a:t>السياسات السياحية مسار لبناء عراق تنموي</a:t>
            </a:r>
            <a:r>
              <a:rPr lang="ar-IQ" sz="3600" b="1" dirty="0" smtClean="0">
                <a:solidFill>
                  <a:srgbClr val="00B050"/>
                </a:solidFill>
                <a:latin typeface="Simplified Arabic" panose="02020603050405020304" pitchFamily="18" charset="-78"/>
                <a:cs typeface="Simplified Arabic" panose="02020603050405020304" pitchFamily="18" charset="-78"/>
              </a:rPr>
              <a:t/>
            </a:r>
            <a:br>
              <a:rPr lang="ar-IQ" sz="3600" b="1" dirty="0" smtClean="0">
                <a:solidFill>
                  <a:srgbClr val="00B050"/>
                </a:solidFill>
                <a:latin typeface="Simplified Arabic" panose="02020603050405020304" pitchFamily="18" charset="-78"/>
                <a:cs typeface="Simplified Arabic" panose="02020603050405020304" pitchFamily="18" charset="-78"/>
              </a:rPr>
            </a:br>
            <a:endParaRPr lang="en-US" sz="3600" dirty="0">
              <a:solidFill>
                <a:srgbClr val="00B050"/>
              </a:solidFill>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a:xfrm>
            <a:off x="1371600" y="3886200"/>
            <a:ext cx="6400800" cy="2209800"/>
          </a:xfrm>
        </p:spPr>
        <p:txBody>
          <a:bodyPr>
            <a:normAutofit lnSpcReduction="10000"/>
          </a:bodyPr>
          <a:lstStyle/>
          <a:p>
            <a:r>
              <a:rPr lang="ar-IQ" b="1" dirty="0" smtClean="0">
                <a:solidFill>
                  <a:srgbClr val="7030A0"/>
                </a:solidFill>
                <a:cs typeface="DecoType Naskh Extensions" panose="02010400000000000000" pitchFamily="2" charset="-78"/>
              </a:rPr>
              <a:t>ورقة عمل مقدمة من قبل</a:t>
            </a:r>
          </a:p>
          <a:p>
            <a:r>
              <a:rPr lang="ar-IQ" b="1" dirty="0" smtClean="0">
                <a:solidFill>
                  <a:srgbClr val="7030A0"/>
                </a:solidFill>
                <a:cs typeface="DecoType Naskh Extensions" panose="02010400000000000000" pitchFamily="2" charset="-78"/>
              </a:rPr>
              <a:t>المدرس الدكتور مها عبدالستار السامرائي</a:t>
            </a:r>
          </a:p>
          <a:p>
            <a:r>
              <a:rPr lang="ar-IQ" b="1" dirty="0" smtClean="0">
                <a:solidFill>
                  <a:srgbClr val="7030A0"/>
                </a:solidFill>
                <a:cs typeface="DecoType Naskh Extensions" panose="02010400000000000000" pitchFamily="2" charset="-78"/>
              </a:rPr>
              <a:t>قسم ادارة الفنادق</a:t>
            </a:r>
            <a:r>
              <a:rPr lang="en-US" b="1" dirty="0" smtClean="0">
                <a:solidFill>
                  <a:srgbClr val="7030A0"/>
                </a:solidFill>
                <a:cs typeface="DecoType Naskh Extensions" panose="02010400000000000000" pitchFamily="2" charset="-78"/>
              </a:rPr>
              <a:t>  </a:t>
            </a:r>
            <a:endParaRPr lang="ar-IQ" b="1" dirty="0" smtClean="0">
              <a:solidFill>
                <a:srgbClr val="7030A0"/>
              </a:solidFill>
              <a:cs typeface="DecoType Naskh Extensions" panose="02010400000000000000" pitchFamily="2" charset="-78"/>
            </a:endParaRPr>
          </a:p>
          <a:p>
            <a:r>
              <a:rPr lang="ar-IQ" b="1" dirty="0" smtClean="0">
                <a:solidFill>
                  <a:schemeClr val="accent6">
                    <a:lumMod val="75000"/>
                  </a:schemeClr>
                </a:solidFill>
                <a:cs typeface="+mj-cs"/>
              </a:rPr>
              <a:t>2019</a:t>
            </a:r>
            <a:endParaRPr lang="en-US" b="1" dirty="0">
              <a:solidFill>
                <a:schemeClr val="accent6">
                  <a:lumMod val="75000"/>
                </a:schemeClr>
              </a:solidFill>
              <a:cs typeface="+mj-cs"/>
            </a:endParaRPr>
          </a:p>
        </p:txBody>
      </p:sp>
      <p:sp>
        <p:nvSpPr>
          <p:cNvPr id="4" name="مستطيل 3"/>
          <p:cNvSpPr/>
          <p:nvPr/>
        </p:nvSpPr>
        <p:spPr>
          <a:xfrm>
            <a:off x="2286000" y="2967335"/>
            <a:ext cx="4572000" cy="369332"/>
          </a:xfrm>
          <a:prstGeom prst="rect">
            <a:avLst/>
          </a:prstGeom>
        </p:spPr>
        <p:txBody>
          <a:bodyPr>
            <a:spAutoFit/>
          </a:bodyPr>
          <a:lstStyle/>
          <a:p>
            <a:r>
              <a:rPr lang="ar-IQ" dirty="0" smtClean="0"/>
              <a:t> </a:t>
            </a:r>
            <a:endParaRPr lang="ar-IQ" dirty="0"/>
          </a:p>
        </p:txBody>
      </p:sp>
      <p:pic>
        <p:nvPicPr>
          <p:cNvPr id="5" name="صورة 4" descr="C:\Users\Me\Desktop\فورمة العلوم السيا  2015  جديد.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33400"/>
            <a:ext cx="3200400" cy="2209800"/>
          </a:xfrm>
          <a:prstGeom prst="rect">
            <a:avLst/>
          </a:prstGeom>
          <a:noFill/>
          <a:ln>
            <a:noFill/>
          </a:ln>
        </p:spPr>
      </p:pic>
    </p:spTree>
    <p:extLst>
      <p:ext uri="{BB962C8B-B14F-4D97-AF65-F5344CB8AC3E}">
        <p14:creationId xmlns:p14="http://schemas.microsoft.com/office/powerpoint/2010/main" val="37196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90600" y="609600"/>
            <a:ext cx="7467600" cy="4114800"/>
          </a:xfrm>
        </p:spPr>
        <p:txBody>
          <a:bodyPr>
            <a:normAutofit/>
          </a:bodyPr>
          <a:lstStyle/>
          <a:p>
            <a:pPr algn="r" rtl="1">
              <a:lnSpc>
                <a:spcPts val="2500"/>
              </a:lnSpc>
            </a:pPr>
            <a:r>
              <a:rPr lang="ar-IQ" sz="2200" b="1" dirty="0">
                <a:solidFill>
                  <a:srgbClr val="FF0000"/>
                </a:solidFill>
                <a:latin typeface="Simplified Arabic" panose="02020603050405020304" pitchFamily="18" charset="-78"/>
                <a:cs typeface="Simplified Arabic" panose="02020603050405020304" pitchFamily="18" charset="-78"/>
              </a:rPr>
              <a:t>سياسة الاستدامة السياحية </a:t>
            </a:r>
            <a:r>
              <a:rPr lang="en-US" sz="2200" b="1" dirty="0">
                <a:solidFill>
                  <a:srgbClr val="FF0000"/>
                </a:solidFill>
                <a:latin typeface="Simplified Arabic" panose="02020603050405020304" pitchFamily="18" charset="-78"/>
                <a:cs typeface="Simplified Arabic" panose="02020603050405020304" pitchFamily="18" charset="-78"/>
              </a:rPr>
              <a:t>Tourism Sustainability Policy</a:t>
            </a:r>
            <a:br>
              <a:rPr lang="en-US" sz="2200" b="1" dirty="0">
                <a:solidFill>
                  <a:srgbClr val="FF0000"/>
                </a:solidFill>
                <a:latin typeface="Simplified Arabic" panose="02020603050405020304" pitchFamily="18" charset="-78"/>
                <a:cs typeface="Simplified Arabic" panose="02020603050405020304" pitchFamily="18" charset="-78"/>
              </a:rPr>
            </a:br>
            <a:r>
              <a:rPr lang="ar-IQ" sz="2200" b="1" dirty="0" smtClean="0">
                <a:solidFill>
                  <a:srgbClr val="FF0000"/>
                </a:solidFill>
                <a:latin typeface="Simplified Arabic" panose="02020603050405020304" pitchFamily="18" charset="-78"/>
                <a:cs typeface="Simplified Arabic" panose="02020603050405020304" pitchFamily="18" charset="-78"/>
              </a:rPr>
              <a:t>     </a:t>
            </a:r>
            <a:r>
              <a:rPr lang="ar-IQ" sz="2000" b="1" dirty="0" smtClean="0">
                <a:latin typeface="Simplified Arabic" panose="02020603050405020304" pitchFamily="18" charset="-78"/>
                <a:cs typeface="Simplified Arabic" panose="02020603050405020304" pitchFamily="18" charset="-78"/>
              </a:rPr>
              <a:t>اتجاهات </a:t>
            </a:r>
            <a:r>
              <a:rPr lang="ar-IQ" sz="2000" b="1" dirty="0">
                <a:latin typeface="Simplified Arabic" panose="02020603050405020304" pitchFamily="18" charset="-78"/>
                <a:cs typeface="Simplified Arabic" panose="02020603050405020304" pitchFamily="18" charset="-78"/>
              </a:rPr>
              <a:t>التعامل مع التطوير والتنمية ببصيرة واسعة من ناحية البعد الزمني ومتأثرة بالمتغيرات البيئية المحيطة.</a:t>
            </a:r>
            <a:br>
              <a:rPr lang="ar-IQ" sz="2000" b="1" dirty="0">
                <a:latin typeface="Simplified Arabic" panose="02020603050405020304" pitchFamily="18" charset="-78"/>
                <a:cs typeface="Simplified Arabic" panose="02020603050405020304" pitchFamily="18" charset="-78"/>
              </a:rPr>
            </a:br>
            <a:r>
              <a:rPr lang="ar-IQ" sz="2000" b="1" dirty="0" smtClean="0">
                <a:latin typeface="Simplified Arabic" panose="02020603050405020304" pitchFamily="18" charset="-78"/>
                <a:cs typeface="Simplified Arabic" panose="02020603050405020304" pitchFamily="18" charset="-78"/>
              </a:rPr>
              <a:t/>
            </a:r>
            <a:br>
              <a:rPr lang="ar-IQ" sz="2000" b="1" dirty="0" smtClean="0">
                <a:latin typeface="Simplified Arabic" panose="02020603050405020304" pitchFamily="18" charset="-78"/>
                <a:cs typeface="Simplified Arabic" panose="02020603050405020304" pitchFamily="18" charset="-78"/>
              </a:rPr>
            </a:br>
            <a:r>
              <a:rPr lang="ar-IQ" sz="2000" b="1" dirty="0" smtClean="0">
                <a:latin typeface="Simplified Arabic" panose="02020603050405020304" pitchFamily="18" charset="-78"/>
                <a:cs typeface="Simplified Arabic" panose="02020603050405020304" pitchFamily="18" charset="-78"/>
              </a:rPr>
              <a:t>     </a:t>
            </a:r>
            <a:r>
              <a:rPr lang="ar-IQ" sz="2000" dirty="0" smtClean="0">
                <a:latin typeface="Simplified Arabic" panose="02020603050405020304" pitchFamily="18" charset="-78"/>
                <a:cs typeface="Simplified Arabic" panose="02020603050405020304" pitchFamily="18" charset="-78"/>
              </a:rPr>
              <a:t>ومن </a:t>
            </a:r>
            <a:r>
              <a:rPr lang="ar-IQ" sz="2000" dirty="0">
                <a:latin typeface="Simplified Arabic" panose="02020603050405020304" pitchFamily="18" charset="-78"/>
                <a:cs typeface="Simplified Arabic" panose="02020603050405020304" pitchFamily="18" charset="-78"/>
              </a:rPr>
              <a:t>أجل استدامة المنتوج السياحي لسنوات طويلة قادمة، لابد من الالتزام بمبادئ السياحة المستدامة تحقيقاً لسياسة سياحية ناجحة ومنها: </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وجود </a:t>
            </a:r>
            <a:r>
              <a:rPr lang="ar-IQ" sz="2000" dirty="0">
                <a:latin typeface="Simplified Arabic" panose="02020603050405020304" pitchFamily="18" charset="-78"/>
                <a:cs typeface="Simplified Arabic" panose="02020603050405020304" pitchFamily="18" charset="-78"/>
              </a:rPr>
              <a:t>مراكز دخول في المواقع السياحية لتنظيم حركة السياح وتزويدهم بالمعلومات الضرورية عن الموقع.</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وجود </a:t>
            </a:r>
            <a:r>
              <a:rPr lang="ar-IQ" sz="2000" dirty="0">
                <a:latin typeface="Simplified Arabic" panose="02020603050405020304" pitchFamily="18" charset="-78"/>
                <a:cs typeface="Simplified Arabic" panose="02020603050405020304" pitchFamily="18" charset="-78"/>
              </a:rPr>
              <a:t>قوانين تضمن السيطرة على اعداد السياح وتأمين خدمات الامن والحماية بدون احداث ضرر بالبيئة.</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وجود </a:t>
            </a:r>
            <a:r>
              <a:rPr lang="ar-IQ" sz="2000" dirty="0">
                <a:latin typeface="Simplified Arabic" panose="02020603050405020304" pitchFamily="18" charset="-78"/>
                <a:cs typeface="Simplified Arabic" panose="02020603050405020304" pitchFamily="18" charset="-78"/>
              </a:rPr>
              <a:t>ادارة سليمة للموارد البشرية والطبيعية ، يمكنها من المحافظة على هذه المكتنزات للأجيال القادمة من خلال عناصر بشرية مدربة</a:t>
            </a:r>
            <a:endParaRPr lang="en-US" sz="2000"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a:xfrm>
            <a:off x="1371600" y="4648200"/>
            <a:ext cx="6400800" cy="9906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8768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29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2400"/>
            <a:ext cx="7772400" cy="5638800"/>
          </a:xfrm>
        </p:spPr>
        <p:txBody>
          <a:bodyPr>
            <a:noAutofit/>
          </a:bodyPr>
          <a:lstStyle/>
          <a:p>
            <a:pPr lvl="0" algn="r" rtl="1"/>
            <a:r>
              <a:rPr lang="ar-IQ" sz="2000" b="1" dirty="0" smtClean="0">
                <a:solidFill>
                  <a:schemeClr val="accent3">
                    <a:lumMod val="75000"/>
                  </a:schemeClr>
                </a:solidFill>
                <a:latin typeface="Simplified Arabic" panose="02020603050405020304" pitchFamily="18" charset="-78"/>
                <a:cs typeface="Simplified Arabic" panose="02020603050405020304" pitchFamily="18" charset="-78"/>
              </a:rPr>
              <a:t/>
            </a:r>
            <a:br>
              <a:rPr lang="ar-IQ" sz="2000" b="1" dirty="0" smtClean="0">
                <a:solidFill>
                  <a:schemeClr val="accent3">
                    <a:lumMod val="75000"/>
                  </a:schemeClr>
                </a:solidFill>
                <a:latin typeface="Simplified Arabic" panose="02020603050405020304" pitchFamily="18" charset="-78"/>
                <a:cs typeface="Simplified Arabic" panose="02020603050405020304" pitchFamily="18" charset="-78"/>
              </a:rPr>
            </a:br>
            <a:r>
              <a:rPr lang="ar-IQ" sz="2000" b="1" dirty="0">
                <a:solidFill>
                  <a:schemeClr val="accent3">
                    <a:lumMod val="75000"/>
                  </a:schemeClr>
                </a:solidFill>
                <a:latin typeface="Simplified Arabic" panose="02020603050405020304" pitchFamily="18" charset="-78"/>
                <a:cs typeface="Simplified Arabic" panose="02020603050405020304" pitchFamily="18" charset="-78"/>
              </a:rPr>
              <a:t/>
            </a:r>
            <a:br>
              <a:rPr lang="ar-IQ" sz="2000" b="1" dirty="0">
                <a:solidFill>
                  <a:schemeClr val="accent3">
                    <a:lumMod val="75000"/>
                  </a:schemeClr>
                </a:solidFill>
                <a:latin typeface="Simplified Arabic" panose="02020603050405020304" pitchFamily="18" charset="-78"/>
                <a:cs typeface="Simplified Arabic" panose="02020603050405020304" pitchFamily="18" charset="-78"/>
              </a:rPr>
            </a:br>
            <a:r>
              <a:rPr lang="ar-IQ" sz="2000" b="1" dirty="0" smtClean="0">
                <a:solidFill>
                  <a:schemeClr val="accent3">
                    <a:lumMod val="75000"/>
                  </a:schemeClr>
                </a:solidFill>
                <a:latin typeface="Simplified Arabic" panose="02020603050405020304" pitchFamily="18" charset="-78"/>
                <a:cs typeface="Simplified Arabic" panose="02020603050405020304" pitchFamily="18" charset="-78"/>
              </a:rPr>
              <a:t/>
            </a:r>
            <a:br>
              <a:rPr lang="ar-IQ" sz="2000" b="1" dirty="0" smtClean="0">
                <a:solidFill>
                  <a:schemeClr val="accent3">
                    <a:lumMod val="75000"/>
                  </a:schemeClr>
                </a:solidFill>
                <a:latin typeface="Simplified Arabic" panose="02020603050405020304" pitchFamily="18" charset="-78"/>
                <a:cs typeface="Simplified Arabic" panose="02020603050405020304" pitchFamily="18" charset="-78"/>
              </a:rPr>
            </a:br>
            <a:r>
              <a:rPr lang="ar-IQ" sz="2000" b="1" dirty="0" smtClean="0">
                <a:solidFill>
                  <a:schemeClr val="accent3">
                    <a:lumMod val="75000"/>
                  </a:schemeClr>
                </a:solidFill>
                <a:latin typeface="Simplified Arabic" panose="02020603050405020304" pitchFamily="18" charset="-78"/>
                <a:cs typeface="Simplified Arabic" panose="02020603050405020304" pitchFamily="18" charset="-78"/>
              </a:rPr>
              <a:t>            </a:t>
            </a:r>
            <a:r>
              <a:rPr lang="ar-IQ" sz="2400" b="1" dirty="0" smtClean="0">
                <a:solidFill>
                  <a:schemeClr val="accent3">
                    <a:lumMod val="75000"/>
                  </a:schemeClr>
                </a:solidFill>
                <a:latin typeface="Simplified Arabic" panose="02020603050405020304" pitchFamily="18" charset="-78"/>
                <a:cs typeface="Simplified Arabic" panose="02020603050405020304" pitchFamily="18" charset="-78"/>
              </a:rPr>
              <a:t>سياسة </a:t>
            </a:r>
            <a:r>
              <a:rPr lang="ar-IQ" sz="2400" b="1" dirty="0">
                <a:solidFill>
                  <a:schemeClr val="accent3">
                    <a:lumMod val="75000"/>
                  </a:schemeClr>
                </a:solidFill>
                <a:latin typeface="Simplified Arabic" panose="02020603050405020304" pitchFamily="18" charset="-78"/>
                <a:cs typeface="Simplified Arabic" panose="02020603050405020304" pitchFamily="18" charset="-78"/>
              </a:rPr>
              <a:t>المقصد السياحي </a:t>
            </a:r>
            <a:r>
              <a:rPr lang="en-US" sz="2400" b="1" dirty="0">
                <a:solidFill>
                  <a:schemeClr val="accent3">
                    <a:lumMod val="75000"/>
                  </a:schemeClr>
                </a:solidFill>
                <a:latin typeface="Simplified Arabic" panose="02020603050405020304" pitchFamily="18" charset="-78"/>
                <a:cs typeface="Simplified Arabic" panose="02020603050405020304" pitchFamily="18" charset="-78"/>
              </a:rPr>
              <a:t>Tourist Destination Policy</a:t>
            </a:r>
            <a:r>
              <a:rPr lang="en-US" sz="2400" dirty="0">
                <a:solidFill>
                  <a:schemeClr val="accent3">
                    <a:lumMod val="75000"/>
                  </a:schemeClr>
                </a:solidFill>
                <a:latin typeface="Simplified Arabic" panose="02020603050405020304" pitchFamily="18" charset="-78"/>
                <a:cs typeface="Simplified Arabic" panose="02020603050405020304" pitchFamily="18" charset="-78"/>
              </a:rPr>
              <a:t/>
            </a:r>
            <a:br>
              <a:rPr lang="en-US" sz="2400" dirty="0">
                <a:solidFill>
                  <a:schemeClr val="accent3">
                    <a:lumMod val="75000"/>
                  </a:schemeClr>
                </a:solidFill>
                <a:latin typeface="Simplified Arabic" panose="02020603050405020304" pitchFamily="18" charset="-78"/>
                <a:cs typeface="Simplified Arabic" panose="02020603050405020304" pitchFamily="18" charset="-78"/>
              </a:rPr>
            </a:br>
            <a:r>
              <a:rPr lang="ar-IQ" sz="2400" b="1" dirty="0">
                <a:solidFill>
                  <a:schemeClr val="accent3">
                    <a:lumMod val="75000"/>
                  </a:schemeClr>
                </a:solidFill>
                <a:latin typeface="Simplified Arabic" panose="02020603050405020304" pitchFamily="18" charset="-78"/>
                <a:cs typeface="Simplified Arabic" panose="02020603050405020304" pitchFamily="18" charset="-78"/>
              </a:rPr>
              <a:t>التدابير التي تقوم بها المنظمات السياحية من أجل بناء أماكن سياحية ذات </a:t>
            </a:r>
            <a:r>
              <a:rPr lang="ar-IQ" sz="2400" b="1" dirty="0" err="1">
                <a:solidFill>
                  <a:schemeClr val="accent3">
                    <a:lumMod val="75000"/>
                  </a:schemeClr>
                </a:solidFill>
                <a:latin typeface="Simplified Arabic" panose="02020603050405020304" pitchFamily="18" charset="-78"/>
                <a:cs typeface="Simplified Arabic" panose="02020603050405020304" pitchFamily="18" charset="-78"/>
              </a:rPr>
              <a:t>جاذبيات</a:t>
            </a:r>
            <a:r>
              <a:rPr lang="ar-IQ" sz="2400" b="1" dirty="0">
                <a:solidFill>
                  <a:schemeClr val="accent3">
                    <a:lumMod val="75000"/>
                  </a:schemeClr>
                </a:solidFill>
                <a:latin typeface="Simplified Arabic" panose="02020603050405020304" pitchFamily="18" charset="-78"/>
                <a:cs typeface="Simplified Arabic" panose="02020603050405020304" pitchFamily="18" charset="-78"/>
              </a:rPr>
              <a:t> متميزة من حيث القيمة والخدمة الافضل</a:t>
            </a:r>
            <a:r>
              <a:rPr lang="ar-EG" sz="2400" b="1" dirty="0" smtClean="0">
                <a:solidFill>
                  <a:schemeClr val="accent3">
                    <a:lumMod val="75000"/>
                  </a:schemeClr>
                </a:solidFill>
                <a:latin typeface="Simplified Arabic" panose="02020603050405020304" pitchFamily="18" charset="-78"/>
                <a:cs typeface="Simplified Arabic" panose="02020603050405020304" pitchFamily="18" charset="-78"/>
              </a:rPr>
              <a:t>.</a:t>
            </a:r>
            <a:r>
              <a:rPr lang="ar-IQ" sz="2400" b="1" dirty="0" smtClean="0">
                <a:solidFill>
                  <a:schemeClr val="accent3">
                    <a:lumMod val="75000"/>
                  </a:schemeClr>
                </a:solidFill>
                <a:latin typeface="Simplified Arabic" panose="02020603050405020304" pitchFamily="18" charset="-78"/>
                <a:cs typeface="Simplified Arabic" panose="02020603050405020304" pitchFamily="18" charset="-78"/>
              </a:rPr>
              <a:t/>
            </a:r>
            <a:br>
              <a:rPr lang="ar-IQ" sz="2400" b="1" dirty="0" smtClean="0">
                <a:solidFill>
                  <a:schemeClr val="accent3">
                    <a:lumMod val="75000"/>
                  </a:schemeClr>
                </a:solidFill>
                <a:latin typeface="Simplified Arabic" panose="02020603050405020304" pitchFamily="18" charset="-78"/>
                <a:cs typeface="Simplified Arabic" panose="02020603050405020304" pitchFamily="18" charset="-78"/>
              </a:rPr>
            </a:br>
            <a:r>
              <a:rPr lang="ar-IQ" sz="2000" b="1" dirty="0">
                <a:solidFill>
                  <a:schemeClr val="accent3">
                    <a:lumMod val="75000"/>
                  </a:schemeClr>
                </a:solidFill>
                <a:latin typeface="Simplified Arabic" panose="02020603050405020304" pitchFamily="18" charset="-78"/>
                <a:cs typeface="Simplified Arabic" panose="02020603050405020304" pitchFamily="18" charset="-78"/>
              </a:rPr>
              <a:t/>
            </a:r>
            <a:br>
              <a:rPr lang="ar-IQ" sz="2000" b="1" dirty="0">
                <a:solidFill>
                  <a:schemeClr val="accent3">
                    <a:lumMod val="75000"/>
                  </a:schemeClr>
                </a:solidFill>
                <a:latin typeface="Simplified Arabic" panose="02020603050405020304" pitchFamily="18" charset="-78"/>
                <a:cs typeface="Simplified Arabic" panose="02020603050405020304" pitchFamily="18" charset="-78"/>
              </a:rPr>
            </a:br>
            <a:r>
              <a:rPr lang="ar-IQ" sz="2000" dirty="0"/>
              <a:t>هناك أولويات لابد من اخذها في الحسبان عند انتقاء اقليم لتحديد موقع لمنطقة جذب معينة جديدة، او العمل على اطالة معدلات اقامة السائح في منطقة القصد </a:t>
            </a:r>
            <a:r>
              <a:rPr lang="ar-IQ" sz="2000" dirty="0" smtClean="0"/>
              <a:t>السياحي هي :</a:t>
            </a:r>
            <a:br>
              <a:rPr lang="ar-IQ" sz="2000" dirty="0" smtClean="0"/>
            </a:br>
            <a:r>
              <a:rPr lang="ar-IQ" sz="2000" dirty="0" smtClean="0"/>
              <a:t/>
            </a:r>
            <a:br>
              <a:rPr lang="ar-IQ" sz="2000" dirty="0" smtClean="0"/>
            </a:br>
            <a:r>
              <a:rPr lang="ar-IQ" sz="2000" dirty="0" smtClean="0"/>
              <a:t>- تسهيل </a:t>
            </a:r>
            <a:r>
              <a:rPr lang="ar-IQ" sz="2000" dirty="0"/>
              <a:t>عملية دخول السواح عن طريق منح التأشيرات السياحية واعفائها من بعض الرسوم.</a:t>
            </a:r>
            <a:r>
              <a:rPr lang="en-US" sz="2000" dirty="0"/>
              <a:t/>
            </a:r>
            <a:br>
              <a:rPr lang="en-US" sz="2000" dirty="0"/>
            </a:br>
            <a:r>
              <a:rPr lang="ar-IQ" sz="2000" dirty="0" smtClean="0"/>
              <a:t>- زيادة </a:t>
            </a:r>
            <a:r>
              <a:rPr lang="ar-IQ" sz="2000" dirty="0"/>
              <a:t>وتطوير التسهيلات والخدمات المقدمة بمختلف انواعها.</a:t>
            </a:r>
            <a:r>
              <a:rPr lang="en-US" sz="2000" dirty="0"/>
              <a:t/>
            </a:r>
            <a:br>
              <a:rPr lang="en-US" sz="2000" dirty="0"/>
            </a:br>
            <a:r>
              <a:rPr lang="ar-IQ" sz="2000" dirty="0" smtClean="0"/>
              <a:t>- زيادة </a:t>
            </a:r>
            <a:r>
              <a:rPr lang="ar-IQ" sz="2000" dirty="0"/>
              <a:t>تنوع الرحلات والبرامج السياحية.</a:t>
            </a:r>
            <a:r>
              <a:rPr lang="en-US" sz="2000" dirty="0"/>
              <a:t/>
            </a:r>
            <a:br>
              <a:rPr lang="en-US" sz="2000" dirty="0"/>
            </a:br>
            <a:r>
              <a:rPr lang="ar-IQ" sz="2000" dirty="0" smtClean="0"/>
              <a:t>- اعطاء </a:t>
            </a:r>
            <a:r>
              <a:rPr lang="ar-IQ" sz="2000" dirty="0"/>
              <a:t>تخفيض معين للسائح الذي يبقى في الفندق لمدة تزيد عن اسبوع.</a:t>
            </a:r>
            <a:r>
              <a:rPr lang="en-US" sz="2000" dirty="0"/>
              <a:t/>
            </a:r>
            <a:br>
              <a:rPr lang="en-US" sz="2000" dirty="0"/>
            </a:br>
            <a:r>
              <a:rPr lang="ar-IQ" sz="2000" dirty="0" smtClean="0"/>
              <a:t>- انشاء </a:t>
            </a:r>
            <a:r>
              <a:rPr lang="ar-IQ" sz="2000" dirty="0"/>
              <a:t>فنادق بمختلف المستويات.</a:t>
            </a:r>
            <a:r>
              <a:rPr lang="en-US" sz="2000" dirty="0"/>
              <a:t/>
            </a:r>
            <a:br>
              <a:rPr lang="en-US" sz="2000" dirty="0"/>
            </a:br>
            <a:r>
              <a:rPr lang="ar-IQ" sz="2000" dirty="0" smtClean="0"/>
              <a:t>- اعفاء </a:t>
            </a:r>
            <a:r>
              <a:rPr lang="ar-IQ" sz="2000" dirty="0"/>
              <a:t>السائح من بعض الرسوم في حالة بقائه فترة اطول.</a:t>
            </a:r>
            <a:r>
              <a:rPr lang="en-US" sz="2000" dirty="0"/>
              <a:t/>
            </a:r>
            <a:br>
              <a:rPr lang="en-US" sz="2000" dirty="0"/>
            </a:br>
            <a:r>
              <a:rPr lang="ar-IQ" sz="2000" dirty="0" smtClean="0"/>
              <a:t>- الاهتمام </a:t>
            </a:r>
            <a:r>
              <a:rPr lang="ar-IQ" sz="2000" dirty="0"/>
              <a:t>بالبنية التحتية وعدّها الركيزة الاساسية في عملية التطوير السياحي.</a:t>
            </a:r>
            <a:r>
              <a:rPr lang="en-US" sz="2000" dirty="0"/>
              <a:t/>
            </a:r>
            <a:br>
              <a:rPr lang="en-US" sz="2000" dirty="0"/>
            </a:br>
            <a:r>
              <a:rPr lang="ar-IQ" sz="2000" dirty="0" smtClean="0"/>
              <a:t>- توفير </a:t>
            </a:r>
            <a:r>
              <a:rPr lang="ar-IQ" sz="2000" dirty="0"/>
              <a:t>رأس مال بشري مؤهل ومدرّب على ثقافة الخدمة السياحية.</a:t>
            </a:r>
            <a:r>
              <a:rPr lang="en-US" sz="2000" dirty="0"/>
              <a:t/>
            </a:r>
            <a:br>
              <a:rPr lang="en-US" sz="2000" dirty="0"/>
            </a:br>
            <a:r>
              <a:rPr lang="ar-IQ" sz="2000" dirty="0" smtClean="0"/>
              <a:t>- توفير </a:t>
            </a:r>
            <a:r>
              <a:rPr lang="ar-IQ" sz="2000" dirty="0"/>
              <a:t>مناطق آمنة وذات خدمات صحية، وهي من شروط نجاح جاذبية المنطقة.</a:t>
            </a:r>
            <a:r>
              <a:rPr lang="ar-IQ" sz="2000" baseline="30000" dirty="0"/>
              <a:t> </a:t>
            </a:r>
            <a:r>
              <a:rPr lang="en-US" sz="2000" dirty="0">
                <a:solidFill>
                  <a:schemeClr val="accent3">
                    <a:lumMod val="75000"/>
                  </a:schemeClr>
                </a:solidFill>
                <a:latin typeface="Simplified Arabic" panose="02020603050405020304" pitchFamily="18" charset="-78"/>
                <a:cs typeface="Simplified Arabic" panose="02020603050405020304" pitchFamily="18" charset="-78"/>
              </a:rPr>
              <a:t/>
            </a:r>
            <a:br>
              <a:rPr lang="en-US" sz="2000" dirty="0">
                <a:solidFill>
                  <a:schemeClr val="accent3">
                    <a:lumMod val="75000"/>
                  </a:schemeClr>
                </a:solidFill>
                <a:latin typeface="Simplified Arabic" panose="02020603050405020304" pitchFamily="18" charset="-78"/>
                <a:cs typeface="Simplified Arabic" panose="02020603050405020304" pitchFamily="18" charset="-78"/>
              </a:rPr>
            </a:br>
            <a:r>
              <a:rPr lang="en-US" sz="2000" b="1" dirty="0">
                <a:latin typeface="Simplified Arabic" panose="02020603050405020304" pitchFamily="18" charset="-78"/>
                <a:cs typeface="Simplified Arabic" panose="02020603050405020304" pitchFamily="18" charset="-78"/>
              </a:rPr>
              <a:t> </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endParaRPr lang="en-US" sz="2000"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a:xfrm>
            <a:off x="685800" y="304800"/>
            <a:ext cx="7848600" cy="5562600"/>
          </a:xfrm>
        </p:spPr>
        <p:txBody>
          <a:bodyPr/>
          <a:lstStyle/>
          <a:p>
            <a:r>
              <a:rPr lang="ar-IQ" dirty="0" smtClean="0"/>
              <a:t> </a:t>
            </a:r>
            <a:endParaRPr lang="en-US" dirty="0"/>
          </a:p>
        </p:txBody>
      </p:sp>
    </p:spTree>
    <p:extLst>
      <p:ext uri="{BB962C8B-B14F-4D97-AF65-F5344CB8AC3E}">
        <p14:creationId xmlns:p14="http://schemas.microsoft.com/office/powerpoint/2010/main" val="28849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09600"/>
            <a:ext cx="7772400" cy="5486399"/>
          </a:xfrm>
        </p:spPr>
        <p:txBody>
          <a:bodyPr>
            <a:noAutofit/>
          </a:bodyPr>
          <a:lstStyle/>
          <a:p>
            <a:pPr rtl="1">
              <a:lnSpc>
                <a:spcPts val="2500"/>
              </a:lnSpc>
            </a:pPr>
            <a:r>
              <a:rPr lang="ar-IQ" sz="2400" b="1" dirty="0">
                <a:solidFill>
                  <a:srgbClr val="C00000"/>
                </a:solidFill>
                <a:latin typeface="Simplified Arabic" panose="02020603050405020304" pitchFamily="18" charset="-78"/>
                <a:cs typeface="Simplified Arabic" panose="02020603050405020304" pitchFamily="18" charset="-78"/>
              </a:rPr>
              <a:t>سياسة البنى التحتية </a:t>
            </a:r>
            <a:r>
              <a:rPr lang="en-US" sz="2400" b="1" dirty="0">
                <a:solidFill>
                  <a:srgbClr val="C00000"/>
                </a:solidFill>
                <a:latin typeface="Simplified Arabic" panose="02020603050405020304" pitchFamily="18" charset="-78"/>
                <a:cs typeface="Simplified Arabic" panose="02020603050405020304" pitchFamily="18" charset="-78"/>
              </a:rPr>
              <a:t>Infrastructure Policy</a:t>
            </a:r>
            <a:r>
              <a:rPr lang="en-US" sz="2400" dirty="0">
                <a:solidFill>
                  <a:srgbClr val="C00000"/>
                </a:solidFill>
                <a:latin typeface="Simplified Arabic" panose="02020603050405020304" pitchFamily="18" charset="-78"/>
                <a:cs typeface="Simplified Arabic" panose="02020603050405020304" pitchFamily="18" charset="-78"/>
              </a:rPr>
              <a:t/>
            </a:r>
            <a:br>
              <a:rPr lang="en-US" sz="2400" dirty="0">
                <a:solidFill>
                  <a:srgbClr val="C00000"/>
                </a:solidFill>
                <a:latin typeface="Simplified Arabic" panose="02020603050405020304" pitchFamily="18" charset="-78"/>
                <a:cs typeface="Simplified Arabic" panose="02020603050405020304" pitchFamily="18" charset="-78"/>
              </a:rPr>
            </a:br>
            <a:r>
              <a:rPr lang="ar-IQ" sz="2400" b="1" dirty="0">
                <a:solidFill>
                  <a:srgbClr val="C00000"/>
                </a:solidFill>
                <a:latin typeface="Simplified Arabic" panose="02020603050405020304" pitchFamily="18" charset="-78"/>
                <a:cs typeface="Simplified Arabic" panose="02020603050405020304" pitchFamily="18" charset="-78"/>
              </a:rPr>
              <a:t>الخطط الخاصة بمجموعة المكونات المادية </a:t>
            </a:r>
            <a:r>
              <a:rPr lang="ar-IQ" sz="2400" b="1" dirty="0" err="1">
                <a:solidFill>
                  <a:srgbClr val="C00000"/>
                </a:solidFill>
                <a:latin typeface="Simplified Arabic" panose="02020603050405020304" pitchFamily="18" charset="-78"/>
                <a:cs typeface="Simplified Arabic" panose="02020603050405020304" pitchFamily="18" charset="-78"/>
              </a:rPr>
              <a:t>للانظمة</a:t>
            </a:r>
            <a:r>
              <a:rPr lang="ar-IQ" sz="2400" b="1" dirty="0">
                <a:solidFill>
                  <a:srgbClr val="C00000"/>
                </a:solidFill>
                <a:latin typeface="Simplified Arabic" panose="02020603050405020304" pitchFamily="18" charset="-78"/>
                <a:cs typeface="Simplified Arabic" panose="02020603050405020304" pitchFamily="18" charset="-78"/>
              </a:rPr>
              <a:t> المترابطة التي تعمل على تحسين اداء المنظمات السياحية</a:t>
            </a:r>
            <a:r>
              <a:rPr lang="ar-EG" sz="2400" b="1" dirty="0" smtClean="0">
                <a:latin typeface="Simplified Arabic" panose="02020603050405020304" pitchFamily="18" charset="-78"/>
                <a:cs typeface="Simplified Arabic" panose="02020603050405020304" pitchFamily="18" charset="-78"/>
              </a:rPr>
              <a:t>.</a:t>
            </a:r>
            <a:r>
              <a:rPr lang="ar-IQ" sz="2400" b="1" dirty="0" smtClean="0">
                <a:latin typeface="Simplified Arabic" panose="02020603050405020304" pitchFamily="18" charset="-78"/>
                <a:cs typeface="Simplified Arabic" panose="02020603050405020304" pitchFamily="18" charset="-78"/>
              </a:rPr>
              <a:t/>
            </a:r>
            <a:br>
              <a:rPr lang="ar-IQ" sz="2400" b="1" dirty="0" smtClean="0">
                <a:latin typeface="Simplified Arabic" panose="02020603050405020304" pitchFamily="18" charset="-78"/>
                <a:cs typeface="Simplified Arabic" panose="02020603050405020304" pitchFamily="18" charset="-78"/>
              </a:rPr>
            </a:br>
            <a:r>
              <a:rPr lang="ar-IQ" sz="2400" b="1" dirty="0">
                <a:latin typeface="Simplified Arabic" panose="02020603050405020304" pitchFamily="18" charset="-78"/>
                <a:cs typeface="Simplified Arabic" panose="02020603050405020304" pitchFamily="18" charset="-78"/>
              </a:rPr>
              <a:t/>
            </a:r>
            <a:br>
              <a:rPr lang="ar-IQ" sz="2400" b="1" dirty="0">
                <a:latin typeface="Simplified Arabic" panose="02020603050405020304" pitchFamily="18" charset="-78"/>
                <a:cs typeface="Simplified Arabic" panose="02020603050405020304" pitchFamily="18" charset="-78"/>
              </a:rPr>
            </a:br>
            <a:r>
              <a:rPr lang="ar-IQ" sz="2000" dirty="0">
                <a:latin typeface="Simplified Arabic" panose="02020603050405020304" pitchFamily="18" charset="-78"/>
                <a:cs typeface="Simplified Arabic" panose="02020603050405020304" pitchFamily="18" charset="-78"/>
              </a:rPr>
              <a:t>إن البنى التحتية يُعدّ مفهوماً جامعاً يضم تحت مظلته طائفة متراكبة من القطاعات المتمايزة والنشاطات المتنوعة، والتي تلعب دوراً اساسياً في تعزيز حياة الناس، كما يعد رفع مستواها عاملاً حيوياً للتحول الاقتصادي والاجتماعي، اذ ان وجود بنى تحتية ذات كفاءة متميزة ومردود عالي، يعد من اهم عناصر جذب الاستثمار في مختلف المجالات الصناعية والتجارية والخدماتية، لذا من الضروري اعداد سياسة محكمة كفيلة بإنجاح المشاريع السياحية والفندقية، وقادرة على جذب الاستثمار المحلي والاجنبي</a:t>
            </a:r>
            <a:r>
              <a:rPr lang="ar-IQ" sz="2400" dirty="0"/>
              <a:t>.</a:t>
            </a:r>
            <a:r>
              <a:rPr lang="en-US" sz="2400" dirty="0">
                <a:latin typeface="Simplified Arabic" panose="02020603050405020304" pitchFamily="18" charset="-78"/>
                <a:cs typeface="Simplified Arabic" panose="02020603050405020304" pitchFamily="18" charset="-78"/>
              </a:rPr>
              <a:t/>
            </a:r>
            <a:br>
              <a:rPr lang="en-US" sz="2400" dirty="0">
                <a:latin typeface="Simplified Arabic" panose="02020603050405020304" pitchFamily="18" charset="-78"/>
                <a:cs typeface="Simplified Arabic" panose="02020603050405020304" pitchFamily="18" charset="-78"/>
              </a:rPr>
            </a:br>
            <a:endParaRPr lang="en-US" sz="2400" dirty="0"/>
          </a:p>
        </p:txBody>
      </p:sp>
      <p:sp>
        <p:nvSpPr>
          <p:cNvPr id="3" name="عنوان فرعي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800600"/>
            <a:ext cx="75438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7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0"/>
            <a:ext cx="7772400" cy="7162800"/>
          </a:xfrm>
        </p:spPr>
        <p:txBody>
          <a:bodyPr>
            <a:normAutofit fontScale="90000"/>
          </a:bodyPr>
          <a:lstStyle/>
          <a:p>
            <a:pPr algn="r" rtl="1"/>
            <a:r>
              <a:rPr lang="ar-IQ" sz="2700" b="1" dirty="0" smtClean="0">
                <a:solidFill>
                  <a:srgbClr val="7030A0"/>
                </a:solidFill>
                <a:latin typeface="Simplified Arabic" panose="02020603050405020304" pitchFamily="18" charset="-78"/>
                <a:cs typeface="Simplified Arabic" panose="02020603050405020304" pitchFamily="18" charset="-78"/>
              </a:rPr>
              <a:t/>
            </a:r>
            <a:br>
              <a:rPr lang="ar-IQ" sz="2700" b="1" dirty="0" smtClean="0">
                <a:solidFill>
                  <a:srgbClr val="7030A0"/>
                </a:solidFill>
                <a:latin typeface="Simplified Arabic" panose="02020603050405020304" pitchFamily="18" charset="-78"/>
                <a:cs typeface="Simplified Arabic" panose="02020603050405020304" pitchFamily="18" charset="-78"/>
              </a:rPr>
            </a:br>
            <a:r>
              <a:rPr lang="ar-IQ" sz="2700" b="1" dirty="0">
                <a:solidFill>
                  <a:srgbClr val="7030A0"/>
                </a:solidFill>
                <a:latin typeface="Simplified Arabic" panose="02020603050405020304" pitchFamily="18" charset="-78"/>
                <a:cs typeface="Simplified Arabic" panose="02020603050405020304" pitchFamily="18" charset="-78"/>
              </a:rPr>
              <a:t/>
            </a:r>
            <a:br>
              <a:rPr lang="ar-IQ" sz="2700" b="1" dirty="0">
                <a:solidFill>
                  <a:srgbClr val="7030A0"/>
                </a:solidFill>
                <a:latin typeface="Simplified Arabic" panose="02020603050405020304" pitchFamily="18" charset="-78"/>
                <a:cs typeface="Simplified Arabic" panose="02020603050405020304" pitchFamily="18" charset="-78"/>
              </a:rPr>
            </a:br>
            <a:r>
              <a:rPr lang="ar-IQ" sz="2700" b="1" dirty="0" smtClean="0">
                <a:solidFill>
                  <a:srgbClr val="7030A0"/>
                </a:solidFill>
                <a:latin typeface="Simplified Arabic" panose="02020603050405020304" pitchFamily="18" charset="-78"/>
                <a:cs typeface="Simplified Arabic" panose="02020603050405020304" pitchFamily="18" charset="-78"/>
              </a:rPr>
              <a:t>السياسة </a:t>
            </a:r>
            <a:r>
              <a:rPr lang="ar-IQ" sz="2700" b="1" dirty="0">
                <a:solidFill>
                  <a:srgbClr val="7030A0"/>
                </a:solidFill>
                <a:latin typeface="Simplified Arabic" panose="02020603050405020304" pitchFamily="18" charset="-78"/>
                <a:cs typeface="Simplified Arabic" panose="02020603050405020304" pitchFamily="18" charset="-78"/>
              </a:rPr>
              <a:t>الاستثمارية </a:t>
            </a:r>
            <a:r>
              <a:rPr lang="en-US" sz="2700" b="1" dirty="0">
                <a:solidFill>
                  <a:srgbClr val="7030A0"/>
                </a:solidFill>
                <a:latin typeface="Simplified Arabic" panose="02020603050405020304" pitchFamily="18" charset="-78"/>
                <a:cs typeface="Simplified Arabic" panose="02020603050405020304" pitchFamily="18" charset="-78"/>
              </a:rPr>
              <a:t>Investment Policy</a:t>
            </a:r>
            <a:r>
              <a:rPr lang="en-US" sz="2700" dirty="0">
                <a:solidFill>
                  <a:srgbClr val="7030A0"/>
                </a:solidFill>
                <a:latin typeface="Simplified Arabic" panose="02020603050405020304" pitchFamily="18" charset="-78"/>
                <a:cs typeface="Simplified Arabic" panose="02020603050405020304" pitchFamily="18" charset="-78"/>
              </a:rPr>
              <a:t/>
            </a:r>
            <a:br>
              <a:rPr lang="en-US" sz="2700" dirty="0">
                <a:solidFill>
                  <a:srgbClr val="7030A0"/>
                </a:solidFill>
                <a:latin typeface="Simplified Arabic" panose="02020603050405020304" pitchFamily="18" charset="-78"/>
                <a:cs typeface="Simplified Arabic" panose="02020603050405020304" pitchFamily="18" charset="-78"/>
              </a:rPr>
            </a:br>
            <a:r>
              <a:rPr lang="ar-IQ" sz="2700" b="1" dirty="0">
                <a:solidFill>
                  <a:srgbClr val="7030A0"/>
                </a:solidFill>
                <a:latin typeface="Simplified Arabic" panose="02020603050405020304" pitchFamily="18" charset="-78"/>
                <a:cs typeface="Simplified Arabic" panose="02020603050405020304" pitchFamily="18" charset="-78"/>
              </a:rPr>
              <a:t>الاطار العام </a:t>
            </a:r>
            <a:r>
              <a:rPr lang="ar-IQ" sz="2700" b="1" dirty="0" err="1">
                <a:solidFill>
                  <a:srgbClr val="7030A0"/>
                </a:solidFill>
                <a:latin typeface="Simplified Arabic" panose="02020603050405020304" pitchFamily="18" charset="-78"/>
                <a:cs typeface="Simplified Arabic" panose="02020603050405020304" pitchFamily="18" charset="-78"/>
              </a:rPr>
              <a:t>لاقامة</a:t>
            </a:r>
            <a:r>
              <a:rPr lang="ar-IQ" sz="2700" b="1" dirty="0">
                <a:solidFill>
                  <a:srgbClr val="7030A0"/>
                </a:solidFill>
                <a:latin typeface="Simplified Arabic" panose="02020603050405020304" pitchFamily="18" charset="-78"/>
                <a:cs typeface="Simplified Arabic" panose="02020603050405020304" pitchFamily="18" charset="-78"/>
              </a:rPr>
              <a:t> وتطوير وسائل انتاجية سياحية قائمة للحصول على مزيد من السلع والخدمات، وبنوعيه الخاص والعام</a:t>
            </a:r>
            <a:r>
              <a:rPr lang="ar-EG" sz="2700" b="1" dirty="0" smtClean="0">
                <a:solidFill>
                  <a:srgbClr val="7030A0"/>
                </a:solidFill>
                <a:latin typeface="Simplified Arabic" panose="02020603050405020304" pitchFamily="18" charset="-78"/>
                <a:cs typeface="Simplified Arabic" panose="02020603050405020304" pitchFamily="18" charset="-78"/>
              </a:rPr>
              <a:t>.</a:t>
            </a:r>
            <a:r>
              <a:rPr lang="ar-IQ" sz="2700" b="1" dirty="0" smtClean="0">
                <a:solidFill>
                  <a:srgbClr val="7030A0"/>
                </a:solidFill>
                <a:latin typeface="Simplified Arabic" panose="02020603050405020304" pitchFamily="18" charset="-78"/>
                <a:cs typeface="Simplified Arabic" panose="02020603050405020304" pitchFamily="18" charset="-78"/>
              </a:rPr>
              <a:t/>
            </a:r>
            <a:br>
              <a:rPr lang="ar-IQ" sz="2700" b="1" dirty="0" smtClean="0">
                <a:solidFill>
                  <a:srgbClr val="7030A0"/>
                </a:solidFill>
                <a:latin typeface="Simplified Arabic" panose="02020603050405020304" pitchFamily="18" charset="-78"/>
                <a:cs typeface="Simplified Arabic" panose="02020603050405020304" pitchFamily="18" charset="-78"/>
              </a:rPr>
            </a:br>
            <a:r>
              <a:rPr lang="ar-IQ" sz="2700" b="1" dirty="0" smtClean="0">
                <a:solidFill>
                  <a:srgbClr val="7030A0"/>
                </a:solidFill>
                <a:latin typeface="Simplified Arabic" panose="02020603050405020304" pitchFamily="18" charset="-78"/>
                <a:cs typeface="Simplified Arabic" panose="02020603050405020304" pitchFamily="18" charset="-78"/>
              </a:rPr>
              <a:t>     </a:t>
            </a:r>
            <a:r>
              <a:rPr lang="ar-SA" sz="2200" dirty="0" smtClean="0">
                <a:latin typeface="Simplified Arabic" panose="02020603050405020304" pitchFamily="18" charset="-78"/>
                <a:cs typeface="Simplified Arabic" panose="02020603050405020304" pitchFamily="18" charset="-78"/>
              </a:rPr>
              <a:t>و</a:t>
            </a:r>
            <a:r>
              <a:rPr lang="ar-IQ" sz="2200" dirty="0">
                <a:latin typeface="Simplified Arabic" panose="02020603050405020304" pitchFamily="18" charset="-78"/>
                <a:cs typeface="Simplified Arabic" panose="02020603050405020304" pitchFamily="18" charset="-78"/>
              </a:rPr>
              <a:t>السياسة السياحية الناجحة يجب ان تؤكد على توفير وتطوير المناخ والبيئة الاستثمارية </a:t>
            </a:r>
            <a:r>
              <a:rPr lang="en-US" sz="2200" dirty="0">
                <a:latin typeface="Simplified Arabic" panose="02020603050405020304" pitchFamily="18" charset="-78"/>
                <a:cs typeface="Simplified Arabic" panose="02020603050405020304" pitchFamily="18" charset="-78"/>
              </a:rPr>
              <a:t>(Investment Environment)  </a:t>
            </a:r>
            <a:r>
              <a:rPr lang="ar-IQ" sz="2200" dirty="0">
                <a:latin typeface="Simplified Arabic" panose="02020603050405020304" pitchFamily="18" charset="-78"/>
                <a:cs typeface="Simplified Arabic" panose="02020603050405020304" pitchFamily="18" charset="-78"/>
              </a:rPr>
              <a:t>وتعظيم جاذبيتها لرؤوس الاموال </a:t>
            </a:r>
            <a:r>
              <a:rPr lang="ar-IQ" sz="2200" dirty="0" smtClean="0">
                <a:latin typeface="Simplified Arabic" panose="02020603050405020304" pitchFamily="18" charset="-78"/>
                <a:cs typeface="Simplified Arabic" panose="02020603050405020304" pitchFamily="18" charset="-78"/>
              </a:rPr>
              <a:t>والاستثمارات من خلال قيامها بـ :</a:t>
            </a:r>
            <a:r>
              <a:rPr lang="ar-IQ" sz="2200" b="1" dirty="0">
                <a:solidFill>
                  <a:srgbClr val="7030A0"/>
                </a:solidFill>
                <a:latin typeface="Simplified Arabic" panose="02020603050405020304" pitchFamily="18" charset="-78"/>
                <a:cs typeface="Simplified Arabic" panose="02020603050405020304" pitchFamily="18" charset="-78"/>
              </a:rPr>
              <a:t/>
            </a:r>
            <a:br>
              <a:rPr lang="ar-IQ" sz="2200" b="1" dirty="0">
                <a:solidFill>
                  <a:srgbClr val="7030A0"/>
                </a:solidFill>
                <a:latin typeface="Simplified Arabic" panose="02020603050405020304" pitchFamily="18" charset="-78"/>
                <a:cs typeface="Simplified Arabic" panose="02020603050405020304" pitchFamily="18" charset="-78"/>
              </a:rPr>
            </a:br>
            <a:r>
              <a:rPr lang="ar-IQ" sz="2200" dirty="0">
                <a:latin typeface="Simplified Arabic" panose="02020603050405020304" pitchFamily="18" charset="-78"/>
                <a:cs typeface="Simplified Arabic" panose="02020603050405020304" pitchFamily="18" charset="-78"/>
              </a:rPr>
              <a:t> </a:t>
            </a:r>
            <a:r>
              <a:rPr lang="ar-IQ" sz="2200" dirty="0" smtClean="0">
                <a:latin typeface="Simplified Arabic" panose="02020603050405020304" pitchFamily="18" charset="-78"/>
                <a:cs typeface="Simplified Arabic" panose="02020603050405020304" pitchFamily="18" charset="-78"/>
              </a:rPr>
              <a:t>- والتهيئة </a:t>
            </a:r>
            <a:r>
              <a:rPr lang="ar-IQ" sz="2200" dirty="0">
                <a:latin typeface="Simplified Arabic" panose="02020603050405020304" pitchFamily="18" charset="-78"/>
                <a:cs typeface="Simplified Arabic" panose="02020603050405020304" pitchFamily="18" charset="-78"/>
              </a:rPr>
              <a:t>المثلى لمواقع ومناطق الجذب للمنتج السياحي.</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 التوسع </a:t>
            </a:r>
            <a:r>
              <a:rPr lang="ar-IQ" sz="2200" dirty="0">
                <a:latin typeface="Simplified Arabic" panose="02020603050405020304" pitchFamily="18" charset="-78"/>
                <a:cs typeface="Simplified Arabic" panose="02020603050405020304" pitchFamily="18" charset="-78"/>
              </a:rPr>
              <a:t>في المنظمات السياحية، وتنويع مجالات المشاريع السياحية في المواقع السياحية المستهدفة.</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تحفيز </a:t>
            </a:r>
            <a:r>
              <a:rPr lang="ar-IQ" sz="2200" dirty="0">
                <a:latin typeface="Simplified Arabic" panose="02020603050405020304" pitchFamily="18" charset="-78"/>
                <a:cs typeface="Simplified Arabic" panose="02020603050405020304" pitchFamily="18" charset="-78"/>
              </a:rPr>
              <a:t>اقامة روابط التكامل مع القطاعات الاخرى في الاقتصاد الوطني.</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تحقيق </a:t>
            </a:r>
            <a:r>
              <a:rPr lang="ar-IQ" sz="2200" dirty="0">
                <a:latin typeface="Simplified Arabic" panose="02020603050405020304" pitchFamily="18" charset="-78"/>
                <a:cs typeface="Simplified Arabic" panose="02020603050405020304" pitchFamily="18" charset="-78"/>
              </a:rPr>
              <a:t>الامن والاستقرار السياسي والاقتصادي والبيئة القانونية.</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استخدام </a:t>
            </a:r>
            <a:r>
              <a:rPr lang="ar-IQ" sz="2200" dirty="0">
                <a:latin typeface="Simplified Arabic" panose="02020603050405020304" pitchFamily="18" charset="-78"/>
                <a:cs typeface="Simplified Arabic" panose="02020603050405020304" pitchFamily="18" charset="-78"/>
              </a:rPr>
              <a:t>اسلوب الانفتاح التدريجي عند التحول نحو اقتصاد السوق، وعلى وفق خطط مدروسة بالاستعانة بتجارب الدول التي تتشابه فيها نفس الظروف، وتحديد القطاعات المرشحة لاستقبال الاستثمارات.</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التوجه </a:t>
            </a:r>
            <a:r>
              <a:rPr lang="ar-IQ" sz="2200" dirty="0">
                <a:latin typeface="Simplified Arabic" panose="02020603050405020304" pitchFamily="18" charset="-78"/>
                <a:cs typeface="Simplified Arabic" panose="02020603050405020304" pitchFamily="18" charset="-78"/>
              </a:rPr>
              <a:t>نحو اقامة المشاريع المشتركة بين رأس المال الوطني والاجنبي، للاستفادة من الخبرات والامكانيات التي تتمتع بها شركات الاستثمار الكبرى سواء كانت تكنولوجية، او فنية، او ادارية، او تسويقية.  </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en-US" sz="2200" dirty="0">
                <a:solidFill>
                  <a:srgbClr val="7030A0"/>
                </a:solidFill>
                <a:latin typeface="Simplified Arabic" panose="02020603050405020304" pitchFamily="18" charset="-78"/>
                <a:cs typeface="Simplified Arabic" panose="02020603050405020304" pitchFamily="18" charset="-78"/>
              </a:rPr>
              <a:t/>
            </a:r>
            <a:br>
              <a:rPr lang="en-US" sz="2200" dirty="0">
                <a:solidFill>
                  <a:srgbClr val="7030A0"/>
                </a:solidFill>
                <a:latin typeface="Simplified Arabic" panose="02020603050405020304" pitchFamily="18" charset="-78"/>
                <a:cs typeface="Simplified Arabic" panose="02020603050405020304" pitchFamily="18" charset="-78"/>
              </a:rPr>
            </a:br>
            <a:endParaRPr lang="en-US" sz="2200" dirty="0">
              <a:solidFill>
                <a:srgbClr val="7030A0"/>
              </a:solidFill>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52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66800" y="533400"/>
            <a:ext cx="7162800" cy="4495800"/>
          </a:xfrm>
        </p:spPr>
        <p:txBody>
          <a:bodyPr>
            <a:normAutofit/>
          </a:bodyPr>
          <a:lstStyle/>
          <a:p>
            <a:pPr rtl="1"/>
            <a:r>
              <a:rPr lang="ar-EG" b="1" dirty="0"/>
              <a:t> </a:t>
            </a:r>
            <a:r>
              <a:rPr lang="en-US" dirty="0"/>
              <a:t/>
            </a:r>
            <a:br>
              <a:rPr lang="en-US" dirty="0"/>
            </a:br>
            <a:r>
              <a:rPr lang="ar-IQ" sz="2200" b="1" dirty="0">
                <a:solidFill>
                  <a:schemeClr val="accent6">
                    <a:lumMod val="75000"/>
                  </a:schemeClr>
                </a:solidFill>
                <a:latin typeface="Simplified Arabic" panose="02020603050405020304" pitchFamily="18" charset="-78"/>
                <a:cs typeface="Simplified Arabic" panose="02020603050405020304" pitchFamily="18" charset="-78"/>
              </a:rPr>
              <a:t>السياسة التشريعية </a:t>
            </a:r>
            <a:r>
              <a:rPr lang="en-US" sz="2200" b="1" dirty="0">
                <a:solidFill>
                  <a:schemeClr val="accent6">
                    <a:lumMod val="75000"/>
                  </a:schemeClr>
                </a:solidFill>
                <a:latin typeface="Simplified Arabic" panose="02020603050405020304" pitchFamily="18" charset="-78"/>
                <a:cs typeface="Simplified Arabic" panose="02020603050405020304" pitchFamily="18" charset="-78"/>
              </a:rPr>
              <a:t>Legislative Policy</a:t>
            </a:r>
            <a:br>
              <a:rPr lang="en-US" sz="2200" b="1" dirty="0">
                <a:solidFill>
                  <a:schemeClr val="accent6">
                    <a:lumMod val="75000"/>
                  </a:schemeClr>
                </a:solidFill>
                <a:latin typeface="Simplified Arabic" panose="02020603050405020304" pitchFamily="18" charset="-78"/>
                <a:cs typeface="Simplified Arabic" panose="02020603050405020304" pitchFamily="18" charset="-78"/>
              </a:rPr>
            </a:br>
            <a:r>
              <a:rPr lang="ar-IQ" sz="2200" b="1" dirty="0">
                <a:solidFill>
                  <a:schemeClr val="accent6">
                    <a:lumMod val="75000"/>
                  </a:schemeClr>
                </a:solidFill>
                <a:latin typeface="Simplified Arabic" panose="02020603050405020304" pitchFamily="18" charset="-78"/>
                <a:cs typeface="Simplified Arabic" panose="02020603050405020304" pitchFamily="18" charset="-78"/>
              </a:rPr>
              <a:t>مجموع القوانين الملزمة والمنظمة لمختلف النشاطات السياحية وعلاقتها ببعضها</a:t>
            </a:r>
            <a:r>
              <a:rPr lang="ar-EG" sz="2200" b="1" dirty="0">
                <a:solidFill>
                  <a:schemeClr val="accent6">
                    <a:lumMod val="75000"/>
                  </a:schemeClr>
                </a:solidFill>
                <a:latin typeface="Simplified Arabic" panose="02020603050405020304" pitchFamily="18" charset="-78"/>
                <a:cs typeface="Simplified Arabic" panose="02020603050405020304" pitchFamily="18" charset="-78"/>
              </a:rPr>
              <a:t>.</a:t>
            </a:r>
            <a:r>
              <a:rPr lang="en-US" sz="2200" b="1" dirty="0">
                <a:solidFill>
                  <a:schemeClr val="accent6">
                    <a:lumMod val="75000"/>
                  </a:schemeClr>
                </a:solidFill>
                <a:latin typeface="Simplified Arabic" panose="02020603050405020304" pitchFamily="18" charset="-78"/>
                <a:cs typeface="Simplified Arabic" panose="02020603050405020304" pitchFamily="18" charset="-78"/>
              </a:rPr>
              <a:t/>
            </a:r>
            <a:br>
              <a:rPr lang="en-US" sz="2200" b="1" dirty="0">
                <a:solidFill>
                  <a:schemeClr val="accent6">
                    <a:lumMod val="75000"/>
                  </a:schemeClr>
                </a:solidFill>
                <a:latin typeface="Simplified Arabic" panose="02020603050405020304" pitchFamily="18" charset="-78"/>
                <a:cs typeface="Simplified Arabic" panose="02020603050405020304" pitchFamily="18" charset="-78"/>
              </a:rPr>
            </a:br>
            <a:r>
              <a:rPr lang="ar-IQ" sz="2200" b="1" dirty="0" smtClean="0">
                <a:solidFill>
                  <a:schemeClr val="accent6">
                    <a:lumMod val="75000"/>
                  </a:schemeClr>
                </a:solidFill>
                <a:latin typeface="Simplified Arabic" panose="02020603050405020304" pitchFamily="18" charset="-78"/>
                <a:cs typeface="Simplified Arabic" panose="02020603050405020304" pitchFamily="18" charset="-78"/>
              </a:rPr>
              <a:t/>
            </a:r>
            <a:br>
              <a:rPr lang="ar-IQ" sz="2200" b="1" dirty="0" smtClean="0">
                <a:solidFill>
                  <a:schemeClr val="accent6">
                    <a:lumMod val="75000"/>
                  </a:schemeClr>
                </a:solidFill>
                <a:latin typeface="Simplified Arabic" panose="02020603050405020304" pitchFamily="18" charset="-78"/>
                <a:cs typeface="Simplified Arabic" panose="02020603050405020304" pitchFamily="18" charset="-78"/>
              </a:rPr>
            </a:br>
            <a:r>
              <a:rPr lang="ar-EG" sz="2000" b="1" dirty="0">
                <a:latin typeface="Simplified Arabic" panose="02020603050405020304" pitchFamily="18" charset="-78"/>
                <a:cs typeface="Simplified Arabic" panose="02020603050405020304" pitchFamily="18" charset="-78"/>
              </a:rPr>
              <a:t>مثل تشريعات تخص الاستثمار السياحي، والمحافظة على البيئة، وفتح قنوات فضائية سياحية، شرط ان لا تتعارض مع التشريعات والقوانين والانظمة المحلية الاخرى، مما يتطلب التنسيق مع القطاعات الاخرى المعنية بالتنمية السياحية والتشريعات والقوانين التي تحكم عمل هذه القطاعات.</a:t>
            </a:r>
            <a:r>
              <a:rPr lang="en-US" sz="2000" b="1" dirty="0">
                <a:latin typeface="Simplified Arabic" panose="02020603050405020304" pitchFamily="18" charset="-78"/>
                <a:cs typeface="Simplified Arabic" panose="02020603050405020304" pitchFamily="18" charset="-78"/>
              </a:rPr>
              <a:t/>
            </a:r>
            <a:br>
              <a:rPr lang="en-US" sz="2000" b="1" dirty="0">
                <a:latin typeface="Simplified Arabic" panose="02020603050405020304" pitchFamily="18" charset="-78"/>
                <a:cs typeface="Simplified Arabic" panose="02020603050405020304" pitchFamily="18" charset="-78"/>
              </a:rPr>
            </a:br>
            <a:r>
              <a:rPr lang="en-US" sz="2200" b="1" dirty="0">
                <a:latin typeface="Simplified Arabic" panose="02020603050405020304" pitchFamily="18" charset="-78"/>
                <a:cs typeface="Simplified Arabic" panose="02020603050405020304" pitchFamily="18" charset="-78"/>
              </a:rPr>
              <a:t> </a:t>
            </a:r>
            <a:br>
              <a:rPr lang="en-US" sz="2200" b="1" dirty="0">
                <a:latin typeface="Simplified Arabic" panose="02020603050405020304" pitchFamily="18" charset="-78"/>
                <a:cs typeface="Simplified Arabic" panose="02020603050405020304" pitchFamily="18" charset="-78"/>
              </a:rPr>
            </a:br>
            <a:r>
              <a:rPr lang="ar-EG" sz="2200" b="1" dirty="0">
                <a:latin typeface="Simplified Arabic" panose="02020603050405020304" pitchFamily="18" charset="-78"/>
                <a:cs typeface="Simplified Arabic" panose="02020603050405020304" pitchFamily="18" charset="-78"/>
              </a:rPr>
              <a:t> </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endParaRPr lang="en-US" sz="2200" dirty="0">
              <a:solidFill>
                <a:srgbClr val="C00000"/>
              </a:solidFill>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97" y="4329838"/>
            <a:ext cx="70104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01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762000"/>
            <a:ext cx="7772400" cy="4495799"/>
          </a:xfrm>
        </p:spPr>
        <p:txBody>
          <a:bodyPr>
            <a:noAutofit/>
          </a:bodyPr>
          <a:lstStyle/>
          <a:p>
            <a:pPr algn="r" rtl="1"/>
            <a:r>
              <a:rPr lang="ar-IQ" sz="2400" b="1" dirty="0" smtClean="0">
                <a:solidFill>
                  <a:srgbClr val="C00000"/>
                </a:solidFill>
                <a:latin typeface="Simplified Arabic" panose="02020603050405020304" pitchFamily="18" charset="-78"/>
                <a:cs typeface="Simplified Arabic" panose="02020603050405020304" pitchFamily="18" charset="-78"/>
              </a:rPr>
              <a:t>              سياسة </a:t>
            </a:r>
            <a:r>
              <a:rPr lang="ar-IQ" sz="2400" b="1" dirty="0">
                <a:solidFill>
                  <a:srgbClr val="C00000"/>
                </a:solidFill>
                <a:latin typeface="Simplified Arabic" panose="02020603050405020304" pitchFamily="18" charset="-78"/>
                <a:cs typeface="Simplified Arabic" panose="02020603050405020304" pitchFamily="18" charset="-78"/>
              </a:rPr>
              <a:t>المجتمعات المحلية </a:t>
            </a:r>
            <a:r>
              <a:rPr lang="en-US" sz="2400" b="1" dirty="0">
                <a:solidFill>
                  <a:srgbClr val="C00000"/>
                </a:solidFill>
                <a:latin typeface="Simplified Arabic" panose="02020603050405020304" pitchFamily="18" charset="-78"/>
                <a:cs typeface="Simplified Arabic" panose="02020603050405020304" pitchFamily="18" charset="-78"/>
              </a:rPr>
              <a:t>Communities Policy</a:t>
            </a:r>
            <a:r>
              <a:rPr lang="en-US" sz="2400" dirty="0">
                <a:solidFill>
                  <a:srgbClr val="C00000"/>
                </a:solidFill>
                <a:latin typeface="Simplified Arabic" panose="02020603050405020304" pitchFamily="18" charset="-78"/>
                <a:cs typeface="Simplified Arabic" panose="02020603050405020304" pitchFamily="18" charset="-78"/>
              </a:rPr>
              <a:t/>
            </a:r>
            <a:br>
              <a:rPr lang="en-US" sz="2400" dirty="0">
                <a:solidFill>
                  <a:srgbClr val="C00000"/>
                </a:solidFill>
                <a:latin typeface="Simplified Arabic" panose="02020603050405020304" pitchFamily="18" charset="-78"/>
                <a:cs typeface="Simplified Arabic" panose="02020603050405020304" pitchFamily="18" charset="-78"/>
              </a:rPr>
            </a:br>
            <a:r>
              <a:rPr lang="ar-IQ" sz="2400" b="1" dirty="0">
                <a:solidFill>
                  <a:srgbClr val="C00000"/>
                </a:solidFill>
                <a:latin typeface="Simplified Arabic" panose="02020603050405020304" pitchFamily="18" charset="-78"/>
                <a:cs typeface="Simplified Arabic" panose="02020603050405020304" pitchFamily="18" charset="-78"/>
              </a:rPr>
              <a:t>المبادئ التي تقوم على أساس تعظيم مشاركة أبناء المجتمع المحلي في اعداد الخطط والبرامج السياحية من أجل تحقيق آليات صناعة القرار المجتمعي</a:t>
            </a:r>
            <a:r>
              <a:rPr lang="ar-EG" sz="2400" b="1" dirty="0">
                <a:solidFill>
                  <a:srgbClr val="C00000"/>
                </a:solidFill>
                <a:latin typeface="Simplified Arabic" panose="02020603050405020304" pitchFamily="18" charset="-78"/>
                <a:cs typeface="Simplified Arabic" panose="02020603050405020304" pitchFamily="18" charset="-78"/>
              </a:rPr>
              <a:t>.</a:t>
            </a:r>
            <a:r>
              <a:rPr lang="en-US" sz="2400" dirty="0">
                <a:solidFill>
                  <a:srgbClr val="C00000"/>
                </a:solidFill>
                <a:latin typeface="Simplified Arabic" panose="02020603050405020304" pitchFamily="18" charset="-78"/>
                <a:cs typeface="Simplified Arabic" panose="02020603050405020304" pitchFamily="18" charset="-78"/>
              </a:rPr>
              <a:t/>
            </a:r>
            <a:br>
              <a:rPr lang="en-US" sz="2400" dirty="0">
                <a:solidFill>
                  <a:srgbClr val="C00000"/>
                </a:solidFill>
                <a:latin typeface="Simplified Arabic" panose="02020603050405020304" pitchFamily="18" charset="-78"/>
                <a:cs typeface="Simplified Arabic" panose="02020603050405020304" pitchFamily="18" charset="-78"/>
              </a:rPr>
            </a:br>
            <a:r>
              <a:rPr lang="ar-IQ" sz="2400" dirty="0" smtClean="0">
                <a:solidFill>
                  <a:srgbClr val="C00000"/>
                </a:solidFill>
                <a:latin typeface="Simplified Arabic" panose="02020603050405020304" pitchFamily="18" charset="-78"/>
                <a:cs typeface="Simplified Arabic" panose="02020603050405020304" pitchFamily="18" charset="-78"/>
              </a:rPr>
              <a:t/>
            </a:r>
            <a:br>
              <a:rPr lang="ar-IQ" sz="2400" dirty="0" smtClean="0">
                <a:solidFill>
                  <a:srgbClr val="C00000"/>
                </a:solidFill>
                <a:latin typeface="Simplified Arabic" panose="02020603050405020304" pitchFamily="18" charset="-78"/>
                <a:cs typeface="Simplified Arabic" panose="02020603050405020304" pitchFamily="18" charset="-78"/>
              </a:rPr>
            </a:br>
            <a:r>
              <a:rPr lang="ar-IQ" sz="2400" dirty="0" smtClean="0">
                <a:solidFill>
                  <a:srgbClr val="C00000"/>
                </a:solidFill>
                <a:latin typeface="Simplified Arabic" panose="02020603050405020304" pitchFamily="18" charset="-78"/>
                <a:cs typeface="Simplified Arabic" panose="02020603050405020304" pitchFamily="18" charset="-78"/>
              </a:rPr>
              <a:t>       </a:t>
            </a:r>
            <a:r>
              <a:rPr lang="ar-EG" sz="2000" dirty="0" smtClean="0">
                <a:latin typeface="Simplified Arabic" panose="02020603050405020304" pitchFamily="18" charset="-78"/>
                <a:cs typeface="Simplified Arabic" panose="02020603050405020304" pitchFamily="18" charset="-78"/>
              </a:rPr>
              <a:t>يتم </a:t>
            </a:r>
            <a:r>
              <a:rPr lang="ar-EG" sz="2000" dirty="0">
                <a:latin typeface="Simplified Arabic" panose="02020603050405020304" pitchFamily="18" charset="-78"/>
                <a:cs typeface="Simplified Arabic" panose="02020603050405020304" pitchFamily="18" charset="-78"/>
              </a:rPr>
              <a:t>ذلك من خلال ما </a:t>
            </a:r>
            <a:r>
              <a:rPr lang="ar-EG" sz="2000" dirty="0" smtClean="0">
                <a:latin typeface="Simplified Arabic" panose="02020603050405020304" pitchFamily="18" charset="-78"/>
                <a:cs typeface="Simplified Arabic" panose="02020603050405020304" pitchFamily="18" charset="-78"/>
              </a:rPr>
              <a:t>يأتي</a:t>
            </a:r>
            <a:r>
              <a:rPr lang="ar-IQ" sz="2000" dirty="0" smtClean="0">
                <a:latin typeface="Simplified Arabic" panose="02020603050405020304" pitchFamily="18" charset="-78"/>
                <a:cs typeface="Simplified Arabic" panose="02020603050405020304" pitchFamily="18" charset="-78"/>
              </a:rPr>
              <a:t> :</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a:t>
            </a:r>
            <a:r>
              <a:rPr lang="ar-EG" sz="2000" dirty="0" smtClean="0">
                <a:latin typeface="Simplified Arabic" panose="02020603050405020304" pitchFamily="18" charset="-78"/>
                <a:cs typeface="Simplified Arabic" panose="02020603050405020304" pitchFamily="18" charset="-78"/>
              </a:rPr>
              <a:t>مساعدة </a:t>
            </a:r>
            <a:r>
              <a:rPr lang="ar-EG" sz="2000" dirty="0">
                <a:latin typeface="Simplified Arabic" panose="02020603050405020304" pitchFamily="18" charset="-78"/>
                <a:cs typeface="Simplified Arabic" panose="02020603050405020304" pitchFamily="18" charset="-78"/>
              </a:rPr>
              <a:t>المجتمع المحلي على تحقيق قدر من طموحاته الاجتماعية والثقافية والاقتصادية بواسطة السياحة.</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a:t>
            </a:r>
            <a:r>
              <a:rPr lang="ar-EG" sz="2000" dirty="0" smtClean="0">
                <a:latin typeface="Simplified Arabic" panose="02020603050405020304" pitchFamily="18" charset="-78"/>
                <a:cs typeface="Simplified Arabic" panose="02020603050405020304" pitchFamily="18" charset="-78"/>
              </a:rPr>
              <a:t>تشجيع </a:t>
            </a:r>
            <a:r>
              <a:rPr lang="ar-EG" sz="2000" dirty="0">
                <a:latin typeface="Simplified Arabic" panose="02020603050405020304" pitchFamily="18" charset="-78"/>
                <a:cs typeface="Simplified Arabic" panose="02020603050405020304" pitchFamily="18" charset="-78"/>
              </a:rPr>
              <a:t>السكان المحليين على اقامة المشروعات السياحية الصغيرة.</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a:t>
            </a:r>
            <a:r>
              <a:rPr lang="ar-EG" sz="2000" dirty="0" smtClean="0">
                <a:latin typeface="Simplified Arabic" panose="02020603050405020304" pitchFamily="18" charset="-78"/>
                <a:cs typeface="Simplified Arabic" panose="02020603050405020304" pitchFamily="18" charset="-78"/>
              </a:rPr>
              <a:t>اشراك </a:t>
            </a:r>
            <a:r>
              <a:rPr lang="ar-EG" sz="2000" dirty="0">
                <a:latin typeface="Simplified Arabic" panose="02020603050405020304" pitchFamily="18" charset="-78"/>
                <a:cs typeface="Simplified Arabic" panose="02020603050405020304" pitchFamily="18" charset="-78"/>
              </a:rPr>
              <a:t>المجتمع المحلي في الحفاظ على البيئة الطبيعية ومميزاتها وتهيئتها بما يلبي احتياجات المجتمع المحلي.      </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endParaRPr lang="en-US" sz="2000"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8768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77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809750"/>
            <a:ext cx="7772400" cy="3981450"/>
          </a:xfrm>
        </p:spPr>
        <p:txBody>
          <a:bodyPr>
            <a:normAutofit fontScale="90000"/>
          </a:bodyPr>
          <a:lstStyle/>
          <a:p>
            <a:pPr algn="r" rtl="1"/>
            <a:r>
              <a:rPr lang="ar-IQ" sz="2700" b="1" dirty="0">
                <a:solidFill>
                  <a:srgbClr val="00B050"/>
                </a:solidFill>
                <a:latin typeface="Simplified Arabic" panose="02020603050405020304" pitchFamily="18" charset="-78"/>
                <a:cs typeface="Simplified Arabic" panose="02020603050405020304" pitchFamily="18" charset="-78"/>
              </a:rPr>
              <a:t>سياسة التنمية المتوازنة </a:t>
            </a:r>
            <a:r>
              <a:rPr lang="en-US" sz="2700" b="1" dirty="0">
                <a:solidFill>
                  <a:srgbClr val="00B050"/>
                </a:solidFill>
                <a:latin typeface="Simplified Arabic" panose="02020603050405020304" pitchFamily="18" charset="-78"/>
                <a:cs typeface="Simplified Arabic" panose="02020603050405020304" pitchFamily="18" charset="-78"/>
              </a:rPr>
              <a:t>Balanced Development Policy</a:t>
            </a:r>
            <a:r>
              <a:rPr lang="en-US" sz="2700" dirty="0">
                <a:solidFill>
                  <a:srgbClr val="00B050"/>
                </a:solidFill>
                <a:latin typeface="Simplified Arabic" panose="02020603050405020304" pitchFamily="18" charset="-78"/>
                <a:cs typeface="Simplified Arabic" panose="02020603050405020304" pitchFamily="18" charset="-78"/>
              </a:rPr>
              <a:t/>
            </a:r>
            <a:br>
              <a:rPr lang="en-US" sz="2700" dirty="0">
                <a:solidFill>
                  <a:srgbClr val="00B050"/>
                </a:solidFill>
                <a:latin typeface="Simplified Arabic" panose="02020603050405020304" pitchFamily="18" charset="-78"/>
                <a:cs typeface="Simplified Arabic" panose="02020603050405020304" pitchFamily="18" charset="-78"/>
              </a:rPr>
            </a:br>
            <a:r>
              <a:rPr lang="ar-IQ" sz="2700" b="1" dirty="0">
                <a:solidFill>
                  <a:srgbClr val="00B050"/>
                </a:solidFill>
                <a:latin typeface="Simplified Arabic" panose="02020603050405020304" pitchFamily="18" charset="-78"/>
                <a:cs typeface="Simplified Arabic" panose="02020603050405020304" pitchFamily="18" charset="-78"/>
              </a:rPr>
              <a:t>التوجهات التي تسير بخطى متوازنة آخذة بنظر الاعتبار تحريك جهة عريضة من المشاريع من أجل توسيع السوق السياحي</a:t>
            </a:r>
            <a:r>
              <a:rPr lang="ar-EG" sz="2700" b="1" dirty="0">
                <a:solidFill>
                  <a:srgbClr val="00B050"/>
                </a:solidFill>
                <a:latin typeface="Simplified Arabic" panose="02020603050405020304" pitchFamily="18" charset="-78"/>
                <a:cs typeface="Simplified Arabic" panose="02020603050405020304" pitchFamily="18" charset="-78"/>
              </a:rPr>
              <a:t>.</a:t>
            </a:r>
            <a:r>
              <a:rPr lang="en-US" dirty="0">
                <a:solidFill>
                  <a:srgbClr val="00B050"/>
                </a:solidFill>
                <a:latin typeface="Simplified Arabic" panose="02020603050405020304" pitchFamily="18" charset="-78"/>
                <a:cs typeface="Simplified Arabic" panose="02020603050405020304" pitchFamily="18" charset="-78"/>
              </a:rPr>
              <a:t/>
            </a:r>
            <a:br>
              <a:rPr lang="en-US" dirty="0">
                <a:solidFill>
                  <a:srgbClr val="00B050"/>
                </a:solidFill>
                <a:latin typeface="Simplified Arabic" panose="02020603050405020304" pitchFamily="18" charset="-78"/>
                <a:cs typeface="Simplified Arabic" panose="02020603050405020304" pitchFamily="18" charset="-78"/>
              </a:rPr>
            </a:br>
            <a:r>
              <a:rPr lang="ar-IQ" dirty="0" smtClean="0">
                <a:solidFill>
                  <a:srgbClr val="00B050"/>
                </a:solidFill>
                <a:latin typeface="Simplified Arabic" panose="02020603050405020304" pitchFamily="18" charset="-78"/>
                <a:cs typeface="Simplified Arabic" panose="02020603050405020304" pitchFamily="18" charset="-78"/>
              </a:rPr>
              <a:t>    </a:t>
            </a:r>
            <a:r>
              <a:rPr lang="ar-IQ" sz="2200" b="1" dirty="0" smtClean="0">
                <a:latin typeface="Simplified Arabic" panose="02020603050405020304" pitchFamily="18" charset="-78"/>
                <a:cs typeface="Simplified Arabic" panose="02020603050405020304" pitchFamily="18" charset="-78"/>
              </a:rPr>
              <a:t>ولغرض </a:t>
            </a:r>
            <a:r>
              <a:rPr lang="ar-IQ" sz="2200" b="1" dirty="0">
                <a:latin typeface="Simplified Arabic" panose="02020603050405020304" pitchFamily="18" charset="-78"/>
                <a:cs typeface="Simplified Arabic" panose="02020603050405020304" pitchFamily="18" charset="-78"/>
              </a:rPr>
              <a:t>تحقيق سياسة سياحية متوازنة ناجحة ، تحقق اهدافها ويمكن تجسيدها على أرض الواقع، لابد ان تكون من خلال ما يأتي:</a:t>
            </a:r>
            <a:r>
              <a:rPr lang="en-US" sz="2200" b="1" dirty="0">
                <a:latin typeface="Simplified Arabic" panose="02020603050405020304" pitchFamily="18" charset="-78"/>
                <a:cs typeface="Simplified Arabic" panose="02020603050405020304" pitchFamily="18" charset="-78"/>
              </a:rPr>
              <a:t/>
            </a:r>
            <a:br>
              <a:rPr lang="en-US"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التركيز </a:t>
            </a:r>
            <a:r>
              <a:rPr lang="ar-IQ" sz="2200" b="1" dirty="0">
                <a:latin typeface="Simplified Arabic" panose="02020603050405020304" pitchFamily="18" charset="-78"/>
                <a:cs typeface="Simplified Arabic" panose="02020603050405020304" pitchFamily="18" charset="-78"/>
              </a:rPr>
              <a:t>على احتياجات واهتمامات السياح والمواطنين والتنسيق بينها.</a:t>
            </a:r>
            <a:r>
              <a:rPr lang="en-US" sz="2200" b="1" dirty="0">
                <a:latin typeface="Simplified Arabic" panose="02020603050405020304" pitchFamily="18" charset="-78"/>
                <a:cs typeface="Simplified Arabic" panose="02020603050405020304" pitchFamily="18" charset="-78"/>
              </a:rPr>
              <a:t/>
            </a:r>
            <a:br>
              <a:rPr lang="en-US"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لاعتماد </a:t>
            </a:r>
            <a:r>
              <a:rPr lang="ar-IQ" sz="2200" b="1" dirty="0">
                <a:latin typeface="Simplified Arabic" panose="02020603050405020304" pitchFamily="18" charset="-78"/>
                <a:cs typeface="Simplified Arabic" panose="02020603050405020304" pitchFamily="18" charset="-78"/>
              </a:rPr>
              <a:t>على العمالة الوطنية ، والعمل على رفع كفاءة ادائها.</a:t>
            </a:r>
            <a:r>
              <a:rPr lang="en-US" sz="2200" b="1" dirty="0">
                <a:latin typeface="Simplified Arabic" panose="02020603050405020304" pitchFamily="18" charset="-78"/>
                <a:cs typeface="Simplified Arabic" panose="02020603050405020304" pitchFamily="18" charset="-78"/>
              </a:rPr>
              <a:t/>
            </a:r>
            <a:br>
              <a:rPr lang="en-US"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التخطيط </a:t>
            </a:r>
            <a:r>
              <a:rPr lang="ar-IQ" sz="2200" b="1" dirty="0">
                <a:latin typeface="Simplified Arabic" panose="02020603050405020304" pitchFamily="18" charset="-78"/>
                <a:cs typeface="Simplified Arabic" panose="02020603050405020304" pitchFamily="18" charset="-78"/>
              </a:rPr>
              <a:t>والعمل على الاستثمار السياحي.</a:t>
            </a:r>
            <a:r>
              <a:rPr lang="en-US" sz="2200" b="1" dirty="0">
                <a:latin typeface="Simplified Arabic" panose="02020603050405020304" pitchFamily="18" charset="-78"/>
                <a:cs typeface="Simplified Arabic" panose="02020603050405020304" pitchFamily="18" charset="-78"/>
              </a:rPr>
              <a:t/>
            </a:r>
            <a:br>
              <a:rPr lang="en-US"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العمل </a:t>
            </a:r>
            <a:r>
              <a:rPr lang="ar-IQ" sz="2200" b="1" dirty="0">
                <a:latin typeface="Simplified Arabic" panose="02020603050405020304" pitchFamily="18" charset="-78"/>
                <a:cs typeface="Simplified Arabic" panose="02020603050405020304" pitchFamily="18" charset="-78"/>
              </a:rPr>
              <a:t>على نشر الوعي السياحي بين المواطنين.</a:t>
            </a:r>
            <a:r>
              <a:rPr lang="en-US" sz="2200" b="1" dirty="0">
                <a:latin typeface="Simplified Arabic" panose="02020603050405020304" pitchFamily="18" charset="-78"/>
                <a:cs typeface="Simplified Arabic" panose="02020603050405020304" pitchFamily="18" charset="-78"/>
              </a:rPr>
              <a:t/>
            </a:r>
            <a:br>
              <a:rPr lang="en-US"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تحقيق </a:t>
            </a:r>
            <a:r>
              <a:rPr lang="ar-IQ" sz="2200" b="1" dirty="0">
                <a:latin typeface="Simplified Arabic" panose="02020603050405020304" pitchFamily="18" charset="-78"/>
                <a:cs typeface="Simplified Arabic" panose="02020603050405020304" pitchFamily="18" charset="-78"/>
              </a:rPr>
              <a:t>التفاعل الايجابي والتمازج الثقافي بين السياح والمواطنين.</a:t>
            </a:r>
            <a:r>
              <a:rPr lang="en-US" sz="2200" b="1" dirty="0">
                <a:latin typeface="Simplified Arabic" panose="02020603050405020304" pitchFamily="18" charset="-78"/>
                <a:cs typeface="Simplified Arabic" panose="02020603050405020304" pitchFamily="18" charset="-78"/>
              </a:rPr>
              <a:t/>
            </a:r>
            <a:br>
              <a:rPr lang="en-US"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التوازن </a:t>
            </a:r>
            <a:r>
              <a:rPr lang="ar-IQ" sz="2200" b="1" dirty="0">
                <a:latin typeface="Simplified Arabic" panose="02020603050405020304" pitchFamily="18" charset="-78"/>
                <a:cs typeface="Simplified Arabic" panose="02020603050405020304" pitchFamily="18" charset="-78"/>
              </a:rPr>
              <a:t>اللازم بين تنمية العرض والطلب السياحيين بصورة تحقق التنمية الاقتصادية والبيئية.</a:t>
            </a:r>
            <a:r>
              <a:rPr lang="en-US" sz="2200" b="1" dirty="0">
                <a:latin typeface="Simplified Arabic" panose="02020603050405020304" pitchFamily="18" charset="-78"/>
                <a:cs typeface="Simplified Arabic" panose="02020603050405020304" pitchFamily="18" charset="-78"/>
              </a:rPr>
              <a:t/>
            </a:r>
            <a:br>
              <a:rPr lang="en-US"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ابراز </a:t>
            </a:r>
            <a:r>
              <a:rPr lang="ar-IQ" sz="2200" b="1" dirty="0">
                <a:latin typeface="Simplified Arabic" panose="02020603050405020304" pitchFamily="18" charset="-78"/>
                <a:cs typeface="Simplified Arabic" panose="02020603050405020304" pitchFamily="18" charset="-78"/>
              </a:rPr>
              <a:t>كل ما هو محلي قدر الامكان، من تقاليد اجتماعية، وابنية معمارية وجوانب </a:t>
            </a:r>
            <a:r>
              <a:rPr lang="ar-IQ" sz="2700" dirty="0">
                <a:latin typeface="Simplified Arabic" panose="02020603050405020304" pitchFamily="18" charset="-78"/>
                <a:cs typeface="Simplified Arabic" panose="02020603050405020304" pitchFamily="18" charset="-78"/>
              </a:rPr>
              <a:t>فلكلورية وغيرها.  </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endParaRPr lang="en-US" sz="2700"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233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838200"/>
            <a:ext cx="7772400" cy="4648200"/>
          </a:xfrm>
        </p:spPr>
        <p:txBody>
          <a:bodyPr>
            <a:normAutofit fontScale="90000"/>
          </a:bodyPr>
          <a:lstStyle/>
          <a:p>
            <a:pPr algn="r" rtl="1"/>
            <a:r>
              <a:rPr lang="en-US" b="1" dirty="0"/>
              <a:t> </a:t>
            </a:r>
            <a:r>
              <a:rPr lang="en-US" dirty="0"/>
              <a:t/>
            </a:r>
            <a:br>
              <a:rPr lang="en-US" dirty="0"/>
            </a:br>
            <a:r>
              <a:rPr lang="ar-IQ" dirty="0" smtClean="0"/>
              <a:t/>
            </a:r>
            <a:br>
              <a:rPr lang="ar-IQ" dirty="0" smtClean="0"/>
            </a:br>
            <a:r>
              <a:rPr lang="ar-IQ" dirty="0"/>
              <a:t/>
            </a:r>
            <a:br>
              <a:rPr lang="ar-IQ" dirty="0"/>
            </a:br>
            <a:r>
              <a:rPr lang="ar-IQ" dirty="0" smtClean="0"/>
              <a:t>       </a:t>
            </a:r>
            <a:r>
              <a:rPr lang="ar-IQ" sz="2700" b="1" dirty="0" smtClean="0">
                <a:solidFill>
                  <a:srgbClr val="FF0000"/>
                </a:solidFill>
                <a:latin typeface="Simplified Arabic" panose="02020603050405020304" pitchFamily="18" charset="-78"/>
                <a:cs typeface="Simplified Arabic" panose="02020603050405020304" pitchFamily="18" charset="-78"/>
              </a:rPr>
              <a:t>سياسة </a:t>
            </a:r>
            <a:r>
              <a:rPr lang="ar-IQ" sz="2700" b="1" dirty="0">
                <a:solidFill>
                  <a:srgbClr val="FF0000"/>
                </a:solidFill>
                <a:latin typeface="Simplified Arabic" panose="02020603050405020304" pitchFamily="18" charset="-78"/>
                <a:cs typeface="Simplified Arabic" panose="02020603050405020304" pitchFamily="18" charset="-78"/>
              </a:rPr>
              <a:t>الاصلاح </a:t>
            </a:r>
            <a:r>
              <a:rPr lang="ar-IQ" sz="2700" b="1" dirty="0" err="1">
                <a:solidFill>
                  <a:srgbClr val="FF0000"/>
                </a:solidFill>
                <a:latin typeface="Simplified Arabic" panose="02020603050405020304" pitchFamily="18" charset="-78"/>
                <a:cs typeface="Simplified Arabic" panose="02020603050405020304" pitchFamily="18" charset="-78"/>
              </a:rPr>
              <a:t>المنظمي</a:t>
            </a:r>
            <a:r>
              <a:rPr lang="ar-IQ" sz="2700" b="1" dirty="0">
                <a:solidFill>
                  <a:srgbClr val="FF0000"/>
                </a:solidFill>
                <a:latin typeface="Simplified Arabic" panose="02020603050405020304" pitchFamily="18" charset="-78"/>
                <a:cs typeface="Simplified Arabic" panose="02020603050405020304" pitchFamily="18" charset="-78"/>
              </a:rPr>
              <a:t> </a:t>
            </a:r>
            <a:r>
              <a:rPr lang="en-US" sz="2700" b="1" dirty="0">
                <a:solidFill>
                  <a:srgbClr val="FF0000"/>
                </a:solidFill>
                <a:latin typeface="Simplified Arabic" panose="02020603050405020304" pitchFamily="18" charset="-78"/>
                <a:cs typeface="Simplified Arabic" panose="02020603050405020304" pitchFamily="18" charset="-78"/>
              </a:rPr>
              <a:t>Organizational Reform Policy</a:t>
            </a:r>
            <a:r>
              <a:rPr lang="en-US" sz="2700" dirty="0">
                <a:solidFill>
                  <a:srgbClr val="FF0000"/>
                </a:solidFill>
                <a:latin typeface="Simplified Arabic" panose="02020603050405020304" pitchFamily="18" charset="-78"/>
                <a:cs typeface="Simplified Arabic" panose="02020603050405020304" pitchFamily="18" charset="-78"/>
              </a:rPr>
              <a:t/>
            </a:r>
            <a:br>
              <a:rPr lang="en-US" sz="2700" dirty="0">
                <a:solidFill>
                  <a:srgbClr val="FF0000"/>
                </a:solidFill>
                <a:latin typeface="Simplified Arabic" panose="02020603050405020304" pitchFamily="18" charset="-78"/>
                <a:cs typeface="Simplified Arabic" panose="02020603050405020304" pitchFamily="18" charset="-78"/>
              </a:rPr>
            </a:br>
            <a:r>
              <a:rPr lang="ar-IQ" sz="2700" b="1" dirty="0">
                <a:solidFill>
                  <a:srgbClr val="FF0000"/>
                </a:solidFill>
                <a:latin typeface="Simplified Arabic" panose="02020603050405020304" pitchFamily="18" charset="-78"/>
                <a:cs typeface="Simplified Arabic" panose="02020603050405020304" pitchFamily="18" charset="-78"/>
              </a:rPr>
              <a:t>القرارات التي تهدف الى إدخال تغييرات أساسية في المنظمات السياحية بما يكفل تحسين مستويات الأداء ورفع كفاءة أنظمتها القائمة</a:t>
            </a:r>
            <a:r>
              <a:rPr lang="ar-EG" sz="2700" b="1" dirty="0">
                <a:solidFill>
                  <a:srgbClr val="FF0000"/>
                </a:solidFill>
                <a:latin typeface="Simplified Arabic" panose="02020603050405020304" pitchFamily="18" charset="-78"/>
                <a:cs typeface="Simplified Arabic" panose="02020603050405020304" pitchFamily="18" charset="-78"/>
              </a:rPr>
              <a:t>.</a:t>
            </a:r>
            <a:r>
              <a:rPr lang="en-US" sz="2700" dirty="0">
                <a:solidFill>
                  <a:srgbClr val="FF0000"/>
                </a:solidFill>
                <a:latin typeface="Simplified Arabic" panose="02020603050405020304" pitchFamily="18" charset="-78"/>
                <a:cs typeface="Simplified Arabic" panose="02020603050405020304" pitchFamily="18" charset="-78"/>
              </a:rPr>
              <a:t/>
            </a:r>
            <a:br>
              <a:rPr lang="en-US" sz="2700" dirty="0">
                <a:solidFill>
                  <a:srgbClr val="FF0000"/>
                </a:solidFill>
                <a:latin typeface="Simplified Arabic" panose="02020603050405020304" pitchFamily="18" charset="-78"/>
                <a:cs typeface="Simplified Arabic" panose="02020603050405020304" pitchFamily="18" charset="-78"/>
              </a:rPr>
            </a:br>
            <a:r>
              <a:rPr lang="en-US" sz="2700" b="1" dirty="0">
                <a:solidFill>
                  <a:srgbClr val="FF0000"/>
                </a:solidFill>
                <a:latin typeface="Simplified Arabic" panose="02020603050405020304" pitchFamily="18" charset="-78"/>
                <a:cs typeface="Simplified Arabic" panose="02020603050405020304" pitchFamily="18" charset="-78"/>
              </a:rPr>
              <a:t> </a:t>
            </a:r>
            <a:r>
              <a:rPr lang="en-US" sz="2700" dirty="0">
                <a:solidFill>
                  <a:srgbClr val="FF0000"/>
                </a:solidFill>
                <a:latin typeface="Simplified Arabic" panose="02020603050405020304" pitchFamily="18" charset="-78"/>
                <a:cs typeface="Simplified Arabic" panose="02020603050405020304" pitchFamily="18" charset="-78"/>
              </a:rPr>
              <a:t/>
            </a:r>
            <a:br>
              <a:rPr lang="en-US" sz="2700" dirty="0">
                <a:solidFill>
                  <a:srgbClr val="FF0000"/>
                </a:solidFill>
                <a:latin typeface="Simplified Arabic" panose="02020603050405020304" pitchFamily="18" charset="-78"/>
                <a:cs typeface="Simplified Arabic" panose="02020603050405020304" pitchFamily="18" charset="-78"/>
              </a:rPr>
            </a:br>
            <a:r>
              <a:rPr lang="ar-IQ" sz="2700" dirty="0" smtClean="0">
                <a:solidFill>
                  <a:srgbClr val="FF0000"/>
                </a:solidFill>
                <a:latin typeface="Simplified Arabic" panose="02020603050405020304" pitchFamily="18" charset="-78"/>
                <a:cs typeface="Simplified Arabic" panose="02020603050405020304" pitchFamily="18" charset="-78"/>
              </a:rPr>
              <a:t>     </a:t>
            </a:r>
            <a:r>
              <a:rPr lang="ar-EG" sz="2700" b="1" dirty="0" smtClean="0">
                <a:latin typeface="Simplified Arabic" panose="02020603050405020304" pitchFamily="18" charset="-78"/>
                <a:cs typeface="Simplified Arabic" panose="02020603050405020304" pitchFamily="18" charset="-78"/>
              </a:rPr>
              <a:t>ويتم </a:t>
            </a:r>
            <a:r>
              <a:rPr lang="ar-EG" sz="2700" b="1" dirty="0">
                <a:latin typeface="Simplified Arabic" panose="02020603050405020304" pitchFamily="18" charset="-78"/>
                <a:cs typeface="Simplified Arabic" panose="02020603050405020304" pitchFamily="18" charset="-78"/>
              </a:rPr>
              <a:t>ذلك عن طريق ما يأتي</a:t>
            </a:r>
            <a:r>
              <a:rPr lang="ar-EG" sz="2700" b="1" dirty="0" smtClean="0">
                <a:latin typeface="Simplified Arabic" panose="02020603050405020304" pitchFamily="18" charset="-78"/>
                <a:cs typeface="Simplified Arabic" panose="02020603050405020304" pitchFamily="18" charset="-78"/>
              </a:rPr>
              <a:t>:</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a:t>
            </a:r>
            <a:r>
              <a:rPr lang="ar-EG" sz="2700" b="1" dirty="0" smtClean="0">
                <a:latin typeface="Simplified Arabic" panose="02020603050405020304" pitchFamily="18" charset="-78"/>
                <a:cs typeface="Simplified Arabic" panose="02020603050405020304" pitchFamily="18" charset="-78"/>
              </a:rPr>
              <a:t>تعزيز </a:t>
            </a:r>
            <a:r>
              <a:rPr lang="ar-EG" sz="2700" b="1" dirty="0">
                <a:latin typeface="Simplified Arabic" panose="02020603050405020304" pitchFamily="18" charset="-78"/>
                <a:cs typeface="Simplified Arabic" panose="02020603050405020304" pitchFamily="18" charset="-78"/>
              </a:rPr>
              <a:t>وتطوير قدرات الادارة السياحية.</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a:t>
            </a:r>
            <a:r>
              <a:rPr lang="ar-EG" sz="2700" b="1" dirty="0" smtClean="0">
                <a:latin typeface="Simplified Arabic" panose="02020603050405020304" pitchFamily="18" charset="-78"/>
                <a:cs typeface="Simplified Arabic" panose="02020603050405020304" pitchFamily="18" charset="-78"/>
              </a:rPr>
              <a:t>تحديث </a:t>
            </a:r>
            <a:r>
              <a:rPr lang="ar-EG" sz="2700" b="1" dirty="0">
                <a:latin typeface="Simplified Arabic" panose="02020603050405020304" pitchFamily="18" charset="-78"/>
                <a:cs typeface="Simplified Arabic" panose="02020603050405020304" pitchFamily="18" charset="-78"/>
              </a:rPr>
              <a:t>الأطر القانونية المشجعة والداعمة للسياحة والمنظمة للنشاطات السياحية المختلفة وبما يواكب التطورات العالمية المتتابعة سياسياً </a:t>
            </a:r>
            <a:r>
              <a:rPr lang="ar-EG" sz="2700" b="1" dirty="0" err="1">
                <a:latin typeface="Simplified Arabic" panose="02020603050405020304" pitchFamily="18" charset="-78"/>
                <a:cs typeface="Simplified Arabic" panose="02020603050405020304" pitchFamily="18" charset="-78"/>
              </a:rPr>
              <a:t>وإقتصادياً</a:t>
            </a:r>
            <a:r>
              <a:rPr lang="ar-EG" sz="2700" b="1" dirty="0">
                <a:latin typeface="Simplified Arabic" panose="02020603050405020304" pitchFamily="18" charset="-78"/>
                <a:cs typeface="Simplified Arabic" panose="02020603050405020304" pitchFamily="18" charset="-78"/>
              </a:rPr>
              <a:t> </a:t>
            </a:r>
            <a:r>
              <a:rPr lang="ar-EG" sz="2700" b="1" dirty="0" err="1">
                <a:latin typeface="Simplified Arabic" panose="02020603050405020304" pitchFamily="18" charset="-78"/>
                <a:cs typeface="Simplified Arabic" panose="02020603050405020304" pitchFamily="18" charset="-78"/>
              </a:rPr>
              <a:t>وإجتماعياً</a:t>
            </a:r>
            <a:r>
              <a:rPr lang="ar-EG" sz="2700" b="1" dirty="0">
                <a:latin typeface="Simplified Arabic" panose="02020603050405020304" pitchFamily="18" charset="-78"/>
                <a:cs typeface="Simplified Arabic" panose="02020603050405020304" pitchFamily="18" charset="-78"/>
              </a:rPr>
              <a:t>.</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a:t>
            </a:r>
            <a:r>
              <a:rPr lang="ar-EG" sz="2700" b="1" dirty="0" smtClean="0">
                <a:latin typeface="Simplified Arabic" panose="02020603050405020304" pitchFamily="18" charset="-78"/>
                <a:cs typeface="Simplified Arabic" panose="02020603050405020304" pitchFamily="18" charset="-78"/>
              </a:rPr>
              <a:t>بناء </a:t>
            </a:r>
            <a:r>
              <a:rPr lang="ar-EG" sz="2700" b="1" dirty="0">
                <a:latin typeface="Simplified Arabic" panose="02020603050405020304" pitchFamily="18" charset="-78"/>
                <a:cs typeface="Simplified Arabic" panose="02020603050405020304" pitchFamily="18" charset="-78"/>
              </a:rPr>
              <a:t>القدرات للعاملين </a:t>
            </a:r>
            <a:r>
              <a:rPr lang="ar-EG" sz="2700" b="1" dirty="0" err="1">
                <a:latin typeface="Simplified Arabic" panose="02020603050405020304" pitchFamily="18" charset="-78"/>
                <a:cs typeface="Simplified Arabic" panose="02020603050405020304" pitchFamily="18" charset="-78"/>
              </a:rPr>
              <a:t>بالادارة</a:t>
            </a:r>
            <a:r>
              <a:rPr lang="ar-EG" sz="2700" b="1" dirty="0">
                <a:latin typeface="Simplified Arabic" panose="02020603050405020304" pitchFamily="18" charset="-78"/>
                <a:cs typeface="Simplified Arabic" panose="02020603050405020304" pitchFamily="18" charset="-78"/>
              </a:rPr>
              <a:t>.</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a:t>
            </a:r>
            <a:r>
              <a:rPr lang="ar-EG" sz="2700" b="1" dirty="0" smtClean="0">
                <a:latin typeface="Simplified Arabic" panose="02020603050405020304" pitchFamily="18" charset="-78"/>
                <a:cs typeface="Simplified Arabic" panose="02020603050405020304" pitchFamily="18" charset="-78"/>
              </a:rPr>
              <a:t>تطوير </a:t>
            </a:r>
            <a:r>
              <a:rPr lang="ar-EG" sz="2700" b="1" dirty="0">
                <a:latin typeface="Simplified Arabic" panose="02020603050405020304" pitchFamily="18" charset="-78"/>
                <a:cs typeface="Simplified Arabic" panose="02020603050405020304" pitchFamily="18" charset="-78"/>
              </a:rPr>
              <a:t>انظمة تكنولوجيا المعلومات السياحية. </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en-US" dirty="0">
                <a:solidFill>
                  <a:srgbClr val="7030A0"/>
                </a:solidFill>
              </a:rPr>
              <a:t/>
            </a:r>
            <a:br>
              <a:rPr lang="en-US" dirty="0">
                <a:solidFill>
                  <a:srgbClr val="7030A0"/>
                </a:solidFill>
              </a:rPr>
            </a:br>
            <a:endParaRPr lang="en-US" dirty="0">
              <a:solidFill>
                <a:srgbClr val="7030A0"/>
              </a:solidFill>
            </a:endParaRPr>
          </a:p>
        </p:txBody>
      </p:sp>
      <p:sp>
        <p:nvSpPr>
          <p:cNvPr id="3" name="عنوان فرعي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79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33400"/>
            <a:ext cx="7772400" cy="5105400"/>
          </a:xfrm>
        </p:spPr>
        <p:txBody>
          <a:bodyPr>
            <a:normAutofit fontScale="90000"/>
          </a:bodyPr>
          <a:lstStyle/>
          <a:p>
            <a:pPr algn="r" rtl="1"/>
            <a:r>
              <a:rPr lang="ar-IQ" sz="2700" b="1" dirty="0" smtClean="0">
                <a:solidFill>
                  <a:srgbClr val="7030A0"/>
                </a:solidFill>
                <a:latin typeface="Simplified Arabic" panose="02020603050405020304" pitchFamily="18" charset="-78"/>
                <a:cs typeface="Simplified Arabic" panose="02020603050405020304" pitchFamily="18" charset="-78"/>
              </a:rPr>
              <a:t>      </a:t>
            </a:r>
            <a:br>
              <a:rPr lang="ar-IQ" sz="2700" b="1" dirty="0" smtClean="0">
                <a:solidFill>
                  <a:srgbClr val="7030A0"/>
                </a:solidFill>
                <a:latin typeface="Simplified Arabic" panose="02020603050405020304" pitchFamily="18" charset="-78"/>
                <a:cs typeface="Simplified Arabic" panose="02020603050405020304" pitchFamily="18" charset="-78"/>
              </a:rPr>
            </a:br>
            <a:r>
              <a:rPr lang="ar-IQ" sz="2700" b="1" dirty="0">
                <a:solidFill>
                  <a:srgbClr val="7030A0"/>
                </a:solidFill>
                <a:latin typeface="Simplified Arabic" panose="02020603050405020304" pitchFamily="18" charset="-78"/>
                <a:cs typeface="Simplified Arabic" panose="02020603050405020304" pitchFamily="18" charset="-78"/>
              </a:rPr>
              <a:t/>
            </a:r>
            <a:br>
              <a:rPr lang="ar-IQ" sz="2700" b="1" dirty="0">
                <a:solidFill>
                  <a:srgbClr val="7030A0"/>
                </a:solidFill>
                <a:latin typeface="Simplified Arabic" panose="02020603050405020304" pitchFamily="18" charset="-78"/>
                <a:cs typeface="Simplified Arabic" panose="02020603050405020304" pitchFamily="18" charset="-78"/>
              </a:rPr>
            </a:br>
            <a:r>
              <a:rPr lang="ar-IQ" sz="2700" b="1" dirty="0" smtClean="0">
                <a:solidFill>
                  <a:srgbClr val="7030A0"/>
                </a:solidFill>
                <a:latin typeface="Simplified Arabic" panose="02020603050405020304" pitchFamily="18" charset="-78"/>
                <a:cs typeface="Simplified Arabic" panose="02020603050405020304" pitchFamily="18" charset="-78"/>
              </a:rPr>
              <a:t/>
            </a:r>
            <a:br>
              <a:rPr lang="ar-IQ" sz="2700" b="1" dirty="0" smtClean="0">
                <a:solidFill>
                  <a:srgbClr val="7030A0"/>
                </a:solidFill>
                <a:latin typeface="Simplified Arabic" panose="02020603050405020304" pitchFamily="18" charset="-78"/>
                <a:cs typeface="Simplified Arabic" panose="02020603050405020304" pitchFamily="18" charset="-78"/>
              </a:rPr>
            </a:br>
            <a:r>
              <a:rPr lang="ar-IQ" sz="2700" b="1" dirty="0">
                <a:solidFill>
                  <a:srgbClr val="7030A0"/>
                </a:solidFill>
                <a:latin typeface="Simplified Arabic" panose="02020603050405020304" pitchFamily="18" charset="-78"/>
                <a:cs typeface="Simplified Arabic" panose="02020603050405020304" pitchFamily="18" charset="-78"/>
              </a:rPr>
              <a:t/>
            </a:r>
            <a:br>
              <a:rPr lang="ar-IQ" sz="2700" b="1" dirty="0">
                <a:solidFill>
                  <a:srgbClr val="7030A0"/>
                </a:solidFill>
                <a:latin typeface="Simplified Arabic" panose="02020603050405020304" pitchFamily="18" charset="-78"/>
                <a:cs typeface="Simplified Arabic" panose="02020603050405020304" pitchFamily="18" charset="-78"/>
              </a:rPr>
            </a:br>
            <a:r>
              <a:rPr lang="ar-IQ" sz="2700" b="1" dirty="0" smtClean="0">
                <a:solidFill>
                  <a:srgbClr val="7030A0"/>
                </a:solidFill>
                <a:latin typeface="Simplified Arabic" panose="02020603050405020304" pitchFamily="18" charset="-78"/>
                <a:cs typeface="Simplified Arabic" panose="02020603050405020304" pitchFamily="18" charset="-78"/>
              </a:rPr>
              <a:t/>
            </a:r>
            <a:br>
              <a:rPr lang="ar-IQ" sz="2700" b="1" dirty="0" smtClean="0">
                <a:solidFill>
                  <a:srgbClr val="7030A0"/>
                </a:solidFill>
                <a:latin typeface="Simplified Arabic" panose="02020603050405020304" pitchFamily="18" charset="-78"/>
                <a:cs typeface="Simplified Arabic" panose="02020603050405020304" pitchFamily="18" charset="-78"/>
              </a:rPr>
            </a:br>
            <a:r>
              <a:rPr lang="ar-IQ" sz="2700" b="1" dirty="0" smtClean="0">
                <a:solidFill>
                  <a:srgbClr val="7030A0"/>
                </a:solidFill>
                <a:latin typeface="Simplified Arabic" panose="02020603050405020304" pitchFamily="18" charset="-78"/>
                <a:cs typeface="Simplified Arabic" panose="02020603050405020304" pitchFamily="18" charset="-78"/>
              </a:rPr>
              <a:t>    سياسة </a:t>
            </a:r>
            <a:r>
              <a:rPr lang="ar-IQ" sz="2700" b="1" dirty="0">
                <a:solidFill>
                  <a:srgbClr val="7030A0"/>
                </a:solidFill>
                <a:latin typeface="Simplified Arabic" panose="02020603050405020304" pitchFamily="18" charset="-78"/>
                <a:cs typeface="Simplified Arabic" panose="02020603050405020304" pitchFamily="18" charset="-78"/>
              </a:rPr>
              <a:t>الموارد البشرية </a:t>
            </a:r>
            <a:r>
              <a:rPr lang="en-US" sz="2700" b="1" dirty="0">
                <a:solidFill>
                  <a:srgbClr val="7030A0"/>
                </a:solidFill>
                <a:latin typeface="Simplified Arabic" panose="02020603050405020304" pitchFamily="18" charset="-78"/>
                <a:cs typeface="Simplified Arabic" panose="02020603050405020304" pitchFamily="18" charset="-78"/>
              </a:rPr>
              <a:t>Human Resources Policy</a:t>
            </a:r>
            <a:r>
              <a:rPr lang="en-US" sz="2700" dirty="0">
                <a:solidFill>
                  <a:srgbClr val="7030A0"/>
                </a:solidFill>
                <a:latin typeface="Simplified Arabic" panose="02020603050405020304" pitchFamily="18" charset="-78"/>
                <a:cs typeface="Simplified Arabic" panose="02020603050405020304" pitchFamily="18" charset="-78"/>
              </a:rPr>
              <a:t/>
            </a:r>
            <a:br>
              <a:rPr lang="en-US" sz="2700" dirty="0">
                <a:solidFill>
                  <a:srgbClr val="7030A0"/>
                </a:solidFill>
                <a:latin typeface="Simplified Arabic" panose="02020603050405020304" pitchFamily="18" charset="-78"/>
                <a:cs typeface="Simplified Arabic" panose="02020603050405020304" pitchFamily="18" charset="-78"/>
              </a:rPr>
            </a:br>
            <a:r>
              <a:rPr lang="ar-IQ" sz="2700" b="1" dirty="0">
                <a:solidFill>
                  <a:srgbClr val="7030A0"/>
                </a:solidFill>
                <a:latin typeface="Simplified Arabic" panose="02020603050405020304" pitchFamily="18" charset="-78"/>
                <a:cs typeface="Simplified Arabic" panose="02020603050405020304" pitchFamily="18" charset="-78"/>
              </a:rPr>
              <a:t>وضع الخطط والبرامج لتوفير الكوادر السياحية عالية التدريب والتأهيل</a:t>
            </a:r>
            <a:r>
              <a:rPr lang="en-US" dirty="0">
                <a:solidFill>
                  <a:srgbClr val="7030A0"/>
                </a:solidFill>
              </a:rPr>
              <a:t/>
            </a:r>
            <a:br>
              <a:rPr lang="en-US" dirty="0">
                <a:solidFill>
                  <a:srgbClr val="7030A0"/>
                </a:solidFill>
              </a:rPr>
            </a:br>
            <a:r>
              <a:rPr lang="ar-IQ" b="1" dirty="0">
                <a:solidFill>
                  <a:srgbClr val="7030A0"/>
                </a:solidFill>
              </a:rPr>
              <a:t> </a:t>
            </a:r>
            <a:r>
              <a:rPr lang="ar-IQ" sz="2700" b="1" dirty="0">
                <a:latin typeface="Simplified Arabic" panose="02020603050405020304" pitchFamily="18" charset="-78"/>
                <a:cs typeface="Simplified Arabic" panose="02020603050405020304" pitchFamily="18" charset="-78"/>
              </a:rPr>
              <a:t>يتم من خلال ما يأتي:</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a:t>
            </a:r>
            <a:r>
              <a:rPr lang="ar-EG" sz="2700" b="1" dirty="0" smtClean="0">
                <a:latin typeface="Simplified Arabic" panose="02020603050405020304" pitchFamily="18" charset="-78"/>
                <a:cs typeface="Simplified Arabic" panose="02020603050405020304" pitchFamily="18" charset="-78"/>
              </a:rPr>
              <a:t>عدم </a:t>
            </a:r>
            <a:r>
              <a:rPr lang="ar-EG" sz="2700" b="1" dirty="0">
                <a:latin typeface="Simplified Arabic" panose="02020603050405020304" pitchFamily="18" charset="-78"/>
                <a:cs typeface="Simplified Arabic" panose="02020603050405020304" pitchFamily="18" charset="-78"/>
              </a:rPr>
              <a:t>جعل التدريب برنامجاً يبدأ ثم ينتهي في مدة معينة ، فهو عملية مستمرة تواكب التطورات الادارية والتنظيمية والتكنولوجية وغيرها.</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جعل </a:t>
            </a:r>
            <a:r>
              <a:rPr lang="ar-IQ" sz="2700" b="1" dirty="0">
                <a:latin typeface="Simplified Arabic" panose="02020603050405020304" pitchFamily="18" charset="-78"/>
                <a:cs typeface="Simplified Arabic" panose="02020603050405020304" pitchFamily="18" charset="-78"/>
              </a:rPr>
              <a:t>التدريب والتأهيل يشمل جميع العاملين في المنظمات السياحية لضمان مستوى معين من جودة الخدمة المقدمة.</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ايجاد </a:t>
            </a:r>
            <a:r>
              <a:rPr lang="ar-IQ" sz="2700" b="1" dirty="0">
                <a:latin typeface="Simplified Arabic" panose="02020603050405020304" pitchFamily="18" charset="-78"/>
                <a:cs typeface="Simplified Arabic" panose="02020603050405020304" pitchFamily="18" charset="-78"/>
              </a:rPr>
              <a:t>تعليم فندقي وسياحي يضمن مخرجات مطابقة للمعايير الدولية.</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اعتماد </a:t>
            </a:r>
            <a:r>
              <a:rPr lang="ar-IQ" sz="2700" b="1" dirty="0">
                <a:latin typeface="Simplified Arabic" panose="02020603050405020304" pitchFamily="18" charset="-78"/>
                <a:cs typeface="Simplified Arabic" panose="02020603050405020304" pitchFamily="18" charset="-78"/>
              </a:rPr>
              <a:t>مبدأ الكفاءة والخبرة والتخصص في اختيار العاملين.</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توفير </a:t>
            </a:r>
            <a:r>
              <a:rPr lang="ar-IQ" sz="2700" b="1" dirty="0">
                <a:latin typeface="Simplified Arabic" panose="02020603050405020304" pitchFamily="18" charset="-78"/>
                <a:cs typeface="Simplified Arabic" panose="02020603050405020304" pitchFamily="18" charset="-78"/>
              </a:rPr>
              <a:t>احتياجات السوق المحلية من العمالة السياحية المحلية الماهرة.</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ar-IQ" sz="2700" b="1" dirty="0" smtClean="0">
                <a:latin typeface="Simplified Arabic" panose="02020603050405020304" pitchFamily="18" charset="-78"/>
                <a:cs typeface="Simplified Arabic" panose="02020603050405020304" pitchFamily="18" charset="-78"/>
              </a:rPr>
              <a:t>- زيادة </a:t>
            </a:r>
            <a:r>
              <a:rPr lang="ar-IQ" sz="2700" b="1" dirty="0">
                <a:latin typeface="Simplified Arabic" panose="02020603050405020304" pitchFamily="18" charset="-78"/>
                <a:cs typeface="Simplified Arabic" panose="02020603050405020304" pitchFamily="18" charset="-78"/>
              </a:rPr>
              <a:t>فرص العمل السياحي المتاحة للعمالة الوطنية.</a:t>
            </a: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en-US" sz="2700" b="1" dirty="0">
                <a:latin typeface="Simplified Arabic" panose="02020603050405020304" pitchFamily="18" charset="-78"/>
                <a:cs typeface="Simplified Arabic" panose="02020603050405020304" pitchFamily="18" charset="-78"/>
              </a:rPr>
              <a:t/>
            </a:r>
            <a:br>
              <a:rPr lang="en-US" sz="2700" b="1" dirty="0">
                <a:latin typeface="Simplified Arabic" panose="02020603050405020304" pitchFamily="18" charset="-78"/>
                <a:cs typeface="Simplified Arabic" panose="02020603050405020304" pitchFamily="18" charset="-78"/>
              </a:rPr>
            </a:br>
            <a:r>
              <a:rPr lang="en-US" dirty="0"/>
              <a:t/>
            </a:r>
            <a:br>
              <a:rPr lang="en-US" dirty="0"/>
            </a:br>
            <a:endParaRPr lang="en-US" dirty="0"/>
          </a:p>
        </p:txBody>
      </p:sp>
      <p:sp>
        <p:nvSpPr>
          <p:cNvPr id="3" name="عنوان فرعي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5274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685800" y="304800"/>
            <a:ext cx="8153400" cy="5029200"/>
          </a:xfrm>
        </p:spPr>
        <p:txBody>
          <a:bodyPr>
            <a:normAutofit fontScale="90000"/>
          </a:bodyPr>
          <a:lstStyle/>
          <a:p>
            <a:pPr algn="r" rtl="1"/>
            <a:r>
              <a:rPr lang="ar-IQ" sz="2200" b="1" dirty="0" smtClean="0">
                <a:latin typeface="Simplified Arabic" panose="02020603050405020304" pitchFamily="18" charset="-78"/>
                <a:cs typeface="Simplified Arabic" panose="02020603050405020304" pitchFamily="18" charset="-78"/>
              </a:rPr>
              <a:t/>
            </a:r>
            <a:br>
              <a:rPr lang="ar-IQ" sz="2200" b="1" dirty="0" smtClean="0">
                <a:latin typeface="Simplified Arabic" panose="02020603050405020304" pitchFamily="18" charset="-78"/>
                <a:cs typeface="Simplified Arabic" panose="02020603050405020304" pitchFamily="18" charset="-78"/>
              </a:rPr>
            </a:br>
            <a:r>
              <a:rPr lang="ar-IQ" sz="2200" b="1" dirty="0">
                <a:latin typeface="Simplified Arabic" panose="02020603050405020304" pitchFamily="18" charset="-78"/>
                <a:cs typeface="Simplified Arabic" panose="02020603050405020304" pitchFamily="18" charset="-78"/>
              </a:rPr>
              <a:t/>
            </a:r>
            <a:br>
              <a:rPr lang="ar-IQ"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a:r>
            <a:br>
              <a:rPr lang="ar-IQ" sz="2200" b="1" dirty="0" smtClean="0">
                <a:latin typeface="Simplified Arabic" panose="02020603050405020304" pitchFamily="18" charset="-78"/>
                <a:cs typeface="Simplified Arabic" panose="02020603050405020304" pitchFamily="18" charset="-78"/>
              </a:rPr>
            </a:br>
            <a:r>
              <a:rPr lang="ar-IQ" sz="2200" b="1" dirty="0">
                <a:latin typeface="Simplified Arabic" panose="02020603050405020304" pitchFamily="18" charset="-78"/>
                <a:cs typeface="Simplified Arabic" panose="02020603050405020304" pitchFamily="18" charset="-78"/>
              </a:rPr>
              <a:t/>
            </a:r>
            <a:br>
              <a:rPr lang="ar-IQ" sz="2200" b="1" dirty="0">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a:r>
            <a:br>
              <a:rPr lang="ar-IQ" sz="2200" b="1" dirty="0" smtClean="0">
                <a:latin typeface="Simplified Arabic" panose="02020603050405020304" pitchFamily="18" charset="-78"/>
                <a:cs typeface="Simplified Arabic" panose="02020603050405020304" pitchFamily="18" charset="-78"/>
              </a:rPr>
            </a:br>
            <a:r>
              <a:rPr lang="ar-IQ" sz="2700" b="1" dirty="0" smtClean="0">
                <a:solidFill>
                  <a:srgbClr val="00B050"/>
                </a:solidFill>
                <a:latin typeface="Simplified Arabic" panose="02020603050405020304" pitchFamily="18" charset="-78"/>
                <a:cs typeface="Simplified Arabic" panose="02020603050405020304" pitchFamily="18" charset="-78"/>
              </a:rPr>
              <a:t>الاستنتاجات</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a:t>
            </a:r>
            <a:r>
              <a:rPr lang="ar-IQ" sz="2700" b="1" dirty="0" smtClean="0">
                <a:latin typeface="Simplified Arabic" panose="02020603050405020304" pitchFamily="18" charset="-78"/>
                <a:cs typeface="Simplified Arabic" panose="02020603050405020304" pitchFamily="18" charset="-78"/>
              </a:rPr>
              <a:t>ان </a:t>
            </a:r>
            <a:r>
              <a:rPr lang="ar-IQ" sz="2700" b="1" dirty="0">
                <a:latin typeface="Simplified Arabic" panose="02020603050405020304" pitchFamily="18" charset="-78"/>
                <a:cs typeface="Simplified Arabic" panose="02020603050405020304" pitchFamily="18" charset="-78"/>
              </a:rPr>
              <a:t>وضع سياسات سياحية سيساهم في تنويع مصادر الدخل القومي وتوفير </a:t>
            </a:r>
            <a:r>
              <a:rPr lang="ar-IQ" sz="2700" b="1" dirty="0" smtClean="0">
                <a:latin typeface="Simplified Arabic" panose="02020603050405020304" pitchFamily="18" charset="-78"/>
                <a:cs typeface="Simplified Arabic" panose="02020603050405020304" pitchFamily="18" charset="-78"/>
              </a:rPr>
              <a:t>  فرص </a:t>
            </a:r>
            <a:r>
              <a:rPr lang="ar-IQ" sz="2700" b="1" dirty="0">
                <a:latin typeface="Simplified Arabic" panose="02020603050405020304" pitchFamily="18" charset="-78"/>
                <a:cs typeface="Simplified Arabic" panose="02020603050405020304" pitchFamily="18" charset="-78"/>
              </a:rPr>
              <a:t>العمل والحد من البطالة ودعم ميزان المدفوعات وتحقيق النمو المتوازن وتمويل ميزانية الدولة .</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t>
            </a:r>
            <a:r>
              <a:rPr lang="ar-IQ" sz="2700" b="1" dirty="0" smtClean="0">
                <a:latin typeface="Simplified Arabic" panose="02020603050405020304" pitchFamily="18" charset="-78"/>
                <a:cs typeface="Simplified Arabic" panose="02020603050405020304" pitchFamily="18" charset="-78"/>
              </a:rPr>
              <a:t>يمتلك </a:t>
            </a:r>
            <a:r>
              <a:rPr lang="ar-IQ" sz="2700" b="1" dirty="0">
                <a:latin typeface="Simplified Arabic" panose="02020603050405020304" pitchFamily="18" charset="-78"/>
                <a:cs typeface="Simplified Arabic" panose="02020603050405020304" pitchFamily="18" charset="-78"/>
              </a:rPr>
              <a:t>العراق موارد سياحية تشكل بمجموعها منتجعا سياحيا وعناصر جذب قابلة للاستثمار والتي توازي ثروة النفط .</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t>
            </a:r>
            <a:r>
              <a:rPr lang="ar-IQ" sz="2700" b="1" dirty="0" smtClean="0">
                <a:latin typeface="Simplified Arabic" panose="02020603050405020304" pitchFamily="18" charset="-78"/>
                <a:cs typeface="Simplified Arabic" panose="02020603050405020304" pitchFamily="18" charset="-78"/>
              </a:rPr>
              <a:t>قلة </a:t>
            </a:r>
            <a:r>
              <a:rPr lang="ar-IQ" sz="2700" b="1" dirty="0">
                <a:latin typeface="Simplified Arabic" panose="02020603050405020304" pitchFamily="18" charset="-78"/>
                <a:cs typeface="Simplified Arabic" panose="02020603050405020304" pitchFamily="18" charset="-78"/>
              </a:rPr>
              <a:t>الاهتمام بتطوير الكوادر المحلية العاملة في القطاع  السياحي.</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t>
            </a:r>
            <a:r>
              <a:rPr lang="ar-IQ" sz="2700" b="1" dirty="0" smtClean="0">
                <a:latin typeface="Simplified Arabic" panose="02020603050405020304" pitchFamily="18" charset="-78"/>
                <a:cs typeface="Simplified Arabic" panose="02020603050405020304" pitchFamily="18" charset="-78"/>
              </a:rPr>
              <a:t>انعدام </a:t>
            </a:r>
            <a:r>
              <a:rPr lang="ar-IQ" sz="2700" b="1" dirty="0">
                <a:latin typeface="Simplified Arabic" panose="02020603050405020304" pitchFamily="18" charset="-78"/>
                <a:cs typeface="Simplified Arabic" panose="02020603050405020304" pitchFamily="18" charset="-78"/>
              </a:rPr>
              <a:t>ثقافة الاستثمار في الانماط غير التقليدية في المجال السياحي.</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t>
            </a:r>
            <a:r>
              <a:rPr lang="ar-IQ" sz="2700" b="1" dirty="0" smtClean="0">
                <a:latin typeface="Simplified Arabic" panose="02020603050405020304" pitchFamily="18" charset="-78"/>
                <a:cs typeface="Simplified Arabic" panose="02020603050405020304" pitchFamily="18" charset="-78"/>
              </a:rPr>
              <a:t>عدم </a:t>
            </a:r>
            <a:r>
              <a:rPr lang="ar-IQ" sz="2700" b="1" dirty="0">
                <a:latin typeface="Simplified Arabic" panose="02020603050405020304" pitchFamily="18" charset="-78"/>
                <a:cs typeface="Simplified Arabic" panose="02020603050405020304" pitchFamily="18" charset="-78"/>
              </a:rPr>
              <a:t>وجود توسع في بناء الفنادق الممتازة وبقت على فنادق الثمانينات .</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t>
            </a:r>
            <a:r>
              <a:rPr lang="ar-IQ" sz="2700" b="1" dirty="0" smtClean="0">
                <a:latin typeface="Simplified Arabic" panose="02020603050405020304" pitchFamily="18" charset="-78"/>
                <a:cs typeface="Simplified Arabic" panose="02020603050405020304" pitchFamily="18" charset="-78"/>
              </a:rPr>
              <a:t>عدم </a:t>
            </a:r>
            <a:r>
              <a:rPr lang="ar-IQ" sz="2700" b="1" dirty="0">
                <a:latin typeface="Simplified Arabic" panose="02020603050405020304" pitchFamily="18" charset="-78"/>
                <a:cs typeface="Simplified Arabic" panose="02020603050405020304" pitchFamily="18" charset="-78"/>
              </a:rPr>
              <a:t>وجود اصحاب الخبرة والكفاءة في المناصب القيادية للقطاع السياحي.</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t>
            </a:r>
            <a:r>
              <a:rPr lang="ar-IQ" sz="2700" b="1" dirty="0" smtClean="0">
                <a:latin typeface="Simplified Arabic" panose="02020603050405020304" pitchFamily="18" charset="-78"/>
                <a:cs typeface="Simplified Arabic" panose="02020603050405020304" pitchFamily="18" charset="-78"/>
              </a:rPr>
              <a:t>أمام </a:t>
            </a:r>
            <a:r>
              <a:rPr lang="ar-IQ" sz="2700" b="1" dirty="0">
                <a:latin typeface="Simplified Arabic" panose="02020603050405020304" pitchFamily="18" charset="-78"/>
                <a:cs typeface="Simplified Arabic" panose="02020603050405020304" pitchFamily="18" charset="-78"/>
              </a:rPr>
              <a:t>هذا التنوع الكبير من السياسات تبرز عدة قضايا وأبعاد متباينة تهدف الى إدخال تغييرات أساسية في الانظمة لتحسين مستوى الاداء وزيادة الفاعلية وتقليل الهدر والانفاق والتبذير والارتقاء بالمنظمة السياحية بمستويات مناسبة في حجمها ومكانتها في سوق العمل</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EG" sz="2700" b="1" dirty="0">
                <a:latin typeface="Simplified Arabic" panose="02020603050405020304" pitchFamily="18" charset="-78"/>
                <a:cs typeface="Simplified Arabic" panose="02020603050405020304" pitchFamily="18" charset="-78"/>
              </a:rPr>
              <a:t> </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endParaRPr lang="en-US" sz="2700"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5518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IQ" b="1" dirty="0">
                <a:solidFill>
                  <a:srgbClr val="FF0000"/>
                </a:solidFill>
              </a:rPr>
              <a:t>السياسة السياحية في العراق </a:t>
            </a:r>
            <a:r>
              <a:rPr lang="ar-IQ" b="1" dirty="0" smtClean="0">
                <a:solidFill>
                  <a:srgbClr val="FF0000"/>
                </a:solidFill>
              </a:rPr>
              <a:t>يجب ان تكون شاملة </a:t>
            </a:r>
            <a:r>
              <a:rPr lang="ar-IQ" b="1" dirty="0">
                <a:solidFill>
                  <a:srgbClr val="FF0000"/>
                </a:solidFill>
              </a:rPr>
              <a:t>لأهداف التنمية الوطنية الاقتصادية والسياسية والاجتماعية والثقافية والبيئية والصحية وصولاً لتحقيق اهداف السياسة العامة للبلد</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عنوان فرعي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4267200"/>
            <a:ext cx="37242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6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43000"/>
            <a:ext cx="7772400" cy="4038600"/>
          </a:xfrm>
        </p:spPr>
        <p:txBody>
          <a:bodyPr>
            <a:normAutofit fontScale="90000"/>
          </a:bodyPr>
          <a:lstStyle/>
          <a:p>
            <a:pPr rtl="1"/>
            <a:r>
              <a:rPr lang="ar-IQ" sz="2000" b="1" dirty="0" smtClean="0">
                <a:latin typeface="Simplified Arabic" panose="02020603050405020304" pitchFamily="18" charset="-78"/>
                <a:cs typeface="Simplified Arabic" panose="02020603050405020304" pitchFamily="18" charset="-78"/>
              </a:rPr>
              <a:t/>
            </a:r>
            <a:br>
              <a:rPr lang="ar-IQ" sz="2000" b="1" dirty="0" smtClean="0">
                <a:latin typeface="Simplified Arabic" panose="02020603050405020304" pitchFamily="18" charset="-78"/>
                <a:cs typeface="Simplified Arabic" panose="02020603050405020304" pitchFamily="18" charset="-78"/>
              </a:rPr>
            </a:br>
            <a:r>
              <a:rPr lang="ar-IQ" sz="2700" b="1" dirty="0" smtClean="0">
                <a:solidFill>
                  <a:srgbClr val="FF0000"/>
                </a:solidFill>
                <a:latin typeface="Simplified Arabic" panose="02020603050405020304" pitchFamily="18" charset="-78"/>
                <a:cs typeface="Simplified Arabic" panose="02020603050405020304" pitchFamily="18" charset="-78"/>
              </a:rPr>
              <a:t>التوصيات</a:t>
            </a:r>
            <a:r>
              <a:rPr lang="en-US" sz="2700" dirty="0">
                <a:latin typeface="Simplified Arabic" panose="02020603050405020304" pitchFamily="18" charset="-78"/>
                <a:cs typeface="Simplified Arabic" panose="02020603050405020304" pitchFamily="18" charset="-78"/>
              </a:rPr>
              <a:t/>
            </a:r>
            <a:br>
              <a:rPr lang="en-US"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t>
            </a:r>
            <a:r>
              <a:rPr lang="ar-IQ" sz="2200" b="1" dirty="0" smtClean="0">
                <a:latin typeface="Simplified Arabic" panose="02020603050405020304" pitchFamily="18" charset="-78"/>
                <a:cs typeface="Simplified Arabic" panose="02020603050405020304" pitchFamily="18" charset="-78"/>
              </a:rPr>
              <a:t>خلق </a:t>
            </a:r>
            <a:r>
              <a:rPr lang="ar-IQ" sz="2200" b="1" dirty="0">
                <a:latin typeface="Simplified Arabic" panose="02020603050405020304" pitchFamily="18" charset="-78"/>
                <a:cs typeface="Simplified Arabic" panose="02020603050405020304" pitchFamily="18" charset="-78"/>
              </a:rPr>
              <a:t>بيئة استثمار مناسبة ومستقرة سياسيا واقتصاديا لضمان مشاركة المستثمر المحلي والاجنبي .</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a:t>
            </a:r>
            <a:r>
              <a:rPr lang="ar-IQ" sz="2200" b="1" dirty="0" smtClean="0">
                <a:latin typeface="Simplified Arabic" panose="02020603050405020304" pitchFamily="18" charset="-78"/>
                <a:cs typeface="Simplified Arabic" panose="02020603050405020304" pitchFamily="18" charset="-78"/>
              </a:rPr>
              <a:t>تشجيع </a:t>
            </a:r>
            <a:r>
              <a:rPr lang="ar-IQ" sz="2200" b="1" dirty="0">
                <a:latin typeface="Simplified Arabic" panose="02020603050405020304" pitchFamily="18" charset="-78"/>
                <a:cs typeface="Simplified Arabic" panose="02020603050405020304" pitchFamily="18" charset="-78"/>
              </a:rPr>
              <a:t>الاستثمار السياحي في المناطق التي لم تصلها التنمية مما يؤدي الى تنويع المنتج السياحي .</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a:t>
            </a:r>
            <a:r>
              <a:rPr lang="ar-IQ" sz="2200" b="1" dirty="0" smtClean="0">
                <a:latin typeface="Simplified Arabic" panose="02020603050405020304" pitchFamily="18" charset="-78"/>
                <a:cs typeface="Simplified Arabic" panose="02020603050405020304" pitchFamily="18" charset="-78"/>
              </a:rPr>
              <a:t>الاخذ </a:t>
            </a:r>
            <a:r>
              <a:rPr lang="ar-IQ" sz="2200" b="1" dirty="0">
                <a:latin typeface="Simplified Arabic" panose="02020603050405020304" pitchFamily="18" charset="-78"/>
                <a:cs typeface="Simplified Arabic" panose="02020603050405020304" pitchFamily="18" charset="-78"/>
              </a:rPr>
              <a:t>بمبدأ التخطيط السياحي والتوسع في ايجاد مناطق سياحية جديدة </a:t>
            </a:r>
            <a:r>
              <a:rPr lang="ar-IQ" sz="2200" b="1" dirty="0" err="1">
                <a:latin typeface="Simplified Arabic" panose="02020603050405020304" pitchFamily="18" charset="-78"/>
                <a:cs typeface="Simplified Arabic" panose="02020603050405020304" pitchFamily="18" charset="-78"/>
              </a:rPr>
              <a:t>تتلائم</a:t>
            </a:r>
            <a:r>
              <a:rPr lang="ar-IQ" sz="2200" b="1" dirty="0">
                <a:latin typeface="Simplified Arabic" panose="02020603050405020304" pitchFamily="18" charset="-78"/>
                <a:cs typeface="Simplified Arabic" panose="02020603050405020304" pitchFamily="18" charset="-78"/>
              </a:rPr>
              <a:t> مع تطور عملية التنمية .</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a:t>
            </a:r>
            <a:r>
              <a:rPr lang="ar-IQ" sz="2200" b="1" dirty="0" smtClean="0">
                <a:latin typeface="Simplified Arabic" panose="02020603050405020304" pitchFamily="18" charset="-78"/>
                <a:cs typeface="Simplified Arabic" panose="02020603050405020304" pitchFamily="18" charset="-78"/>
              </a:rPr>
              <a:t>وضع </a:t>
            </a:r>
            <a:r>
              <a:rPr lang="ar-IQ" sz="2200" b="1" dirty="0">
                <a:latin typeface="Simplified Arabic" panose="02020603050405020304" pitchFamily="18" charset="-78"/>
                <a:cs typeface="Simplified Arabic" panose="02020603050405020304" pitchFamily="18" charset="-78"/>
              </a:rPr>
              <a:t>القوانين </a:t>
            </a:r>
            <a:r>
              <a:rPr lang="ar-IQ" sz="2200" b="1" dirty="0" err="1">
                <a:latin typeface="Simplified Arabic" panose="02020603050405020304" pitchFamily="18" charset="-78"/>
                <a:cs typeface="Simplified Arabic" panose="02020603050405020304" pitchFamily="18" charset="-78"/>
              </a:rPr>
              <a:t>لانواع</a:t>
            </a:r>
            <a:r>
              <a:rPr lang="ar-IQ" sz="2200" b="1" dirty="0">
                <a:latin typeface="Simplified Arabic" panose="02020603050405020304" pitchFamily="18" charset="-78"/>
                <a:cs typeface="Simplified Arabic" panose="02020603050405020304" pitchFamily="18" charset="-78"/>
              </a:rPr>
              <a:t> السياحة المتوفرة مع تحديد الجهة المرجعية والرقابية منعا </a:t>
            </a:r>
            <a:r>
              <a:rPr lang="ar-IQ" sz="2200" b="1" dirty="0" smtClean="0">
                <a:latin typeface="Simplified Arabic" panose="02020603050405020304" pitchFamily="18" charset="-78"/>
                <a:cs typeface="Simplified Arabic" panose="02020603050405020304" pitchFamily="18" charset="-78"/>
              </a:rPr>
              <a:t>للازدواج </a:t>
            </a:r>
            <a:r>
              <a:rPr lang="ar-IQ" sz="2200" b="1" dirty="0">
                <a:latin typeface="Simplified Arabic" panose="02020603050405020304" pitchFamily="18" charset="-78"/>
                <a:cs typeface="Simplified Arabic" panose="02020603050405020304" pitchFamily="18" charset="-78"/>
              </a:rPr>
              <a:t>والروتين والفساد الاداري.</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a:t>
            </a:r>
            <a:r>
              <a:rPr lang="ar-IQ" sz="2200" b="1" dirty="0" smtClean="0">
                <a:latin typeface="Simplified Arabic" panose="02020603050405020304" pitchFamily="18" charset="-78"/>
                <a:cs typeface="Simplified Arabic" panose="02020603050405020304" pitchFamily="18" charset="-78"/>
              </a:rPr>
              <a:t>فتح </a:t>
            </a:r>
            <a:r>
              <a:rPr lang="ar-IQ" sz="2200" b="1" dirty="0">
                <a:latin typeface="Simplified Arabic" panose="02020603050405020304" pitchFamily="18" charset="-78"/>
                <a:cs typeface="Simplified Arabic" panose="02020603050405020304" pitchFamily="18" charset="-78"/>
              </a:rPr>
              <a:t>المعاهد والمدارس السياحية وعدم اقتصارها على التعليم المعرفي اسوة مع ما موجود في العالم وفسح المجال امام الاوائل منهم لتكملة دراساتهم في الاقسام المناظرة .</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IQ" sz="2200" dirty="0" smtClean="0">
                <a:latin typeface="Simplified Arabic" panose="02020603050405020304" pitchFamily="18" charset="-78"/>
                <a:cs typeface="Simplified Arabic" panose="02020603050405020304" pitchFamily="18" charset="-78"/>
              </a:rPr>
              <a:t>- </a:t>
            </a:r>
            <a:r>
              <a:rPr lang="ar-IQ" sz="2200" b="1" dirty="0" smtClean="0">
                <a:latin typeface="Simplified Arabic" panose="02020603050405020304" pitchFamily="18" charset="-78"/>
                <a:cs typeface="Simplified Arabic" panose="02020603050405020304" pitchFamily="18" charset="-78"/>
              </a:rPr>
              <a:t>تهيئة </a:t>
            </a:r>
            <a:r>
              <a:rPr lang="ar-IQ" sz="2200" b="1" dirty="0">
                <a:latin typeface="Simplified Arabic" panose="02020603050405020304" pitchFamily="18" charset="-78"/>
                <a:cs typeface="Simplified Arabic" panose="02020603050405020304" pitchFamily="18" charset="-78"/>
              </a:rPr>
              <a:t>كادر يعمل على تبني سياسة الاستدامة الاجتماعية والثقافية والاقتصادية والبيئية لضمان المحافظة على منطقة القصد السياحي </a:t>
            </a:r>
            <a:r>
              <a:rPr lang="ar-IQ" sz="2200" b="1" dirty="0" err="1">
                <a:latin typeface="Simplified Arabic" panose="02020603050405020304" pitchFamily="18" charset="-78"/>
                <a:cs typeface="Simplified Arabic" panose="02020603050405020304" pitchFamily="18" charset="-78"/>
              </a:rPr>
              <a:t>للاجيال</a:t>
            </a:r>
            <a:r>
              <a:rPr lang="ar-IQ" sz="2200" b="1" dirty="0">
                <a:latin typeface="Simplified Arabic" panose="02020603050405020304" pitchFamily="18" charset="-78"/>
                <a:cs typeface="Simplified Arabic" panose="02020603050405020304" pitchFamily="18" charset="-78"/>
              </a:rPr>
              <a:t> القادمة لغرض تلبية احتياجاتهم.</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endParaRPr lang="en-US" sz="2200"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84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b="1" dirty="0">
                <a:solidFill>
                  <a:srgbClr val="FF0000"/>
                </a:solidFill>
              </a:rPr>
              <a:t>جزر ديرة أيقونة دبي السياحية 2020</a:t>
            </a:r>
            <a:endParaRPr lang="en-US" b="1" dirty="0">
              <a:solidFill>
                <a:srgbClr val="FF0000"/>
              </a:solidFill>
            </a:endParaRPr>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78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4" name="صورة 3" descr="https://media.albayan.ae/images/fasil/v37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43000"/>
            <a:ext cx="7239000" cy="4343400"/>
          </a:xfrm>
          <a:prstGeom prst="rect">
            <a:avLst/>
          </a:prstGeom>
          <a:noFill/>
          <a:ln>
            <a:noFill/>
          </a:ln>
        </p:spPr>
      </p:pic>
    </p:spTree>
    <p:extLst>
      <p:ext uri="{BB962C8B-B14F-4D97-AF65-F5344CB8AC3E}">
        <p14:creationId xmlns:p14="http://schemas.microsoft.com/office/powerpoint/2010/main" val="155499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4" name="صورة 3" descr="http://www.snyar.net/wp-content/uploads/2015/09/014.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7391400" cy="5105400"/>
          </a:xfrm>
          <a:prstGeom prst="rect">
            <a:avLst/>
          </a:prstGeom>
          <a:noFill/>
          <a:ln>
            <a:noFill/>
          </a:ln>
        </p:spPr>
      </p:pic>
    </p:spTree>
    <p:extLst>
      <p:ext uri="{BB962C8B-B14F-4D97-AF65-F5344CB8AC3E}">
        <p14:creationId xmlns:p14="http://schemas.microsoft.com/office/powerpoint/2010/main" val="432289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4" name="صورة 3" descr="http://www.snyar.net/wp-content/uploads/2015/09/158.jpg"/>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7162800" cy="4937125"/>
          </a:xfrm>
          <a:prstGeom prst="rect">
            <a:avLst/>
          </a:prstGeom>
          <a:noFill/>
          <a:ln>
            <a:noFill/>
          </a:ln>
        </p:spPr>
      </p:pic>
    </p:spTree>
    <p:extLst>
      <p:ext uri="{BB962C8B-B14F-4D97-AF65-F5344CB8AC3E}">
        <p14:creationId xmlns:p14="http://schemas.microsoft.com/office/powerpoint/2010/main" val="56287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8580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5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4" name="صورة 3" descr="http://www.snyar.net/wp-content/uploads/2015/09/424.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1"/>
            <a:ext cx="7239000" cy="4716462"/>
          </a:xfrm>
          <a:prstGeom prst="rect">
            <a:avLst/>
          </a:prstGeom>
          <a:noFill/>
          <a:ln>
            <a:noFill/>
          </a:ln>
        </p:spPr>
      </p:pic>
    </p:spTree>
    <p:extLst>
      <p:ext uri="{BB962C8B-B14F-4D97-AF65-F5344CB8AC3E}">
        <p14:creationId xmlns:p14="http://schemas.microsoft.com/office/powerpoint/2010/main" val="24468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4" name="صورة 3" descr="http://www.snyar.net/wp-content/uploads/2015/09/522.jpg"/>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1"/>
            <a:ext cx="7086600" cy="5021262"/>
          </a:xfrm>
          <a:prstGeom prst="rect">
            <a:avLst/>
          </a:prstGeom>
          <a:noFill/>
          <a:ln>
            <a:noFill/>
          </a:ln>
        </p:spPr>
      </p:pic>
    </p:spTree>
    <p:extLst>
      <p:ext uri="{BB962C8B-B14F-4D97-AF65-F5344CB8AC3E}">
        <p14:creationId xmlns:p14="http://schemas.microsoft.com/office/powerpoint/2010/main" val="21296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70866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8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381000"/>
            <a:ext cx="7315200" cy="4191000"/>
          </a:xfrm>
        </p:spPr>
        <p:txBody>
          <a:bodyPr>
            <a:normAutofit fontScale="90000"/>
          </a:bodyPr>
          <a:lstStyle/>
          <a:p>
            <a:pPr algn="r" rtl="1"/>
            <a:r>
              <a:rPr lang="ar-IQ" sz="2000" dirty="0" smtClean="0">
                <a:latin typeface="Simplified Arabic" panose="02020603050405020304" pitchFamily="18" charset="-78"/>
                <a:cs typeface="Simplified Arabic" panose="02020603050405020304" pitchFamily="18" charset="-78"/>
              </a:rPr>
              <a:t>      </a:t>
            </a:r>
            <a:br>
              <a:rPr lang="ar-IQ" sz="2000" dirty="0" smtClean="0">
                <a:latin typeface="Simplified Arabic" panose="02020603050405020304" pitchFamily="18" charset="-78"/>
                <a:cs typeface="Simplified Arabic" panose="02020603050405020304" pitchFamily="18" charset="-78"/>
              </a:rPr>
            </a:br>
            <a:r>
              <a:rPr lang="ar-IQ" sz="2000" dirty="0">
                <a:latin typeface="Simplified Arabic" panose="02020603050405020304" pitchFamily="18" charset="-78"/>
                <a:cs typeface="Simplified Arabic" panose="02020603050405020304" pitchFamily="18" charset="-78"/>
              </a:rPr>
              <a:t/>
            </a:r>
            <a:br>
              <a:rPr lang="ar-IQ"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a:r>
            <a:br>
              <a:rPr lang="ar-IQ" sz="2000" dirty="0" smtClean="0">
                <a:latin typeface="Simplified Arabic" panose="02020603050405020304" pitchFamily="18" charset="-78"/>
                <a:cs typeface="Simplified Arabic" panose="02020603050405020304" pitchFamily="18" charset="-78"/>
              </a:rPr>
            </a:br>
            <a:r>
              <a:rPr lang="ar-IQ" sz="2000" dirty="0">
                <a:latin typeface="Simplified Arabic" panose="02020603050405020304" pitchFamily="18" charset="-78"/>
                <a:cs typeface="Simplified Arabic" panose="02020603050405020304" pitchFamily="18" charset="-78"/>
              </a:rPr>
              <a:t/>
            </a:r>
            <a:br>
              <a:rPr lang="ar-IQ" sz="2000" dirty="0">
                <a:latin typeface="Simplified Arabic" panose="02020603050405020304" pitchFamily="18" charset="-78"/>
                <a:cs typeface="Simplified Arabic" panose="02020603050405020304" pitchFamily="18" charset="-78"/>
              </a:rPr>
            </a:br>
            <a:r>
              <a:rPr lang="ar-IQ" sz="2400" b="1" dirty="0" smtClean="0">
                <a:latin typeface="Simplified Arabic" panose="02020603050405020304" pitchFamily="18" charset="-78"/>
                <a:cs typeface="Simplified Arabic" panose="02020603050405020304" pitchFamily="18" charset="-78"/>
              </a:rPr>
              <a:t>بعض </a:t>
            </a:r>
            <a:r>
              <a:rPr lang="ar-IQ" sz="2400" b="1" dirty="0">
                <a:latin typeface="Simplified Arabic" panose="02020603050405020304" pitchFamily="18" charset="-78"/>
                <a:cs typeface="Simplified Arabic" panose="02020603050405020304" pitchFamily="18" charset="-78"/>
              </a:rPr>
              <a:t>من مؤشرات </a:t>
            </a:r>
            <a:r>
              <a:rPr lang="ar-IQ" sz="2400" b="1" dirty="0">
                <a:solidFill>
                  <a:srgbClr val="00B050"/>
                </a:solidFill>
                <a:latin typeface="Simplified Arabic" panose="02020603050405020304" pitchFamily="18" charset="-78"/>
                <a:cs typeface="Simplified Arabic" panose="02020603050405020304" pitchFamily="18" charset="-78"/>
              </a:rPr>
              <a:t>عدم وجود تنمية </a:t>
            </a:r>
            <a:r>
              <a:rPr lang="ar-IQ" sz="2400" b="1" dirty="0">
                <a:latin typeface="Simplified Arabic" panose="02020603050405020304" pitchFamily="18" charset="-78"/>
                <a:cs typeface="Simplified Arabic" panose="02020603050405020304" pitchFamily="18" charset="-78"/>
              </a:rPr>
              <a:t>وعوامل تمثل اعباء </a:t>
            </a:r>
            <a:r>
              <a:rPr lang="ar-IQ" sz="2400" b="1" dirty="0" err="1">
                <a:latin typeface="Simplified Arabic" panose="02020603050405020304" pitchFamily="18" charset="-78"/>
                <a:cs typeface="Simplified Arabic" panose="02020603050405020304" pitchFamily="18" charset="-78"/>
              </a:rPr>
              <a:t>ينوء</a:t>
            </a:r>
            <a:r>
              <a:rPr lang="ar-IQ" sz="2400" b="1" dirty="0">
                <a:latin typeface="Simplified Arabic" panose="02020603050405020304" pitchFamily="18" charset="-78"/>
                <a:cs typeface="Simplified Arabic" panose="02020603050405020304" pitchFamily="18" charset="-78"/>
              </a:rPr>
              <a:t> بحملها الاقتصاد العراقي </a:t>
            </a:r>
            <a:r>
              <a:rPr lang="ar-IQ" sz="2400" b="1" dirty="0" smtClean="0">
                <a:latin typeface="Simplified Arabic" panose="02020603050405020304" pitchFamily="18" charset="-78"/>
                <a:cs typeface="Simplified Arabic" panose="02020603050405020304" pitchFamily="18" charset="-78"/>
              </a:rPr>
              <a:t>:</a:t>
            </a:r>
            <a:br>
              <a:rPr lang="ar-IQ" sz="2400" b="1" dirty="0" smtClean="0">
                <a:latin typeface="Simplified Arabic" panose="02020603050405020304" pitchFamily="18" charset="-78"/>
                <a:cs typeface="Simplified Arabic" panose="02020603050405020304" pitchFamily="18" charset="-78"/>
              </a:rPr>
            </a:br>
            <a:r>
              <a:rPr lang="ar-IQ" sz="2400" b="1" dirty="0">
                <a:latin typeface="Simplified Arabic" panose="02020603050405020304" pitchFamily="18" charset="-78"/>
                <a:cs typeface="Simplified Arabic" panose="02020603050405020304" pitchFamily="18" charset="-78"/>
              </a:rPr>
              <a:t/>
            </a:r>
            <a:br>
              <a:rPr lang="ar-IQ" sz="2400" b="1" dirty="0">
                <a:latin typeface="Simplified Arabic" panose="02020603050405020304" pitchFamily="18" charset="-78"/>
                <a:cs typeface="Simplified Arabic" panose="02020603050405020304" pitchFamily="18" charset="-78"/>
              </a:rPr>
            </a:br>
            <a:r>
              <a:rPr lang="ar-IQ" sz="2400" b="1" dirty="0" smtClean="0">
                <a:latin typeface="Simplified Arabic" panose="02020603050405020304" pitchFamily="18" charset="-78"/>
                <a:cs typeface="Simplified Arabic" panose="02020603050405020304" pitchFamily="18" charset="-78"/>
              </a:rPr>
              <a:t>- ارتفاع </a:t>
            </a:r>
            <a:r>
              <a:rPr lang="ar-IQ" sz="2400" b="1" dirty="0">
                <a:latin typeface="Simplified Arabic" panose="02020603050405020304" pitchFamily="18" charset="-78"/>
                <a:cs typeface="Simplified Arabic" panose="02020603050405020304" pitchFamily="18" charset="-78"/>
              </a:rPr>
              <a:t>معدلات البطالة .</a:t>
            </a:r>
            <a:br>
              <a:rPr lang="ar-IQ" sz="2400" b="1" dirty="0">
                <a:latin typeface="Simplified Arabic" panose="02020603050405020304" pitchFamily="18" charset="-78"/>
                <a:cs typeface="Simplified Arabic" panose="02020603050405020304" pitchFamily="18" charset="-78"/>
              </a:rPr>
            </a:br>
            <a:r>
              <a:rPr lang="ar-IQ" sz="2400" b="1" dirty="0" smtClean="0">
                <a:latin typeface="Simplified Arabic" panose="02020603050405020304" pitchFamily="18" charset="-78"/>
                <a:cs typeface="Simplified Arabic" panose="02020603050405020304" pitchFamily="18" charset="-78"/>
              </a:rPr>
              <a:t>- تعاظم </a:t>
            </a:r>
            <a:r>
              <a:rPr lang="ar-IQ" sz="2400" b="1" dirty="0">
                <a:latin typeface="Simplified Arabic" panose="02020603050405020304" pitchFamily="18" charset="-78"/>
                <a:cs typeface="Simplified Arabic" panose="02020603050405020304" pitchFamily="18" charset="-78"/>
              </a:rPr>
              <a:t>الفروق في مستويات دخول الافراد .</a:t>
            </a:r>
            <a:br>
              <a:rPr lang="ar-IQ" sz="2400" b="1" dirty="0">
                <a:latin typeface="Simplified Arabic" panose="02020603050405020304" pitchFamily="18" charset="-78"/>
                <a:cs typeface="Simplified Arabic" panose="02020603050405020304" pitchFamily="18" charset="-78"/>
              </a:rPr>
            </a:br>
            <a:r>
              <a:rPr lang="ar-IQ" sz="2400" b="1" dirty="0" smtClean="0">
                <a:latin typeface="Simplified Arabic" panose="02020603050405020304" pitchFamily="18" charset="-78"/>
                <a:cs typeface="Simplified Arabic" panose="02020603050405020304" pitchFamily="18" charset="-78"/>
              </a:rPr>
              <a:t>- تفاقم </a:t>
            </a:r>
            <a:r>
              <a:rPr lang="ar-IQ" sz="2400" b="1" dirty="0">
                <a:latin typeface="Simplified Arabic" panose="02020603050405020304" pitchFamily="18" charset="-78"/>
                <a:cs typeface="Simplified Arabic" panose="02020603050405020304" pitchFamily="18" charset="-78"/>
              </a:rPr>
              <a:t>ظاهرة الاغنياء الجدد الذين حققوا ثراء فاحش لم يكن معهود من قبل .</a:t>
            </a:r>
            <a:br>
              <a:rPr lang="ar-IQ" sz="2400" b="1" dirty="0">
                <a:latin typeface="Simplified Arabic" panose="02020603050405020304" pitchFamily="18" charset="-78"/>
                <a:cs typeface="Simplified Arabic" panose="02020603050405020304" pitchFamily="18" charset="-78"/>
              </a:rPr>
            </a:br>
            <a:r>
              <a:rPr lang="ar-IQ" sz="2400" b="1" dirty="0" smtClean="0">
                <a:latin typeface="Simplified Arabic" panose="02020603050405020304" pitchFamily="18" charset="-78"/>
                <a:cs typeface="Simplified Arabic" panose="02020603050405020304" pitchFamily="18" charset="-78"/>
              </a:rPr>
              <a:t>- الارباح </a:t>
            </a:r>
            <a:r>
              <a:rPr lang="ar-IQ" sz="2400" b="1" dirty="0">
                <a:latin typeface="Simplified Arabic" panose="02020603050405020304" pitchFamily="18" charset="-78"/>
                <a:cs typeface="Simplified Arabic" panose="02020603050405020304" pitchFamily="18" charset="-78"/>
              </a:rPr>
              <a:t>من المشروعات الخاصة الجديدة والدخول الناجمة عن الانشطة الريعية وخاصة </a:t>
            </a:r>
            <a:r>
              <a:rPr lang="ar-IQ" sz="2400" b="1" dirty="0" smtClean="0">
                <a:latin typeface="Simplified Arabic" panose="02020603050405020304" pitchFamily="18" charset="-78"/>
                <a:cs typeface="Simplified Arabic" panose="02020603050405020304" pitchFamily="18" charset="-78"/>
              </a:rPr>
              <a:t>مدفوعات </a:t>
            </a:r>
            <a:r>
              <a:rPr lang="ar-IQ" sz="2400" b="1" dirty="0">
                <a:latin typeface="Simplified Arabic" panose="02020603050405020304" pitchFamily="18" charset="-78"/>
                <a:cs typeface="Simplified Arabic" panose="02020603050405020304" pitchFamily="18" charset="-78"/>
              </a:rPr>
              <a:t>الرشوة والعمولات الناجمة عن </a:t>
            </a:r>
            <a:r>
              <a:rPr lang="ar-IQ" sz="2400" b="1" dirty="0" err="1">
                <a:latin typeface="Simplified Arabic" panose="02020603050405020304" pitchFamily="18" charset="-78"/>
                <a:cs typeface="Simplified Arabic" panose="02020603050405020304" pitchFamily="18" charset="-78"/>
              </a:rPr>
              <a:t>ترسية</a:t>
            </a:r>
            <a:r>
              <a:rPr lang="ar-IQ" sz="2400" b="1" dirty="0">
                <a:latin typeface="Simplified Arabic" panose="02020603050405020304" pitchFamily="18" charset="-78"/>
                <a:cs typeface="Simplified Arabic" panose="02020603050405020304" pitchFamily="18" charset="-78"/>
              </a:rPr>
              <a:t> العقود الحكومية لبعض المسؤولين الحكوميين .</a:t>
            </a: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991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315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1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723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7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57200"/>
            <a:ext cx="7772400" cy="4648200"/>
          </a:xfrm>
        </p:spPr>
        <p:txBody>
          <a:bodyPr>
            <a:normAutofit fontScale="90000"/>
          </a:bodyPr>
          <a:lstStyle/>
          <a:p>
            <a:r>
              <a:rPr lang="en-US" b="1" dirty="0" smtClean="0">
                <a:solidFill>
                  <a:srgbClr val="00B050"/>
                </a:solidFill>
                <a:latin typeface="Arabic Typesetting" panose="03020402040406030203" pitchFamily="66" charset="-78"/>
                <a:cs typeface="Arabic Typesetting" panose="03020402040406030203" pitchFamily="66" charset="-78"/>
              </a:rPr>
              <a:t/>
            </a:r>
            <a:br>
              <a:rPr lang="en-US" b="1" dirty="0" smtClean="0">
                <a:solidFill>
                  <a:srgbClr val="00B050"/>
                </a:solidFill>
                <a:latin typeface="Arabic Typesetting" panose="03020402040406030203" pitchFamily="66" charset="-78"/>
                <a:cs typeface="Arabic Typesetting" panose="03020402040406030203" pitchFamily="66" charset="-78"/>
              </a:rPr>
            </a:br>
            <a:r>
              <a:rPr lang="en-US" b="1" dirty="0">
                <a:solidFill>
                  <a:srgbClr val="00B050"/>
                </a:solidFill>
                <a:latin typeface="Arabic Typesetting" panose="03020402040406030203" pitchFamily="66" charset="-78"/>
                <a:cs typeface="Arabic Typesetting" panose="03020402040406030203" pitchFamily="66" charset="-78"/>
              </a:rPr>
              <a:t/>
            </a:r>
            <a:br>
              <a:rPr lang="en-US" b="1" dirty="0">
                <a:solidFill>
                  <a:srgbClr val="00B050"/>
                </a:solidFill>
                <a:latin typeface="Arabic Typesetting" panose="03020402040406030203" pitchFamily="66" charset="-78"/>
                <a:cs typeface="Arabic Typesetting" panose="03020402040406030203" pitchFamily="66" charset="-78"/>
              </a:rPr>
            </a:br>
            <a:r>
              <a:rPr lang="ar-IQ" b="1" dirty="0" smtClean="0">
                <a:solidFill>
                  <a:srgbClr val="00B050"/>
                </a:solidFill>
                <a:latin typeface="Arabic Typesetting" panose="03020402040406030203" pitchFamily="66" charset="-78"/>
                <a:cs typeface="Arabic Typesetting" panose="03020402040406030203" pitchFamily="66" charset="-78"/>
              </a:rPr>
              <a:t/>
            </a:r>
            <a:br>
              <a:rPr lang="ar-IQ" b="1" dirty="0" smtClean="0">
                <a:solidFill>
                  <a:srgbClr val="00B050"/>
                </a:solidFill>
                <a:latin typeface="Arabic Typesetting" panose="03020402040406030203" pitchFamily="66" charset="-78"/>
                <a:cs typeface="Arabic Typesetting" panose="03020402040406030203" pitchFamily="66" charset="-78"/>
              </a:rPr>
            </a:br>
            <a:r>
              <a:rPr lang="ar-IQ" b="1" dirty="0" smtClean="0">
                <a:solidFill>
                  <a:srgbClr val="00B050"/>
                </a:solidFill>
                <a:latin typeface="Arabic Typesetting" panose="03020402040406030203" pitchFamily="66" charset="-78"/>
                <a:cs typeface="Arabic Typesetting" panose="03020402040406030203" pitchFamily="66" charset="-78"/>
              </a:rPr>
              <a:t/>
            </a:r>
            <a:br>
              <a:rPr lang="ar-IQ" b="1" dirty="0" smtClean="0">
                <a:solidFill>
                  <a:srgbClr val="00B050"/>
                </a:solidFill>
                <a:latin typeface="Arabic Typesetting" panose="03020402040406030203" pitchFamily="66" charset="-78"/>
                <a:cs typeface="Arabic Typesetting" panose="03020402040406030203" pitchFamily="66" charset="-78"/>
              </a:rPr>
            </a:br>
            <a:r>
              <a:rPr lang="ar-IQ" b="1" dirty="0">
                <a:solidFill>
                  <a:srgbClr val="00B050"/>
                </a:solidFill>
                <a:latin typeface="Arabic Typesetting" panose="03020402040406030203" pitchFamily="66" charset="-78"/>
                <a:cs typeface="Arabic Typesetting" panose="03020402040406030203" pitchFamily="66" charset="-78"/>
              </a:rPr>
              <a:t/>
            </a:r>
            <a:br>
              <a:rPr lang="ar-IQ" b="1" dirty="0">
                <a:solidFill>
                  <a:srgbClr val="00B050"/>
                </a:solidFill>
                <a:latin typeface="Arabic Typesetting" panose="03020402040406030203" pitchFamily="66" charset="-78"/>
                <a:cs typeface="Arabic Typesetting" panose="03020402040406030203" pitchFamily="66" charset="-78"/>
              </a:rPr>
            </a:br>
            <a:r>
              <a:rPr lang="ar-IQ" b="1" dirty="0" smtClean="0">
                <a:solidFill>
                  <a:srgbClr val="00B050"/>
                </a:solidFill>
                <a:latin typeface="Arabic Typesetting" panose="03020402040406030203" pitchFamily="66" charset="-78"/>
                <a:cs typeface="Arabic Typesetting" panose="03020402040406030203" pitchFamily="66" charset="-78"/>
              </a:rPr>
              <a:t/>
            </a:r>
            <a:br>
              <a:rPr lang="ar-IQ" b="1" dirty="0" smtClean="0">
                <a:solidFill>
                  <a:srgbClr val="00B050"/>
                </a:solidFill>
                <a:latin typeface="Arabic Typesetting" panose="03020402040406030203" pitchFamily="66" charset="-78"/>
                <a:cs typeface="Arabic Typesetting" panose="03020402040406030203" pitchFamily="66" charset="-78"/>
              </a:rPr>
            </a:br>
            <a:r>
              <a:rPr lang="ar-IQ" b="1" dirty="0">
                <a:solidFill>
                  <a:srgbClr val="00B050"/>
                </a:solidFill>
                <a:latin typeface="Arabic Typesetting" panose="03020402040406030203" pitchFamily="66" charset="-78"/>
                <a:cs typeface="Arabic Typesetting" panose="03020402040406030203" pitchFamily="66" charset="-78"/>
              </a:rPr>
              <a:t/>
            </a:r>
            <a:br>
              <a:rPr lang="ar-IQ" b="1" dirty="0">
                <a:solidFill>
                  <a:srgbClr val="00B050"/>
                </a:solidFill>
                <a:latin typeface="Arabic Typesetting" panose="03020402040406030203" pitchFamily="66" charset="-78"/>
                <a:cs typeface="Arabic Typesetting" panose="03020402040406030203" pitchFamily="66" charset="-78"/>
              </a:rPr>
            </a:br>
            <a:r>
              <a:rPr lang="ar-IQ" b="1" dirty="0" smtClean="0">
                <a:solidFill>
                  <a:srgbClr val="00B050"/>
                </a:solidFill>
                <a:latin typeface="Arabic Typesetting" panose="03020402040406030203" pitchFamily="66" charset="-78"/>
                <a:cs typeface="Arabic Typesetting" panose="03020402040406030203" pitchFamily="66" charset="-78"/>
              </a:rPr>
              <a:t>شكرا لإصغائكم </a:t>
            </a:r>
            <a:br>
              <a:rPr lang="ar-IQ" b="1" dirty="0" smtClean="0">
                <a:solidFill>
                  <a:srgbClr val="00B050"/>
                </a:solidFill>
                <a:latin typeface="Arabic Typesetting" panose="03020402040406030203" pitchFamily="66" charset="-78"/>
                <a:cs typeface="Arabic Typesetting" panose="03020402040406030203" pitchFamily="66" charset="-78"/>
              </a:rPr>
            </a:br>
            <a:r>
              <a:rPr lang="ar-IQ" b="1" dirty="0" smtClean="0">
                <a:solidFill>
                  <a:srgbClr val="00B050"/>
                </a:solidFill>
                <a:latin typeface="Arabic Typesetting" panose="03020402040406030203" pitchFamily="66" charset="-78"/>
                <a:cs typeface="Arabic Typesetting" panose="03020402040406030203" pitchFamily="66" charset="-78"/>
              </a:rPr>
              <a:t>ومن </a:t>
            </a:r>
            <a:r>
              <a:rPr lang="ar-IQ" b="1" dirty="0">
                <a:solidFill>
                  <a:srgbClr val="00B050"/>
                </a:solidFill>
                <a:latin typeface="Arabic Typesetting" panose="03020402040406030203" pitchFamily="66" charset="-78"/>
                <a:cs typeface="Arabic Typesetting" panose="03020402040406030203" pitchFamily="66" charset="-78"/>
              </a:rPr>
              <a:t>الله التوفيق والسداد</a:t>
            </a:r>
            <a:r>
              <a:rPr lang="ar-IQ" dirty="0"/>
              <a:t/>
            </a:r>
            <a:br>
              <a:rPr lang="ar-IQ" dirty="0"/>
            </a:br>
            <a:endParaRPr lang="en-US" dirty="0"/>
          </a:p>
        </p:txBody>
      </p:sp>
      <p:sp>
        <p:nvSpPr>
          <p:cNvPr id="3" name="عنوان فرعي 2"/>
          <p:cNvSpPr>
            <a:spLocks noGrp="1"/>
          </p:cNvSpPr>
          <p:nvPr>
            <p:ph type="subTitle" idx="1"/>
          </p:nvPr>
        </p:nvSpPr>
        <p:spPr>
          <a:xfrm>
            <a:off x="1371600" y="4419600"/>
            <a:ext cx="6400800" cy="1219200"/>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324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2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914400"/>
            <a:ext cx="7772400" cy="4571999"/>
          </a:xfrm>
        </p:spPr>
        <p:txBody>
          <a:bodyPr>
            <a:normAutofit/>
          </a:bodyPr>
          <a:lstStyle/>
          <a:p>
            <a:r>
              <a:rPr lang="ar-IQ" sz="2200" dirty="0" smtClean="0">
                <a:solidFill>
                  <a:srgbClr val="00B050"/>
                </a:solidFill>
                <a:latin typeface="Simplified Arabic" panose="02020603050405020304" pitchFamily="18" charset="-78"/>
                <a:cs typeface="Simplified Arabic" panose="02020603050405020304" pitchFamily="18" charset="-78"/>
              </a:rPr>
              <a:t/>
            </a:r>
            <a:br>
              <a:rPr lang="ar-IQ" sz="2200" dirty="0" smtClean="0">
                <a:solidFill>
                  <a:srgbClr val="00B050"/>
                </a:solidFill>
                <a:latin typeface="Simplified Arabic" panose="02020603050405020304" pitchFamily="18" charset="-78"/>
                <a:cs typeface="Simplified Arabic" panose="02020603050405020304" pitchFamily="18" charset="-78"/>
              </a:rPr>
            </a:br>
            <a:r>
              <a:rPr lang="ar-IQ" sz="2200" dirty="0" smtClean="0">
                <a:solidFill>
                  <a:srgbClr val="00B050"/>
                </a:solidFill>
                <a:latin typeface="Simplified Arabic" panose="02020603050405020304" pitchFamily="18" charset="-78"/>
                <a:cs typeface="Simplified Arabic" panose="02020603050405020304" pitchFamily="18" charset="-78"/>
              </a:rPr>
              <a:t> </a:t>
            </a:r>
            <a:r>
              <a:rPr lang="ar-IQ" sz="2200" b="1" dirty="0" smtClean="0">
                <a:solidFill>
                  <a:srgbClr val="00B050"/>
                </a:solidFill>
                <a:latin typeface="Simplified Arabic" panose="02020603050405020304" pitchFamily="18" charset="-78"/>
                <a:cs typeface="Simplified Arabic" panose="02020603050405020304" pitchFamily="18" charset="-78"/>
              </a:rPr>
              <a:t>السياسة السياحية </a:t>
            </a:r>
            <a:br>
              <a:rPr lang="ar-IQ" sz="2200" b="1" dirty="0" smtClean="0">
                <a:solidFill>
                  <a:srgbClr val="00B050"/>
                </a:solidFill>
                <a:latin typeface="Simplified Arabic" panose="02020603050405020304" pitchFamily="18" charset="-78"/>
                <a:cs typeface="Simplified Arabic" panose="02020603050405020304" pitchFamily="18" charset="-78"/>
              </a:rPr>
            </a:br>
            <a:r>
              <a:rPr lang="ar-IQ" sz="2200" b="1" dirty="0" smtClean="0">
                <a:solidFill>
                  <a:srgbClr val="00B050"/>
                </a:solidFill>
                <a:latin typeface="Simplified Arabic" panose="02020603050405020304" pitchFamily="18" charset="-78"/>
                <a:cs typeface="Simplified Arabic" panose="02020603050405020304" pitchFamily="18" charset="-78"/>
              </a:rPr>
              <a:t/>
            </a:r>
            <a:br>
              <a:rPr lang="ar-IQ" sz="2200" b="1" dirty="0" smtClean="0">
                <a:solidFill>
                  <a:srgbClr val="00B050"/>
                </a:solidFill>
                <a:latin typeface="Simplified Arabic" panose="02020603050405020304" pitchFamily="18" charset="-78"/>
                <a:cs typeface="Simplified Arabic" panose="02020603050405020304" pitchFamily="18" charset="-78"/>
              </a:rPr>
            </a:br>
            <a:r>
              <a:rPr lang="ar-IQ" sz="2200" b="1" dirty="0" smtClean="0">
                <a:solidFill>
                  <a:srgbClr val="00B050"/>
                </a:solidFill>
                <a:latin typeface="Simplified Arabic" panose="02020603050405020304" pitchFamily="18" charset="-78"/>
                <a:cs typeface="Simplified Arabic" panose="02020603050405020304" pitchFamily="18" charset="-78"/>
              </a:rPr>
              <a:t>      هي تحديد اتجاه العمل السياحي لبلد ما من قبل الدولة بالتعاون مع المجتمع خدمةً لتطوير وتنمية وتنشيط العمل السياحي الداخلي والخارجي من خلال الاستخدام الامثل للموارد السياحية المتاحة، وصولاً الى تحقيق الرفاهية الاجتماعية والاقتصادية والثقافية، وذلك من خلال الاجراءات التي تتخذها الدولة سواء أكانت اصدار قوانين ام تشريعات ام تعديلها، ووضع الخطط والاستراتيجيات الخاصة بهدف رفع كفاءته وتنميته لإسعاد الانسان وزيادة رفاهيته تحقيقاً لأهداف السياسة العامة للبلد .</a:t>
            </a:r>
            <a:br>
              <a:rPr lang="ar-IQ" sz="2200" b="1" dirty="0" smtClean="0">
                <a:solidFill>
                  <a:srgbClr val="00B050"/>
                </a:solidFill>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a:r>
            <a:br>
              <a:rPr lang="ar-IQ" sz="2200" b="1" dirty="0" smtClean="0">
                <a:latin typeface="Simplified Arabic" panose="02020603050405020304" pitchFamily="18" charset="-78"/>
                <a:cs typeface="Simplified Arabic" panose="02020603050405020304" pitchFamily="18" charset="-78"/>
              </a:rPr>
            </a:br>
            <a:endParaRPr lang="en-US" sz="2200" b="1"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a:xfrm>
            <a:off x="1371600" y="4495800"/>
            <a:ext cx="6400800" cy="17526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495800"/>
            <a:ext cx="37242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47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 y="-533400"/>
            <a:ext cx="8610600" cy="7239000"/>
          </a:xfrm>
        </p:spPr>
        <p:txBody>
          <a:bodyPr>
            <a:normAutofit/>
          </a:bodyPr>
          <a:lstStyle/>
          <a:p>
            <a:pPr rtl="1"/>
            <a:r>
              <a:rPr lang="ar-IQ" b="1" dirty="0" smtClean="0"/>
              <a:t/>
            </a:r>
            <a:br>
              <a:rPr lang="ar-IQ" b="1" dirty="0" smtClean="0"/>
            </a:br>
            <a:r>
              <a:rPr lang="ar-EG" sz="2200" b="1" dirty="0" smtClean="0">
                <a:solidFill>
                  <a:srgbClr val="7030A0"/>
                </a:solidFill>
                <a:latin typeface="Simplified Arabic" panose="02020603050405020304" pitchFamily="18" charset="-78"/>
                <a:cs typeface="Simplified Arabic" panose="02020603050405020304" pitchFamily="18" charset="-78"/>
              </a:rPr>
              <a:t>شروط </a:t>
            </a:r>
            <a:r>
              <a:rPr lang="ar-EG" sz="2200" b="1" dirty="0">
                <a:solidFill>
                  <a:srgbClr val="7030A0"/>
                </a:solidFill>
                <a:latin typeface="Simplified Arabic" panose="02020603050405020304" pitchFamily="18" charset="-78"/>
                <a:cs typeface="Simplified Arabic" panose="02020603050405020304" pitchFamily="18" charset="-78"/>
              </a:rPr>
              <a:t>رسم السياسات السياحية</a:t>
            </a:r>
            <a:r>
              <a:rPr lang="en-US" sz="2200" b="1" dirty="0">
                <a:solidFill>
                  <a:srgbClr val="7030A0"/>
                </a:solidFill>
                <a:latin typeface="Simplified Arabic" panose="02020603050405020304" pitchFamily="18" charset="-78"/>
                <a:cs typeface="Simplified Arabic" panose="02020603050405020304" pitchFamily="18" charset="-78"/>
              </a:rPr>
              <a:t/>
            </a:r>
            <a:br>
              <a:rPr lang="en-US" sz="2200" b="1" dirty="0">
                <a:solidFill>
                  <a:srgbClr val="7030A0"/>
                </a:solidFill>
                <a:latin typeface="Simplified Arabic" panose="02020603050405020304" pitchFamily="18" charset="-78"/>
                <a:cs typeface="Simplified Arabic" panose="02020603050405020304" pitchFamily="18" charset="-78"/>
              </a:rPr>
            </a:br>
            <a:r>
              <a:rPr lang="en-US" sz="2200" b="1" dirty="0" smtClean="0">
                <a:solidFill>
                  <a:srgbClr val="7030A0"/>
                </a:solidFill>
                <a:latin typeface="Simplified Arabic" panose="02020603050405020304" pitchFamily="18" charset="-78"/>
                <a:cs typeface="Simplified Arabic" panose="02020603050405020304" pitchFamily="18" charset="-78"/>
              </a:rPr>
              <a:t>(</a:t>
            </a:r>
            <a:r>
              <a:rPr lang="en-US" sz="2200" b="1" dirty="0">
                <a:solidFill>
                  <a:srgbClr val="7030A0"/>
                </a:solidFill>
                <a:latin typeface="Simplified Arabic" panose="02020603050405020304" pitchFamily="18" charset="-78"/>
                <a:cs typeface="Simplified Arabic" panose="02020603050405020304" pitchFamily="18" charset="-78"/>
              </a:rPr>
              <a:t>Terms of Shaping Tourism Policy</a:t>
            </a:r>
            <a:r>
              <a:rPr lang="en-US" sz="2200" b="1" dirty="0" smtClean="0">
                <a:solidFill>
                  <a:srgbClr val="7030A0"/>
                </a:solidFill>
                <a:latin typeface="Simplified Arabic" panose="02020603050405020304" pitchFamily="18" charset="-78"/>
                <a:cs typeface="Simplified Arabic" panose="02020603050405020304" pitchFamily="18" charset="-78"/>
              </a:rPr>
              <a:t>)</a:t>
            </a:r>
            <a:r>
              <a:rPr lang="ar-IQ" sz="2200" b="1" dirty="0" smtClean="0">
                <a:solidFill>
                  <a:srgbClr val="7030A0"/>
                </a:solidFill>
                <a:latin typeface="Simplified Arabic" panose="02020603050405020304" pitchFamily="18" charset="-78"/>
                <a:cs typeface="Simplified Arabic" panose="02020603050405020304" pitchFamily="18" charset="-78"/>
              </a:rPr>
              <a:t/>
            </a:r>
            <a:br>
              <a:rPr lang="ar-IQ" sz="2200" b="1" dirty="0" smtClean="0">
                <a:solidFill>
                  <a:srgbClr val="7030A0"/>
                </a:solidFill>
                <a:latin typeface="Simplified Arabic" panose="02020603050405020304" pitchFamily="18" charset="-78"/>
                <a:cs typeface="Simplified Arabic" panose="02020603050405020304" pitchFamily="18" charset="-78"/>
              </a:rPr>
            </a:br>
            <a:r>
              <a:rPr lang="ar-IQ" sz="2200" b="1" dirty="0" smtClean="0">
                <a:latin typeface="Simplified Arabic" panose="02020603050405020304" pitchFamily="18" charset="-78"/>
                <a:cs typeface="Simplified Arabic" panose="02020603050405020304" pitchFamily="18" charset="-78"/>
              </a:rPr>
              <a:t/>
            </a:r>
            <a:br>
              <a:rPr lang="ar-IQ" sz="2200" b="1" dirty="0" smtClean="0">
                <a:latin typeface="Simplified Arabic" panose="02020603050405020304" pitchFamily="18" charset="-78"/>
                <a:cs typeface="Simplified Arabic" panose="02020603050405020304" pitchFamily="18" charset="-78"/>
              </a:rPr>
            </a:br>
            <a:r>
              <a:rPr lang="ar-EG" sz="2200" b="1" dirty="0" smtClean="0">
                <a:latin typeface="Simplified Arabic" panose="02020603050405020304" pitchFamily="18" charset="-78"/>
                <a:cs typeface="Simplified Arabic" panose="02020603050405020304" pitchFamily="18" charset="-78"/>
              </a:rPr>
              <a:t>على </a:t>
            </a:r>
            <a:r>
              <a:rPr lang="ar-EG" sz="2200" b="1" dirty="0">
                <a:latin typeface="Simplified Arabic" panose="02020603050405020304" pitchFamily="18" charset="-78"/>
                <a:cs typeface="Simplified Arabic" panose="02020603050405020304" pitchFamily="18" charset="-78"/>
              </a:rPr>
              <a:t>صعيد القطاع السياحي، فترسم السياسة السياحية على اساس كونها نشاطاً سياسياً يتأثر بالهياكل الرسمية الحكومية، ولا يمكن عزلها عن البيئة المحيطة بها، وعلاقتها مع الهيئات الحكومية المختلفة التي تعمل على تنفيذ هذه السياسة والترويج لها</a:t>
            </a:r>
            <a:r>
              <a:rPr lang="ar-EG" sz="2200" b="1" dirty="0" smtClean="0">
                <a:latin typeface="Simplified Arabic" panose="02020603050405020304" pitchFamily="18" charset="-78"/>
                <a:cs typeface="Simplified Arabic" panose="02020603050405020304" pitchFamily="18" charset="-78"/>
              </a:rPr>
              <a:t>.</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r>
              <a:rPr lang="ar-EG" sz="2200" b="1" dirty="0">
                <a:latin typeface="Simplified Arabic" panose="02020603050405020304" pitchFamily="18" charset="-78"/>
                <a:cs typeface="Simplified Arabic" panose="02020603050405020304" pitchFamily="18" charset="-78"/>
              </a:rPr>
              <a:t>وتقوم بتحديد المشكلة السياحية، وصياغة السياسة السياحية لحلها عن طريق الاستشارة مع المساهمين في القطاع السياحي وهم: </a:t>
            </a:r>
            <a:r>
              <a:rPr lang="en-US" sz="2200" dirty="0">
                <a:solidFill>
                  <a:srgbClr val="FF0000"/>
                </a:solidFill>
                <a:latin typeface="Simplified Arabic" panose="02020603050405020304" pitchFamily="18" charset="-78"/>
                <a:cs typeface="Simplified Arabic" panose="02020603050405020304" pitchFamily="18" charset="-78"/>
              </a:rPr>
              <a:t/>
            </a:r>
            <a:br>
              <a:rPr lang="en-US" sz="2200" dirty="0">
                <a:solidFill>
                  <a:srgbClr val="FF0000"/>
                </a:solidFill>
                <a:latin typeface="Simplified Arabic" panose="02020603050405020304" pitchFamily="18" charset="-78"/>
                <a:cs typeface="Simplified Arabic" panose="02020603050405020304" pitchFamily="18" charset="-78"/>
              </a:rPr>
            </a:br>
            <a:r>
              <a:rPr lang="ar-EG" sz="2200" b="1" dirty="0">
                <a:solidFill>
                  <a:srgbClr val="FF0000"/>
                </a:solidFill>
                <a:latin typeface="Simplified Arabic" panose="02020603050405020304" pitchFamily="18" charset="-78"/>
                <a:cs typeface="Simplified Arabic" panose="02020603050405020304" pitchFamily="18" charset="-78"/>
              </a:rPr>
              <a:t>   سكان المناطق السياحية</a:t>
            </a:r>
            <a:r>
              <a:rPr lang="en-US" sz="2200" dirty="0">
                <a:solidFill>
                  <a:srgbClr val="FF0000"/>
                </a:solidFill>
                <a:latin typeface="Simplified Arabic" panose="02020603050405020304" pitchFamily="18" charset="-78"/>
                <a:cs typeface="Simplified Arabic" panose="02020603050405020304" pitchFamily="18" charset="-78"/>
              </a:rPr>
              <a:t/>
            </a:r>
            <a:br>
              <a:rPr lang="en-US" sz="2200" dirty="0">
                <a:solidFill>
                  <a:srgbClr val="FF0000"/>
                </a:solidFill>
                <a:latin typeface="Simplified Arabic" panose="02020603050405020304" pitchFamily="18" charset="-78"/>
                <a:cs typeface="Simplified Arabic" panose="02020603050405020304" pitchFamily="18" charset="-78"/>
              </a:rPr>
            </a:br>
            <a:r>
              <a:rPr lang="ar-EG" sz="2200" b="1" dirty="0">
                <a:solidFill>
                  <a:srgbClr val="FF0000"/>
                </a:solidFill>
                <a:latin typeface="Simplified Arabic" panose="02020603050405020304" pitchFamily="18" charset="-78"/>
                <a:cs typeface="Simplified Arabic" panose="02020603050405020304" pitchFamily="18" charset="-78"/>
              </a:rPr>
              <a:t>   المؤسسات والشركات السياحية</a:t>
            </a:r>
            <a:r>
              <a:rPr lang="en-US" sz="2200" dirty="0">
                <a:solidFill>
                  <a:srgbClr val="FF0000"/>
                </a:solidFill>
                <a:latin typeface="Simplified Arabic" panose="02020603050405020304" pitchFamily="18" charset="-78"/>
                <a:cs typeface="Simplified Arabic" panose="02020603050405020304" pitchFamily="18" charset="-78"/>
              </a:rPr>
              <a:t/>
            </a:r>
            <a:br>
              <a:rPr lang="en-US" sz="2200" dirty="0">
                <a:solidFill>
                  <a:srgbClr val="FF0000"/>
                </a:solidFill>
                <a:latin typeface="Simplified Arabic" panose="02020603050405020304" pitchFamily="18" charset="-78"/>
                <a:cs typeface="Simplified Arabic" panose="02020603050405020304" pitchFamily="18" charset="-78"/>
              </a:rPr>
            </a:br>
            <a:r>
              <a:rPr lang="ar-EG" sz="2200" b="1" dirty="0">
                <a:solidFill>
                  <a:srgbClr val="FF0000"/>
                </a:solidFill>
                <a:latin typeface="Simplified Arabic" panose="02020603050405020304" pitchFamily="18" charset="-78"/>
                <a:cs typeface="Simplified Arabic" panose="02020603050405020304" pitchFamily="18" charset="-78"/>
              </a:rPr>
              <a:t>   جماعات الضغط</a:t>
            </a:r>
            <a:r>
              <a:rPr lang="en-US" sz="2200" dirty="0">
                <a:latin typeface="Simplified Arabic" panose="02020603050405020304" pitchFamily="18" charset="-78"/>
                <a:cs typeface="Simplified Arabic" panose="02020603050405020304" pitchFamily="18" charset="-78"/>
              </a:rPr>
              <a:t/>
            </a:r>
            <a:br>
              <a:rPr lang="en-US" sz="2200" dirty="0">
                <a:latin typeface="Simplified Arabic" panose="02020603050405020304" pitchFamily="18" charset="-78"/>
                <a:cs typeface="Simplified Arabic" panose="02020603050405020304" pitchFamily="18" charset="-78"/>
              </a:rPr>
            </a:br>
            <a:endParaRPr lang="en-US" sz="2200" dirty="0">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5258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762000"/>
            <a:ext cx="7772400" cy="5562600"/>
          </a:xfrm>
        </p:spPr>
        <p:txBody>
          <a:bodyPr>
            <a:normAutofit/>
          </a:bodyPr>
          <a:lstStyle/>
          <a:p>
            <a:pPr rtl="1"/>
            <a:r>
              <a:rPr lang="ar-IQ" b="1" dirty="0" smtClean="0"/>
              <a:t/>
            </a:r>
            <a:br>
              <a:rPr lang="ar-IQ" b="1" dirty="0" smtClean="0"/>
            </a:br>
            <a:r>
              <a:rPr lang="ar-EG" sz="2700" b="1" dirty="0" smtClean="0"/>
              <a:t>الشروط</a:t>
            </a:r>
            <a:r>
              <a:rPr lang="en-US" sz="2700" dirty="0"/>
              <a:t/>
            </a:r>
            <a:br>
              <a:rPr lang="en-US" sz="2700" dirty="0"/>
            </a:br>
            <a:r>
              <a:rPr lang="ar-EG" sz="2400" b="1" dirty="0">
                <a:solidFill>
                  <a:srgbClr val="00B050"/>
                </a:solidFill>
              </a:rPr>
              <a:t>معرفة تامة بالأماكن التي تتصف بالجاذبية السياحية في البلاد.</a:t>
            </a:r>
            <a:r>
              <a:rPr lang="en-US" sz="2400" dirty="0">
                <a:solidFill>
                  <a:srgbClr val="00B050"/>
                </a:solidFill>
              </a:rPr>
              <a:t/>
            </a:r>
            <a:br>
              <a:rPr lang="en-US" sz="2400" dirty="0">
                <a:solidFill>
                  <a:srgbClr val="00B050"/>
                </a:solidFill>
              </a:rPr>
            </a:br>
            <a:r>
              <a:rPr lang="ar-EG" sz="2400" b="1" dirty="0">
                <a:solidFill>
                  <a:srgbClr val="00B050"/>
                </a:solidFill>
              </a:rPr>
              <a:t>التعرف على دوافع واحتياجات السوق.</a:t>
            </a:r>
            <a:r>
              <a:rPr lang="en-US" sz="2400" dirty="0">
                <a:solidFill>
                  <a:srgbClr val="00B050"/>
                </a:solidFill>
              </a:rPr>
              <a:t/>
            </a:r>
            <a:br>
              <a:rPr lang="en-US" sz="2400" dirty="0">
                <a:solidFill>
                  <a:srgbClr val="00B050"/>
                </a:solidFill>
              </a:rPr>
            </a:br>
            <a:r>
              <a:rPr lang="ar-EG" sz="2400" b="1" dirty="0">
                <a:solidFill>
                  <a:srgbClr val="00B050"/>
                </a:solidFill>
              </a:rPr>
              <a:t>التأثير في السوق لإيجاد طلب فعال وذلك من خلال الدعاية والاعلان.</a:t>
            </a:r>
            <a:r>
              <a:rPr lang="en-US" sz="2400" dirty="0">
                <a:solidFill>
                  <a:srgbClr val="00B050"/>
                </a:solidFill>
              </a:rPr>
              <a:t/>
            </a:r>
            <a:br>
              <a:rPr lang="en-US" sz="2400" dirty="0">
                <a:solidFill>
                  <a:srgbClr val="00B050"/>
                </a:solidFill>
              </a:rPr>
            </a:br>
            <a:r>
              <a:rPr lang="ar-EG" sz="2400" b="1" dirty="0">
                <a:solidFill>
                  <a:srgbClr val="00B050"/>
                </a:solidFill>
              </a:rPr>
              <a:t>توفير التسهيلات ووسائل الراحة والخدمات الكافية لضمان اكبر قدر ممكن من رضا السياح.</a:t>
            </a:r>
            <a:r>
              <a:rPr lang="en-US" sz="2400" dirty="0"/>
              <a:t/>
            </a:r>
            <a:br>
              <a:rPr lang="en-US" sz="2400" dirty="0"/>
            </a:br>
            <a:r>
              <a:rPr lang="ar-EG" b="1" dirty="0"/>
              <a:t>     </a:t>
            </a:r>
            <a:r>
              <a:rPr lang="en-US" dirty="0"/>
              <a:t/>
            </a:r>
            <a:br>
              <a:rPr lang="en-US" dirty="0"/>
            </a:br>
            <a:endParaRPr lang="en-US" dirty="0"/>
          </a:p>
        </p:txBody>
      </p:sp>
      <p:sp>
        <p:nvSpPr>
          <p:cNvPr id="3" name="عنوان فرعي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037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838"/>
            <a:ext cx="8763000" cy="61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9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295401"/>
            <a:ext cx="7772400" cy="2305050"/>
          </a:xfrm>
        </p:spPr>
        <p:txBody>
          <a:bodyPr>
            <a:normAutofit fontScale="90000"/>
          </a:bodyPr>
          <a:lstStyle/>
          <a:p>
            <a:r>
              <a:rPr lang="ar-IQ" b="1" dirty="0" smtClean="0">
                <a:solidFill>
                  <a:schemeClr val="tx2">
                    <a:lumMod val="60000"/>
                    <a:lumOff val="40000"/>
                  </a:schemeClr>
                </a:solidFill>
                <a:latin typeface="Simplified Arabic" panose="02020603050405020304" pitchFamily="18" charset="-78"/>
                <a:cs typeface="Simplified Arabic" panose="02020603050405020304" pitchFamily="18" charset="-78"/>
              </a:rPr>
              <a:t/>
            </a:r>
            <a:br>
              <a:rPr lang="ar-IQ" b="1" dirty="0" smtClean="0">
                <a:solidFill>
                  <a:schemeClr val="tx2">
                    <a:lumMod val="60000"/>
                    <a:lumOff val="40000"/>
                  </a:schemeClr>
                </a:solidFill>
                <a:latin typeface="Simplified Arabic" panose="02020603050405020304" pitchFamily="18" charset="-78"/>
                <a:cs typeface="Simplified Arabic" panose="02020603050405020304" pitchFamily="18" charset="-78"/>
              </a:rPr>
            </a:br>
            <a:r>
              <a:rPr lang="ar-IQ" b="1" dirty="0" smtClean="0">
                <a:solidFill>
                  <a:schemeClr val="tx2">
                    <a:lumMod val="60000"/>
                    <a:lumOff val="40000"/>
                  </a:schemeClr>
                </a:solidFill>
                <a:latin typeface="Simplified Arabic" panose="02020603050405020304" pitchFamily="18" charset="-78"/>
                <a:cs typeface="Simplified Arabic" panose="02020603050405020304" pitchFamily="18" charset="-78"/>
              </a:rPr>
              <a:t>أنواع </a:t>
            </a:r>
            <a:r>
              <a:rPr lang="ar-IQ" b="1" dirty="0">
                <a:solidFill>
                  <a:schemeClr val="tx2">
                    <a:lumMod val="60000"/>
                    <a:lumOff val="40000"/>
                  </a:schemeClr>
                </a:solidFill>
                <a:latin typeface="Simplified Arabic" panose="02020603050405020304" pitchFamily="18" charset="-78"/>
                <a:cs typeface="Simplified Arabic" panose="02020603050405020304" pitchFamily="18" charset="-78"/>
              </a:rPr>
              <a:t>السياسات السياحية</a:t>
            </a:r>
            <a:br>
              <a:rPr lang="ar-IQ" b="1" dirty="0">
                <a:solidFill>
                  <a:schemeClr val="tx2">
                    <a:lumMod val="60000"/>
                    <a:lumOff val="40000"/>
                  </a:schemeClr>
                </a:solidFill>
                <a:latin typeface="Simplified Arabic" panose="02020603050405020304" pitchFamily="18" charset="-78"/>
                <a:cs typeface="Simplified Arabic" panose="02020603050405020304" pitchFamily="18" charset="-78"/>
              </a:rPr>
            </a:br>
            <a:r>
              <a:rPr lang="en-US" b="1" dirty="0">
                <a:solidFill>
                  <a:schemeClr val="tx2">
                    <a:lumMod val="60000"/>
                    <a:lumOff val="40000"/>
                  </a:schemeClr>
                </a:solidFill>
                <a:latin typeface="Simplified Arabic" panose="02020603050405020304" pitchFamily="18" charset="-78"/>
                <a:cs typeface="Simplified Arabic" panose="02020603050405020304" pitchFamily="18" charset="-78"/>
              </a:rPr>
              <a:t>( Kinds of the tourism policies )</a:t>
            </a:r>
            <a:r>
              <a:rPr lang="ar-IQ" b="1" dirty="0">
                <a:solidFill>
                  <a:schemeClr val="tx2">
                    <a:lumMod val="60000"/>
                    <a:lumOff val="40000"/>
                  </a:schemeClr>
                </a:solidFill>
                <a:latin typeface="Simplified Arabic" panose="02020603050405020304" pitchFamily="18" charset="-78"/>
                <a:cs typeface="Simplified Arabic" panose="02020603050405020304" pitchFamily="18" charset="-78"/>
              </a:rPr>
              <a:t> </a:t>
            </a:r>
            <a:br>
              <a:rPr lang="ar-IQ" b="1" dirty="0">
                <a:solidFill>
                  <a:schemeClr val="tx2">
                    <a:lumMod val="60000"/>
                    <a:lumOff val="40000"/>
                  </a:schemeClr>
                </a:solidFill>
                <a:latin typeface="Simplified Arabic" panose="02020603050405020304" pitchFamily="18" charset="-78"/>
                <a:cs typeface="Simplified Arabic" panose="02020603050405020304" pitchFamily="18" charset="-78"/>
              </a:rPr>
            </a:br>
            <a:r>
              <a:rPr lang="en-US" b="1" dirty="0">
                <a:latin typeface="Simplified Arabic" panose="02020603050405020304" pitchFamily="18" charset="-78"/>
                <a:cs typeface="Simplified Arabic" panose="02020603050405020304" pitchFamily="18" charset="-78"/>
              </a:rPr>
              <a:t/>
            </a:r>
            <a:br>
              <a:rPr lang="en-US" b="1" dirty="0">
                <a:latin typeface="Simplified Arabic" panose="02020603050405020304" pitchFamily="18" charset="-78"/>
                <a:cs typeface="Simplified Arabic" panose="02020603050405020304" pitchFamily="18" charset="-78"/>
              </a:rPr>
            </a:br>
            <a:endParaRPr lang="en-US" dirty="0"/>
          </a:p>
        </p:txBody>
      </p:sp>
      <p:sp>
        <p:nvSpPr>
          <p:cNvPr id="3" name="عنوان فرعي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206" y="3657600"/>
            <a:ext cx="372427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78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152400"/>
            <a:ext cx="7772400" cy="6248400"/>
          </a:xfrm>
        </p:spPr>
        <p:txBody>
          <a:bodyPr>
            <a:normAutofit fontScale="90000"/>
          </a:bodyPr>
          <a:lstStyle/>
          <a:p>
            <a:pPr algn="r" rtl="1">
              <a:lnSpc>
                <a:spcPts val="2500"/>
              </a:lnSpc>
            </a:pPr>
            <a:r>
              <a:rPr lang="en-US" sz="2000" b="1" dirty="0" smtClean="0">
                <a:latin typeface="Simplified Arabic" panose="02020603050405020304" pitchFamily="18" charset="-78"/>
                <a:cs typeface="Simplified Arabic" panose="02020603050405020304" pitchFamily="18" charset="-78"/>
              </a:rPr>
              <a:t>	</a:t>
            </a:r>
            <a:r>
              <a:rPr lang="ar-IQ" sz="2000" b="1" dirty="0" smtClean="0">
                <a:latin typeface="Simplified Arabic" panose="02020603050405020304" pitchFamily="18" charset="-78"/>
                <a:cs typeface="Simplified Arabic" panose="02020603050405020304" pitchFamily="18" charset="-78"/>
              </a:rPr>
              <a:t/>
            </a:r>
            <a:br>
              <a:rPr lang="ar-IQ" sz="2000" b="1" dirty="0" smtClean="0">
                <a:latin typeface="Simplified Arabic" panose="02020603050405020304" pitchFamily="18" charset="-78"/>
                <a:cs typeface="Simplified Arabic" panose="02020603050405020304" pitchFamily="18" charset="-78"/>
              </a:rPr>
            </a:br>
            <a:r>
              <a:rPr lang="ar-IQ" sz="2000" b="1" dirty="0">
                <a:latin typeface="Simplified Arabic" panose="02020603050405020304" pitchFamily="18" charset="-78"/>
                <a:cs typeface="Simplified Arabic" panose="02020603050405020304" pitchFamily="18" charset="-78"/>
              </a:rPr>
              <a:t/>
            </a:r>
            <a:br>
              <a:rPr lang="ar-IQ" sz="2000" b="1" dirty="0">
                <a:latin typeface="Simplified Arabic" panose="02020603050405020304" pitchFamily="18" charset="-78"/>
                <a:cs typeface="Simplified Arabic" panose="02020603050405020304" pitchFamily="18" charset="-78"/>
              </a:rPr>
            </a:br>
            <a:r>
              <a:rPr lang="ar-IQ" sz="2000" b="1" dirty="0" smtClean="0">
                <a:latin typeface="Simplified Arabic" panose="02020603050405020304" pitchFamily="18" charset="-78"/>
                <a:cs typeface="Simplified Arabic" panose="02020603050405020304" pitchFamily="18" charset="-78"/>
              </a:rPr>
              <a:t/>
            </a:r>
            <a:br>
              <a:rPr lang="ar-IQ" sz="2000" b="1" dirty="0" smtClean="0">
                <a:latin typeface="Simplified Arabic" panose="02020603050405020304" pitchFamily="18" charset="-78"/>
                <a:cs typeface="Simplified Arabic" panose="02020603050405020304" pitchFamily="18" charset="-78"/>
              </a:rPr>
            </a:br>
            <a:r>
              <a:rPr lang="ar-IQ" sz="2000" b="1" dirty="0">
                <a:latin typeface="Simplified Arabic" panose="02020603050405020304" pitchFamily="18" charset="-78"/>
                <a:cs typeface="Simplified Arabic" panose="02020603050405020304" pitchFamily="18" charset="-78"/>
              </a:rPr>
              <a:t/>
            </a:r>
            <a:br>
              <a:rPr lang="ar-IQ" sz="2000" b="1" dirty="0">
                <a:latin typeface="Simplified Arabic" panose="02020603050405020304" pitchFamily="18" charset="-78"/>
                <a:cs typeface="Simplified Arabic" panose="02020603050405020304" pitchFamily="18" charset="-78"/>
              </a:rPr>
            </a:br>
            <a:r>
              <a:rPr lang="ar-IQ" sz="2000" b="1" dirty="0" smtClean="0">
                <a:latin typeface="Simplified Arabic" panose="02020603050405020304" pitchFamily="18" charset="-78"/>
                <a:cs typeface="Simplified Arabic" panose="02020603050405020304" pitchFamily="18" charset="-78"/>
              </a:rPr>
              <a:t/>
            </a:r>
            <a:br>
              <a:rPr lang="ar-IQ" sz="2000" b="1" dirty="0" smtClean="0">
                <a:latin typeface="Simplified Arabic" panose="02020603050405020304" pitchFamily="18" charset="-78"/>
                <a:cs typeface="Simplified Arabic" panose="02020603050405020304" pitchFamily="18" charset="-78"/>
              </a:rPr>
            </a:br>
            <a:r>
              <a:rPr lang="ar-IQ" sz="2000" b="1" dirty="0">
                <a:latin typeface="Simplified Arabic" panose="02020603050405020304" pitchFamily="18" charset="-78"/>
                <a:cs typeface="Simplified Arabic" panose="02020603050405020304" pitchFamily="18" charset="-78"/>
              </a:rPr>
              <a:t/>
            </a:r>
            <a:br>
              <a:rPr lang="ar-IQ" sz="2000" b="1" dirty="0">
                <a:latin typeface="Simplified Arabic" panose="02020603050405020304" pitchFamily="18" charset="-78"/>
                <a:cs typeface="Simplified Arabic" panose="02020603050405020304" pitchFamily="18" charset="-78"/>
              </a:rPr>
            </a:br>
            <a:r>
              <a:rPr lang="ar-IQ" sz="2200" b="1" dirty="0" smtClean="0">
                <a:solidFill>
                  <a:srgbClr val="00B050"/>
                </a:solidFill>
                <a:latin typeface="Simplified Arabic" panose="02020603050405020304" pitchFamily="18" charset="-78"/>
                <a:cs typeface="Simplified Arabic" panose="02020603050405020304" pitchFamily="18" charset="-78"/>
              </a:rPr>
              <a:t>سياسة الموارد السياحية </a:t>
            </a:r>
            <a:r>
              <a:rPr lang="en-US" sz="2200" b="1" dirty="0" smtClean="0">
                <a:solidFill>
                  <a:srgbClr val="00B050"/>
                </a:solidFill>
                <a:latin typeface="Simplified Arabic" panose="02020603050405020304" pitchFamily="18" charset="-78"/>
                <a:cs typeface="Simplified Arabic" panose="02020603050405020304" pitchFamily="18" charset="-78"/>
              </a:rPr>
              <a:t>Tourism Resources policy</a:t>
            </a:r>
            <a:br>
              <a:rPr lang="en-US" sz="2200" b="1" dirty="0" smtClean="0">
                <a:solidFill>
                  <a:srgbClr val="00B050"/>
                </a:solidFill>
                <a:latin typeface="Simplified Arabic" panose="02020603050405020304" pitchFamily="18" charset="-78"/>
                <a:cs typeface="Simplified Arabic" panose="02020603050405020304" pitchFamily="18" charset="-78"/>
              </a:rPr>
            </a:br>
            <a:r>
              <a:rPr lang="ar-IQ" sz="2200" b="1" dirty="0" smtClean="0">
                <a:solidFill>
                  <a:srgbClr val="00B050"/>
                </a:solidFill>
                <a:latin typeface="Simplified Arabic" panose="02020603050405020304" pitchFamily="18" charset="-78"/>
                <a:cs typeface="Simplified Arabic" panose="02020603050405020304" pitchFamily="18" charset="-78"/>
              </a:rPr>
              <a:t>الاجراءات التي تعمل على استغلال الموارد السياحية الطبيعية والبشرية والتقليل من استنزافها.</a:t>
            </a:r>
            <a:r>
              <a:rPr lang="ar-IQ" sz="2000" b="1" dirty="0" smtClean="0">
                <a:solidFill>
                  <a:srgbClr val="00B050"/>
                </a:solidFill>
                <a:latin typeface="Simplified Arabic" panose="02020603050405020304" pitchFamily="18" charset="-78"/>
                <a:cs typeface="Simplified Arabic" panose="02020603050405020304" pitchFamily="18" charset="-78"/>
              </a:rPr>
              <a:t/>
            </a:r>
            <a:br>
              <a:rPr lang="ar-IQ" sz="2000" b="1" dirty="0" smtClean="0">
                <a:solidFill>
                  <a:srgbClr val="00B050"/>
                </a:solidFill>
                <a:latin typeface="Simplified Arabic" panose="02020603050405020304" pitchFamily="18" charset="-78"/>
                <a:cs typeface="Simplified Arabic" panose="02020603050405020304" pitchFamily="18" charset="-78"/>
              </a:rPr>
            </a:br>
            <a:r>
              <a:rPr lang="ar-IQ" sz="2000" b="1" dirty="0" smtClean="0">
                <a:solidFill>
                  <a:srgbClr val="00B050"/>
                </a:solidFill>
                <a:latin typeface="Simplified Arabic" panose="02020603050405020304" pitchFamily="18" charset="-78"/>
                <a:cs typeface="Simplified Arabic" panose="02020603050405020304" pitchFamily="18" charset="-78"/>
              </a:rPr>
              <a:t/>
            </a:r>
            <a:br>
              <a:rPr lang="ar-IQ" sz="2000" b="1" dirty="0" smtClean="0">
                <a:solidFill>
                  <a:srgbClr val="00B050"/>
                </a:solidFill>
                <a:latin typeface="Simplified Arabic" panose="02020603050405020304" pitchFamily="18" charset="-78"/>
                <a:cs typeface="Simplified Arabic" panose="02020603050405020304" pitchFamily="18" charset="-78"/>
              </a:rPr>
            </a:br>
            <a:r>
              <a:rPr lang="ar-IQ" sz="2000" b="1" dirty="0" smtClean="0">
                <a:solidFill>
                  <a:srgbClr val="00B050"/>
                </a:solidFill>
                <a:latin typeface="Simplified Arabic" panose="02020603050405020304" pitchFamily="18" charset="-78"/>
                <a:cs typeface="Simplified Arabic" panose="02020603050405020304" pitchFamily="18" charset="-78"/>
              </a:rPr>
              <a:t>      </a:t>
            </a:r>
            <a:r>
              <a:rPr lang="ar-EG" sz="2000" dirty="0" smtClean="0"/>
              <a:t>ومن </a:t>
            </a:r>
            <a:r>
              <a:rPr lang="ar-EG" sz="2000" dirty="0"/>
              <a:t>أجل النهوض بالموارد السياحية المحلية، لابد من القيام بما يلي: </a:t>
            </a:r>
            <a:r>
              <a:rPr lang="en-US" sz="2000" dirty="0"/>
              <a:t/>
            </a:r>
            <a:br>
              <a:rPr lang="en-US" sz="2000" dirty="0"/>
            </a:br>
            <a:r>
              <a:rPr lang="ar-IQ" sz="2000" dirty="0" smtClean="0"/>
              <a:t>- </a:t>
            </a:r>
            <a:r>
              <a:rPr lang="ar-IQ" sz="2000" dirty="0" smtClean="0">
                <a:latin typeface="Simplified Arabic" panose="02020603050405020304" pitchFamily="18" charset="-78"/>
                <a:cs typeface="Simplified Arabic" panose="02020603050405020304" pitchFamily="18" charset="-78"/>
              </a:rPr>
              <a:t>حصر </a:t>
            </a:r>
            <a:r>
              <a:rPr lang="ar-IQ" sz="2000" dirty="0">
                <a:latin typeface="Simplified Arabic" panose="02020603050405020304" pitchFamily="18" charset="-78"/>
                <a:cs typeface="Simplified Arabic" panose="02020603050405020304" pitchFamily="18" charset="-78"/>
              </a:rPr>
              <a:t>كافة الموارد السياحية الوطنية من موارد طبيعية وبشرية ورأسمالية، وتصنيفها بدقة</a:t>
            </a:r>
            <a:r>
              <a:rPr lang="en-US" sz="2000" dirty="0">
                <a:latin typeface="Simplified Arabic" panose="02020603050405020304" pitchFamily="18" charset="-78"/>
                <a:cs typeface="Simplified Arabic" panose="02020603050405020304" pitchFamily="18" charset="-78"/>
              </a:rPr>
              <a:t>.</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الاستخدام </a:t>
            </a:r>
            <a:r>
              <a:rPr lang="ar-IQ" sz="2000" dirty="0">
                <a:latin typeface="Simplified Arabic" panose="02020603050405020304" pitchFamily="18" charset="-78"/>
                <a:cs typeface="Simplified Arabic" panose="02020603050405020304" pitchFamily="18" charset="-78"/>
              </a:rPr>
              <a:t>الامثل للموارد والاصول السياحية الحضارية والتاريخية والموروث الثقافي وصيانتها، والحفاظ </a:t>
            </a:r>
            <a:r>
              <a:rPr lang="ar-IQ" sz="2000" dirty="0" smtClean="0">
                <a:latin typeface="Simplified Arabic" panose="02020603050405020304" pitchFamily="18" charset="-78"/>
                <a:cs typeface="Simplified Arabic" panose="02020603050405020304" pitchFamily="18" charset="-78"/>
              </a:rPr>
              <a:t> على </a:t>
            </a:r>
            <a:r>
              <a:rPr lang="ar-IQ" sz="2000" dirty="0">
                <a:latin typeface="Simplified Arabic" panose="02020603050405020304" pitchFamily="18" charset="-78"/>
                <a:cs typeface="Simplified Arabic" panose="02020603050405020304" pitchFamily="18" charset="-78"/>
              </a:rPr>
              <a:t>جاذبيتها واستدامتها.</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تحقيق </a:t>
            </a:r>
            <a:r>
              <a:rPr lang="ar-IQ" sz="2000" dirty="0">
                <a:latin typeface="Simplified Arabic" panose="02020603050405020304" pitchFamily="18" charset="-78"/>
                <a:cs typeface="Simplified Arabic" panose="02020603050405020304" pitchFamily="18" charset="-78"/>
              </a:rPr>
              <a:t>التنمية المستدامة للموارد والامكانيات السياحية البيئية الطبيعية، وحمايتها من تهديدات التلوث والتغيرات المناخية، والاستخدام الجائر للطبيعة.</a:t>
            </a:r>
            <a:r>
              <a:rPr lang="en-US" sz="2000" dirty="0">
                <a:latin typeface="Simplified Arabic" panose="02020603050405020304" pitchFamily="18" charset="-78"/>
                <a:cs typeface="Simplified Arabic" panose="02020603050405020304" pitchFamily="18" charset="-78"/>
              </a:rPr>
              <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طرح </a:t>
            </a:r>
            <a:r>
              <a:rPr lang="ar-IQ" sz="2000" dirty="0">
                <a:latin typeface="Simplified Arabic" panose="02020603050405020304" pitchFamily="18" charset="-78"/>
                <a:cs typeface="Simplified Arabic" panose="02020603050405020304" pitchFamily="18" charset="-78"/>
              </a:rPr>
              <a:t>مشروعات على المستثمرين داخل البلد وخارجه لاستغلال هذه الموارد في ظل حماية الدولة لضمان استغلالها لصالح الاقتصاد والمواطن المحلي</a:t>
            </a:r>
            <a:r>
              <a:rPr lang="en-US" sz="2000" dirty="0">
                <a:latin typeface="Simplified Arabic" panose="02020603050405020304" pitchFamily="18" charset="-78"/>
                <a:cs typeface="Simplified Arabic" panose="02020603050405020304" pitchFamily="18" charset="-78"/>
              </a:rPr>
              <a:t>.</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توعية </a:t>
            </a:r>
            <a:r>
              <a:rPr lang="ar-IQ" sz="2000" dirty="0">
                <a:latin typeface="Simplified Arabic" panose="02020603050405020304" pitchFamily="18" charset="-78"/>
                <a:cs typeface="Simplified Arabic" panose="02020603050405020304" pitchFamily="18" charset="-78"/>
              </a:rPr>
              <a:t>المواطنين من خلال وسائل الإعلام بأهمية الحفاظ على هذه الموارد السياحية من خلال الحرص عليها كالحفاظ على الآثار من خلال عدم الاعتداء على المناطق الأثرية، والتأكيد على أنها ملك لجميع ابناء المجتمع من الجيل الحالي الى الأجيال القادمة</a:t>
            </a:r>
            <a:r>
              <a:rPr lang="en-US" sz="2000" dirty="0">
                <a:latin typeface="Simplified Arabic" panose="02020603050405020304" pitchFamily="18" charset="-78"/>
                <a:cs typeface="Simplified Arabic" panose="02020603050405020304" pitchFamily="18" charset="-78"/>
              </a:rPr>
              <a:t>.</a:t>
            </a:r>
            <a:br>
              <a:rPr lang="en-US" sz="2000" dirty="0">
                <a:latin typeface="Simplified Arabic" panose="02020603050405020304" pitchFamily="18" charset="-78"/>
                <a:cs typeface="Simplified Arabic" panose="02020603050405020304" pitchFamily="18" charset="-78"/>
              </a:rPr>
            </a:br>
            <a:r>
              <a:rPr lang="ar-IQ" sz="2000" dirty="0" smtClean="0">
                <a:latin typeface="Simplified Arabic" panose="02020603050405020304" pitchFamily="18" charset="-78"/>
                <a:cs typeface="Simplified Arabic" panose="02020603050405020304" pitchFamily="18" charset="-78"/>
              </a:rPr>
              <a:t>- العمل </a:t>
            </a:r>
            <a:r>
              <a:rPr lang="ar-IQ" sz="2000" dirty="0">
                <a:latin typeface="Simplified Arabic" panose="02020603050405020304" pitchFamily="18" charset="-78"/>
                <a:cs typeface="Simplified Arabic" panose="02020603050405020304" pitchFamily="18" charset="-78"/>
              </a:rPr>
              <a:t>على التطبيق الصارم للقوانين التي تحاسب الاعتداء على الموارد والقضاء على الفساد الإداري الذي يساهم في استنزاف موارد الدولة مقابل الأموال</a:t>
            </a:r>
            <a:r>
              <a:rPr lang="ar-SA" sz="2000" dirty="0">
                <a:latin typeface="Simplified Arabic" panose="02020603050405020304" pitchFamily="18" charset="-78"/>
                <a:cs typeface="Simplified Arabic" panose="02020603050405020304" pitchFamily="18" charset="-78"/>
              </a:rPr>
              <a:t>.</a:t>
            </a:r>
            <a:r>
              <a:rPr lang="ar-SA" sz="2000" dirty="0"/>
              <a:t> </a:t>
            </a:r>
            <a:r>
              <a:rPr lang="ar-IQ" sz="2000" b="1" dirty="0" smtClean="0">
                <a:solidFill>
                  <a:srgbClr val="00B050"/>
                </a:solidFill>
                <a:latin typeface="Simplified Arabic" panose="02020603050405020304" pitchFamily="18" charset="-78"/>
                <a:cs typeface="Simplified Arabic" panose="02020603050405020304" pitchFamily="18" charset="-78"/>
              </a:rPr>
              <a:t/>
            </a:r>
            <a:br>
              <a:rPr lang="ar-IQ" sz="2000" b="1" dirty="0" smtClean="0">
                <a:solidFill>
                  <a:srgbClr val="00B050"/>
                </a:solidFill>
                <a:latin typeface="Simplified Arabic" panose="02020603050405020304" pitchFamily="18" charset="-78"/>
                <a:cs typeface="Simplified Arabic" panose="02020603050405020304" pitchFamily="18" charset="-78"/>
              </a:rPr>
            </a:br>
            <a:r>
              <a:rPr lang="ar-IQ" sz="2000" b="1" dirty="0" smtClean="0">
                <a:solidFill>
                  <a:srgbClr val="00B050"/>
                </a:solidFill>
                <a:latin typeface="Simplified Arabic" panose="02020603050405020304" pitchFamily="18" charset="-78"/>
                <a:cs typeface="Simplified Arabic" panose="02020603050405020304" pitchFamily="18" charset="-78"/>
              </a:rPr>
              <a:t/>
            </a:r>
            <a:br>
              <a:rPr lang="ar-IQ" sz="2000" b="1" dirty="0" smtClean="0">
                <a:solidFill>
                  <a:srgbClr val="00B050"/>
                </a:solidFill>
                <a:latin typeface="Simplified Arabic" panose="02020603050405020304" pitchFamily="18" charset="-78"/>
                <a:cs typeface="Simplified Arabic" panose="02020603050405020304" pitchFamily="18" charset="-78"/>
              </a:rPr>
            </a:br>
            <a:r>
              <a:rPr lang="ar-IQ" sz="2000" b="1" dirty="0" smtClean="0">
                <a:solidFill>
                  <a:srgbClr val="00B050"/>
                </a:solidFill>
                <a:latin typeface="Simplified Arabic" panose="02020603050405020304" pitchFamily="18" charset="-78"/>
                <a:cs typeface="Simplified Arabic" panose="02020603050405020304" pitchFamily="18" charset="-78"/>
              </a:rPr>
              <a:t/>
            </a:r>
            <a:br>
              <a:rPr lang="ar-IQ" sz="2000" b="1" dirty="0" smtClean="0">
                <a:solidFill>
                  <a:srgbClr val="00B050"/>
                </a:solidFill>
                <a:latin typeface="Simplified Arabic" panose="02020603050405020304" pitchFamily="18" charset="-78"/>
                <a:cs typeface="Simplified Arabic" panose="02020603050405020304" pitchFamily="18" charset="-78"/>
              </a:rPr>
            </a:br>
            <a:r>
              <a:rPr lang="ar-IQ" sz="2000" b="1" dirty="0" smtClean="0">
                <a:latin typeface="Simplified Arabic" panose="02020603050405020304" pitchFamily="18" charset="-78"/>
                <a:cs typeface="Simplified Arabic" panose="02020603050405020304" pitchFamily="18" charset="-78"/>
              </a:rPr>
              <a:t>	</a:t>
            </a:r>
            <a:r>
              <a:rPr lang="ar-IQ" sz="2000" b="1" dirty="0" smtClean="0">
                <a:solidFill>
                  <a:srgbClr val="FF0000"/>
                </a:solidFill>
                <a:latin typeface="Simplified Arabic" panose="02020603050405020304" pitchFamily="18" charset="-78"/>
                <a:cs typeface="Simplified Arabic" panose="02020603050405020304" pitchFamily="18" charset="-78"/>
              </a:rPr>
              <a:t/>
            </a:r>
            <a:br>
              <a:rPr lang="ar-IQ" sz="2000" b="1" dirty="0" smtClean="0">
                <a:solidFill>
                  <a:srgbClr val="FF0000"/>
                </a:solidFill>
                <a:latin typeface="Simplified Arabic" panose="02020603050405020304" pitchFamily="18" charset="-78"/>
                <a:cs typeface="Simplified Arabic" panose="02020603050405020304" pitchFamily="18" charset="-78"/>
              </a:rPr>
            </a:br>
            <a:endParaRPr lang="en-US" sz="2000" b="1" dirty="0">
              <a:solidFill>
                <a:srgbClr val="FF0000"/>
              </a:solidFill>
              <a:latin typeface="Simplified Arabic" panose="02020603050405020304" pitchFamily="18" charset="-78"/>
              <a:cs typeface="Simplified Arabic" panose="02020603050405020304" pitchFamily="18" charset="-78"/>
            </a:endParaRPr>
          </a:p>
        </p:txBody>
      </p:sp>
      <p:sp>
        <p:nvSpPr>
          <p:cNvPr id="3" name="عنوان فرعي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033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70</Words>
  <Application>Microsoft Office PowerPoint</Application>
  <PresentationFormat>On-screen Show (4:3)</PresentationFormat>
  <Paragraphs>27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نسق Office</vt:lpstr>
      <vt:lpstr> الجامعة المستنصرية  كلية العلوم السياحية            السياسات السياحية مسار لبناء عراق تنموي </vt:lpstr>
      <vt:lpstr>السياسة السياحية في العراق يجب ان تكون شاملة لأهداف التنمية الوطنية الاقتصادية والسياسية والاجتماعية والثقافية والبيئية والصحية وصولاً لتحقيق اهداف السياسة العامة للبلد </vt:lpstr>
      <vt:lpstr>          بعض من مؤشرات عدم وجود تنمية وعوامل تمثل اعباء ينوء بحملها الاقتصاد العراقي :  - ارتفاع معدلات البطالة . - تعاظم الفروق في مستويات دخول الافراد . - تفاقم ظاهرة الاغنياء الجدد الذين حققوا ثراء فاحش لم يكن معهود من قبل . - الارباح من المشروعات الخاصة الجديدة والدخول الناجمة عن الانشطة الريعية وخاصة مدفوعات الرشوة والعمولات الناجمة عن ترسية العقود الحكومية لبعض المسؤولين الحكوميين . </vt:lpstr>
      <vt:lpstr>  السياسة السياحية         هي تحديد اتجاه العمل السياحي لبلد ما من قبل الدولة بالتعاون مع المجتمع خدمةً لتطوير وتنمية وتنشيط العمل السياحي الداخلي والخارجي من خلال الاستخدام الامثل للموارد السياحية المتاحة، وصولاً الى تحقيق الرفاهية الاجتماعية والاقتصادية والثقافية، وذلك من خلال الاجراءات التي تتخذها الدولة سواء أكانت اصدار قوانين ام تشريعات ام تعديلها، ووضع الخطط والاستراتيجيات الخاصة بهدف رفع كفاءته وتنميته لإسعاد الانسان وزيادة رفاهيته تحقيقاً لأهداف السياسة العامة للبلد .  </vt:lpstr>
      <vt:lpstr> شروط رسم السياسات السياحية (Terms of Shaping Tourism Policy)  على صعيد القطاع السياحي، فترسم السياسة السياحية على اساس كونها نشاطاً سياسياً يتأثر بالهياكل الرسمية الحكومية، ولا يمكن عزلها عن البيئة المحيطة بها، وعلاقتها مع الهيئات الحكومية المختلفة التي تعمل على تنفيذ هذه السياسة والترويج لها. وتقوم بتحديد المشكلة السياحية، وصياغة السياسة السياحية لحلها عن طريق الاستشارة مع المساهمين في القطاع السياحي وهم:     سكان المناطق السياحية    المؤسسات والشركات السياحية    جماعات الضغط </vt:lpstr>
      <vt:lpstr> الشروط معرفة تامة بالأماكن التي تتصف بالجاذبية السياحية في البلاد. التعرف على دوافع واحتياجات السوق. التأثير في السوق لإيجاد طلب فعال وذلك من خلال الدعاية والاعلان. توفير التسهيلات ووسائل الراحة والخدمات الكافية لضمان اكبر قدر ممكن من رضا السياح.       </vt:lpstr>
      <vt:lpstr>PowerPoint Presentation</vt:lpstr>
      <vt:lpstr> أنواع السياسات السياحية ( Kinds of the tourism policies )   </vt:lpstr>
      <vt:lpstr>       سياسة الموارد السياحية Tourism Resources policy الاجراءات التي تعمل على استغلال الموارد السياحية الطبيعية والبشرية والتقليل من استنزافها.        ومن أجل النهوض بالموارد السياحية المحلية، لابد من القيام بما يلي:  - حصر كافة الموارد السياحية الوطنية من موارد طبيعية وبشرية ورأسمالية، وتصنيفها بدقة. - الاستخدام الامثل للموارد والاصول السياحية الحضارية والتاريخية والموروث الثقافي وصيانتها، والحفاظ  على جاذبيتها واستدامتها. - تحقيق التنمية المستدامة للموارد والامكانيات السياحية البيئية الطبيعية، وحمايتها من تهديدات التلوث والتغيرات المناخية، والاستخدام الجائر للطبيعة. - طرح مشروعات على المستثمرين داخل البلد وخارجه لاستغلال هذه الموارد في ظل حماية الدولة لضمان استغلالها لصالح الاقتصاد والمواطن المحلي. - توعية المواطنين من خلال وسائل الإعلام بأهمية الحفاظ على هذه الموارد السياحية من خلال الحرص عليها كالحفاظ على الآثار من خلال عدم الاعتداء على المناطق الأثرية، والتأكيد على أنها ملك لجميع ابناء المجتمع من الجيل الحالي الى الأجيال القادمة. - العمل على التطبيق الصارم للقوانين التي تحاسب الاعتداء على الموارد والقضاء على الفساد الإداري الذي يساهم في استنزاف موارد الدولة مقابل الأموال.      </vt:lpstr>
      <vt:lpstr>سياسة الاستدامة السياحية Tourism Sustainability Policy      اتجاهات التعامل مع التطوير والتنمية ببصيرة واسعة من ناحية البعد الزمني ومتأثرة بالمتغيرات البيئية المحيطة.       ومن أجل استدامة المنتوج السياحي لسنوات طويلة قادمة، لابد من الالتزام بمبادئ السياحة المستدامة تحقيقاً لسياسة سياحية ناجحة ومنها:  - وجود مراكز دخول في المواقع السياحية لتنظيم حركة السياح وتزويدهم بالمعلومات الضرورية عن الموقع. - وجود قوانين تضمن السيطرة على اعداد السياح وتأمين خدمات الامن والحماية بدون احداث ضرر بالبيئة. - وجود ادارة سليمة للموارد البشرية والطبيعية ، يمكنها من المحافظة على هذه المكتنزات للأجيال القادمة من خلال عناصر بشرية مدربة</vt:lpstr>
      <vt:lpstr>               سياسة المقصد السياحي Tourist Destination Policy التدابير التي تقوم بها المنظمات السياحية من أجل بناء أماكن سياحية ذات جاذبيات متميزة من حيث القيمة والخدمة الافضل.  هناك أولويات لابد من اخذها في الحسبان عند انتقاء اقليم لتحديد موقع لمنطقة جذب معينة جديدة، او العمل على اطالة معدلات اقامة السائح في منطقة القصد السياحي هي :  - تسهيل عملية دخول السواح عن طريق منح التأشيرات السياحية واعفائها من بعض الرسوم. - زيادة وتطوير التسهيلات والخدمات المقدمة بمختلف انواعها. - زيادة تنوع الرحلات والبرامج السياحية. - اعطاء تخفيض معين للسائح الذي يبقى في الفندق لمدة تزيد عن اسبوع. - انشاء فنادق بمختلف المستويات. - اعفاء السائح من بعض الرسوم في حالة بقائه فترة اطول. - الاهتمام بالبنية التحتية وعدّها الركيزة الاساسية في عملية التطوير السياحي. - توفير رأس مال بشري مؤهل ومدرّب على ثقافة الخدمة السياحية. - توفير مناطق آمنة وذات خدمات صحية، وهي من شروط نجاح جاذبية المنطقة.    </vt:lpstr>
      <vt:lpstr>سياسة البنى التحتية Infrastructure Policy الخطط الخاصة بمجموعة المكونات المادية للانظمة المترابطة التي تعمل على تحسين اداء المنظمات السياحية.  إن البنى التحتية يُعدّ مفهوماً جامعاً يضم تحت مظلته طائفة متراكبة من القطاعات المتمايزة والنشاطات المتنوعة، والتي تلعب دوراً اساسياً في تعزيز حياة الناس، كما يعد رفع مستواها عاملاً حيوياً للتحول الاقتصادي والاجتماعي، اذ ان وجود بنى تحتية ذات كفاءة متميزة ومردود عالي، يعد من اهم عناصر جذب الاستثمار في مختلف المجالات الصناعية والتجارية والخدماتية، لذا من الضروري اعداد سياسة محكمة كفيلة بإنجاح المشاريع السياحية والفندقية، وقادرة على جذب الاستثمار المحلي والاجنبي. </vt:lpstr>
      <vt:lpstr>  السياسة الاستثمارية Investment Policy الاطار العام لاقامة وتطوير وسائل انتاجية سياحية قائمة للحصول على مزيد من السلع والخدمات، وبنوعيه الخاص والعام.      والسياسة السياحية الناجحة يجب ان تؤكد على توفير وتطوير المناخ والبيئة الاستثمارية (Investment Environment)  وتعظيم جاذبيتها لرؤوس الاموال والاستثمارات من خلال قيامها بـ :  - والتهيئة المثلى لمواقع ومناطق الجذب للمنتج السياحي.  - التوسع في المنظمات السياحية، وتنويع مجالات المشاريع السياحية في المواقع السياحية المستهدفة. - تحفيز اقامة روابط التكامل مع القطاعات الاخرى في الاقتصاد الوطني. - تحقيق الامن والاستقرار السياسي والاقتصادي والبيئة القانونية. - استخدام اسلوب الانفتاح التدريجي عند التحول نحو اقتصاد السوق، وعلى وفق خطط مدروسة بالاستعانة بتجارب الدول التي تتشابه فيها نفس الظروف، وتحديد القطاعات المرشحة لاستقبال الاستثمارات. - التوجه نحو اقامة المشاريع المشتركة بين رأس المال الوطني والاجنبي، للاستفادة من الخبرات والامكانيات التي تتمتع بها شركات الاستثمار الكبرى سواء كانت تكنولوجية، او فنية، او ادارية، او تسويقية.    </vt:lpstr>
      <vt:lpstr>  السياسة التشريعية Legislative Policy مجموع القوانين الملزمة والمنظمة لمختلف النشاطات السياحية وعلاقتها ببعضها.  مثل تشريعات تخص الاستثمار السياحي، والمحافظة على البيئة، وفتح قنوات فضائية سياحية، شرط ان لا تتعارض مع التشريعات والقوانين والانظمة المحلية الاخرى، مما يتطلب التنسيق مع القطاعات الاخرى المعنية بالتنمية السياحية والتشريعات والقوانين التي تحكم عمل هذه القطاعات.     </vt:lpstr>
      <vt:lpstr>              سياسة المجتمعات المحلية Communities Policy المبادئ التي تقوم على أساس تعظيم مشاركة أبناء المجتمع المحلي في اعداد الخطط والبرامج السياحية من أجل تحقيق آليات صناعة القرار المجتمعي.         يتم ذلك من خلال ما يأتي : - مساعدة المجتمع المحلي على تحقيق قدر من طموحاته الاجتماعية والثقافية والاقتصادية بواسطة السياحة. - تشجيع السكان المحليين على اقامة المشروعات السياحية الصغيرة. - اشراك المجتمع المحلي في الحفاظ على البيئة الطبيعية ومميزاتها وتهيئتها بما يلبي احتياجات المجتمع المحلي.       </vt:lpstr>
      <vt:lpstr>سياسة التنمية المتوازنة Balanced Development Policy التوجهات التي تسير بخطى متوازنة آخذة بنظر الاعتبار تحريك جهة عريضة من المشاريع من أجل توسيع السوق السياحي.     ولغرض تحقيق سياسة سياحية متوازنة ناجحة ، تحقق اهدافها ويمكن تجسيدها على أرض الواقع، لابد ان تكون من خلال ما يأتي: - التركيز على احتياجات واهتمامات السياح والمواطنين والتنسيق بينها. - لاعتماد على العمالة الوطنية ، والعمل على رفع كفاءة ادائها. - التخطيط والعمل على الاستثمار السياحي. - العمل على نشر الوعي السياحي بين المواطنين. - تحقيق التفاعل الايجابي والتمازج الثقافي بين السياح والمواطنين. - التوازن اللازم بين تنمية العرض والطلب السياحيين بصورة تحقق التنمية الاقتصادية والبيئية. - ابراز كل ما هو محلي قدر الامكان، من تقاليد اجتماعية، وابنية معمارية وجوانب فلكلورية وغيرها.   </vt:lpstr>
      <vt:lpstr>           سياسة الاصلاح المنظمي Organizational Reform Policy القرارات التي تهدف الى إدخال تغييرات أساسية في المنظمات السياحية بما يكفل تحسين مستويات الأداء ورفع كفاءة أنظمتها القائمة.        ويتم ذلك عن طريق ما يأتي: - تعزيز وتطوير قدرات الادارة السياحية. - تحديث الأطر القانونية المشجعة والداعمة للسياحة والمنظمة للنشاطات السياحية المختلفة وبما يواكب التطورات العالمية المتتابعة سياسياً وإقتصادياً وإجتماعياً. - بناء القدرات للعاملين بالادارة. - تطوير انظمة تكنولوجيا المعلومات السياحية.    </vt:lpstr>
      <vt:lpstr>               سياسة الموارد البشرية Human Resources Policy وضع الخطط والبرامج لتوفير الكوادر السياحية عالية التدريب والتأهيل  يتم من خلال ما يأتي: - عدم جعل التدريب برنامجاً يبدأ ثم ينتهي في مدة معينة ، فهو عملية مستمرة تواكب التطورات الادارية والتنظيمية والتكنولوجية وغيرها. - جعل التدريب والتأهيل يشمل جميع العاملين في المنظمات السياحية لضمان مستوى معين من جودة الخدمة المقدمة. - ايجاد تعليم فندقي وسياحي يضمن مخرجات مطابقة للمعايير الدولية. - اعتماد مبدأ الكفاءة والخبرة والتخصص في اختيار العاملين. - توفير احتياجات السوق المحلية من العمالة السياحية المحلية الماهرة. - زيادة فرص العمل السياحي المتاحة للعمالة الوطنية.   </vt:lpstr>
      <vt:lpstr>     الاستنتاجات - ان وضع سياسات سياحية سيساهم في تنويع مصادر الدخل القومي وتوفير   فرص العمل والحد من البطالة ودعم ميزان المدفوعات وتحقيق النمو المتوازن وتمويل ميزانية الدولة . - يمتلك العراق موارد سياحية تشكل بمجموعها منتجعا سياحيا وعناصر جذب قابلة للاستثمار والتي توازي ثروة النفط . - قلة الاهتمام بتطوير الكوادر المحلية العاملة في القطاع  السياحي. - انعدام ثقافة الاستثمار في الانماط غير التقليدية في المجال السياحي. - عدم وجود توسع في بناء الفنادق الممتازة وبقت على فنادق الثمانينات . - عدم وجود اصحاب الخبرة والكفاءة في المناصب القيادية للقطاع السياحي. - أمام هذا التنوع الكبير من السياسات تبرز عدة قضايا وأبعاد متباينة تهدف الى إدخال تغييرات أساسية في الانظمة لتحسين مستوى الاداء وزيادة الفاعلية وتقليل الهدر والانفاق والتبذير والارتقاء بالمنظمة السياحية بمستويات مناسبة في حجمها ومكانتها في سوق العمل   </vt:lpstr>
      <vt:lpstr> التوصيات - خلق بيئة استثمار مناسبة ومستقرة سياسيا واقتصاديا لضمان مشاركة المستثمر المحلي والاجنبي . - تشجيع الاستثمار السياحي في المناطق التي لم تصلها التنمية مما يؤدي الى تنويع المنتج السياحي . - الاخذ بمبدأ التخطيط السياحي والتوسع في ايجاد مناطق سياحية جديدة تتلائم مع تطور عملية التنمية . - وضع القوانين لانواع السياحة المتوفرة مع تحديد الجهة المرجعية والرقابية منعا للازدواج والروتين والفساد الاداري. - فتح المعاهد والمدارس السياحية وعدم اقتصارها على التعليم المعرفي اسوة مع ما موجود في العالم وفسح المجال امام الاوائل منهم لتكملة دراساتهم في الاقسام المناظرة . - تهيئة كادر يعمل على تبني سياسة الاستدامة الاجتماعية والثقافية والاقتصادية والبيئية لضمان المحافظة على منطقة القصد السياحي للاجيال القادمة لغرض تلبية احتياجاتهم. </vt:lpstr>
      <vt:lpstr>جزر ديرة أيقونة دبي السياحية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شكرا لإصغائكم  ومن الله التوفيق والسداد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السياسات السياحية مسار لبناء عراق تنموي</dc:title>
  <dc:creator>DR.Ahmed Saker 2O11</dc:creator>
  <cp:lastModifiedBy>Ruaa</cp:lastModifiedBy>
  <cp:revision>57</cp:revision>
  <dcterms:created xsi:type="dcterms:W3CDTF">2018-12-29T16:39:42Z</dcterms:created>
  <dcterms:modified xsi:type="dcterms:W3CDTF">2019-12-01T17:59:10Z</dcterms:modified>
</cp:coreProperties>
</file>