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1" d="100"/>
          <a:sy n="61" d="100"/>
        </p:scale>
        <p:origin x="-148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39044EF-CA33-4572-A357-4B3BCFBCD7F4}" type="datetimeFigureOut">
              <a:rPr lang="ar-IQ" smtClean="0"/>
              <a:t>09/04/1441</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D053C99-B72B-4BEE-BA6C-43B42C28D078}" type="slidenum">
              <a:rPr lang="ar-IQ" smtClean="0"/>
              <a:t>‹#›</a:t>
            </a:fld>
            <a:endParaRPr lang="ar-IQ"/>
          </a:p>
        </p:txBody>
      </p:sp>
    </p:spTree>
    <p:extLst>
      <p:ext uri="{BB962C8B-B14F-4D97-AF65-F5344CB8AC3E}">
        <p14:creationId xmlns:p14="http://schemas.microsoft.com/office/powerpoint/2010/main" val="254419647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8D053C99-B72B-4BEE-BA6C-43B42C28D078}" type="slidenum">
              <a:rPr lang="ar-IQ" smtClean="0"/>
              <a:t>5</a:t>
            </a:fld>
            <a:endParaRPr lang="ar-IQ"/>
          </a:p>
        </p:txBody>
      </p:sp>
    </p:spTree>
    <p:extLst>
      <p:ext uri="{BB962C8B-B14F-4D97-AF65-F5344CB8AC3E}">
        <p14:creationId xmlns:p14="http://schemas.microsoft.com/office/powerpoint/2010/main" val="3534050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08FC2004-3F11-4DA2-9DAE-BA6EFB4FB798}"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230F63B-8B67-4A3E-A929-ED3A80AFC761}" type="slidenum">
              <a:rPr lang="ar-IQ" smtClean="0"/>
              <a:t>‹#›</a:t>
            </a:fld>
            <a:endParaRPr lang="ar-IQ"/>
          </a:p>
        </p:txBody>
      </p:sp>
    </p:spTree>
    <p:extLst>
      <p:ext uri="{BB962C8B-B14F-4D97-AF65-F5344CB8AC3E}">
        <p14:creationId xmlns:p14="http://schemas.microsoft.com/office/powerpoint/2010/main" val="589202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8FC2004-3F11-4DA2-9DAE-BA6EFB4FB798}"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230F63B-8B67-4A3E-A929-ED3A80AFC761}" type="slidenum">
              <a:rPr lang="ar-IQ" smtClean="0"/>
              <a:t>‹#›</a:t>
            </a:fld>
            <a:endParaRPr lang="ar-IQ"/>
          </a:p>
        </p:txBody>
      </p:sp>
    </p:spTree>
    <p:extLst>
      <p:ext uri="{BB962C8B-B14F-4D97-AF65-F5344CB8AC3E}">
        <p14:creationId xmlns:p14="http://schemas.microsoft.com/office/powerpoint/2010/main" val="3818750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8FC2004-3F11-4DA2-9DAE-BA6EFB4FB798}"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230F63B-8B67-4A3E-A929-ED3A80AFC761}" type="slidenum">
              <a:rPr lang="ar-IQ" smtClean="0"/>
              <a:t>‹#›</a:t>
            </a:fld>
            <a:endParaRPr lang="ar-IQ"/>
          </a:p>
        </p:txBody>
      </p:sp>
    </p:spTree>
    <p:extLst>
      <p:ext uri="{BB962C8B-B14F-4D97-AF65-F5344CB8AC3E}">
        <p14:creationId xmlns:p14="http://schemas.microsoft.com/office/powerpoint/2010/main" val="618468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8FC2004-3F11-4DA2-9DAE-BA6EFB4FB798}"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230F63B-8B67-4A3E-A929-ED3A80AFC761}" type="slidenum">
              <a:rPr lang="ar-IQ" smtClean="0"/>
              <a:t>‹#›</a:t>
            </a:fld>
            <a:endParaRPr lang="ar-IQ"/>
          </a:p>
        </p:txBody>
      </p:sp>
    </p:spTree>
    <p:extLst>
      <p:ext uri="{BB962C8B-B14F-4D97-AF65-F5344CB8AC3E}">
        <p14:creationId xmlns:p14="http://schemas.microsoft.com/office/powerpoint/2010/main" val="1562858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FC2004-3F11-4DA2-9DAE-BA6EFB4FB798}"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230F63B-8B67-4A3E-A929-ED3A80AFC761}" type="slidenum">
              <a:rPr lang="ar-IQ" smtClean="0"/>
              <a:t>‹#›</a:t>
            </a:fld>
            <a:endParaRPr lang="ar-IQ"/>
          </a:p>
        </p:txBody>
      </p:sp>
    </p:spTree>
    <p:extLst>
      <p:ext uri="{BB962C8B-B14F-4D97-AF65-F5344CB8AC3E}">
        <p14:creationId xmlns:p14="http://schemas.microsoft.com/office/powerpoint/2010/main" val="332628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08FC2004-3F11-4DA2-9DAE-BA6EFB4FB798}" type="datetimeFigureOut">
              <a:rPr lang="ar-IQ" smtClean="0"/>
              <a:t>09/04/1441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230F63B-8B67-4A3E-A929-ED3A80AFC761}" type="slidenum">
              <a:rPr lang="ar-IQ" smtClean="0"/>
              <a:t>‹#›</a:t>
            </a:fld>
            <a:endParaRPr lang="ar-IQ"/>
          </a:p>
        </p:txBody>
      </p:sp>
    </p:spTree>
    <p:extLst>
      <p:ext uri="{BB962C8B-B14F-4D97-AF65-F5344CB8AC3E}">
        <p14:creationId xmlns:p14="http://schemas.microsoft.com/office/powerpoint/2010/main" val="1707895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08FC2004-3F11-4DA2-9DAE-BA6EFB4FB798}" type="datetimeFigureOut">
              <a:rPr lang="ar-IQ" smtClean="0"/>
              <a:t>09/04/1441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230F63B-8B67-4A3E-A929-ED3A80AFC761}" type="slidenum">
              <a:rPr lang="ar-IQ" smtClean="0"/>
              <a:t>‹#›</a:t>
            </a:fld>
            <a:endParaRPr lang="ar-IQ"/>
          </a:p>
        </p:txBody>
      </p:sp>
    </p:spTree>
    <p:extLst>
      <p:ext uri="{BB962C8B-B14F-4D97-AF65-F5344CB8AC3E}">
        <p14:creationId xmlns:p14="http://schemas.microsoft.com/office/powerpoint/2010/main" val="2361365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08FC2004-3F11-4DA2-9DAE-BA6EFB4FB798}" type="datetimeFigureOut">
              <a:rPr lang="ar-IQ" smtClean="0"/>
              <a:t>09/04/1441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230F63B-8B67-4A3E-A929-ED3A80AFC761}" type="slidenum">
              <a:rPr lang="ar-IQ" smtClean="0"/>
              <a:t>‹#›</a:t>
            </a:fld>
            <a:endParaRPr lang="ar-IQ"/>
          </a:p>
        </p:txBody>
      </p:sp>
    </p:spTree>
    <p:extLst>
      <p:ext uri="{BB962C8B-B14F-4D97-AF65-F5344CB8AC3E}">
        <p14:creationId xmlns:p14="http://schemas.microsoft.com/office/powerpoint/2010/main" val="3860094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FC2004-3F11-4DA2-9DAE-BA6EFB4FB798}" type="datetimeFigureOut">
              <a:rPr lang="ar-IQ" smtClean="0"/>
              <a:t>09/04/1441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230F63B-8B67-4A3E-A929-ED3A80AFC761}" type="slidenum">
              <a:rPr lang="ar-IQ" smtClean="0"/>
              <a:t>‹#›</a:t>
            </a:fld>
            <a:endParaRPr lang="ar-IQ"/>
          </a:p>
        </p:txBody>
      </p:sp>
    </p:spTree>
    <p:extLst>
      <p:ext uri="{BB962C8B-B14F-4D97-AF65-F5344CB8AC3E}">
        <p14:creationId xmlns:p14="http://schemas.microsoft.com/office/powerpoint/2010/main" val="910292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FC2004-3F11-4DA2-9DAE-BA6EFB4FB798}" type="datetimeFigureOut">
              <a:rPr lang="ar-IQ" smtClean="0"/>
              <a:t>09/04/1441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230F63B-8B67-4A3E-A929-ED3A80AFC761}" type="slidenum">
              <a:rPr lang="ar-IQ" smtClean="0"/>
              <a:t>‹#›</a:t>
            </a:fld>
            <a:endParaRPr lang="ar-IQ"/>
          </a:p>
        </p:txBody>
      </p:sp>
    </p:spTree>
    <p:extLst>
      <p:ext uri="{BB962C8B-B14F-4D97-AF65-F5344CB8AC3E}">
        <p14:creationId xmlns:p14="http://schemas.microsoft.com/office/powerpoint/2010/main" val="3717110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FC2004-3F11-4DA2-9DAE-BA6EFB4FB798}" type="datetimeFigureOut">
              <a:rPr lang="ar-IQ" smtClean="0"/>
              <a:t>09/04/1441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230F63B-8B67-4A3E-A929-ED3A80AFC761}" type="slidenum">
              <a:rPr lang="ar-IQ" smtClean="0"/>
              <a:t>‹#›</a:t>
            </a:fld>
            <a:endParaRPr lang="ar-IQ"/>
          </a:p>
        </p:txBody>
      </p:sp>
    </p:spTree>
    <p:extLst>
      <p:ext uri="{BB962C8B-B14F-4D97-AF65-F5344CB8AC3E}">
        <p14:creationId xmlns:p14="http://schemas.microsoft.com/office/powerpoint/2010/main" val="1088725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8FC2004-3F11-4DA2-9DAE-BA6EFB4FB798}" type="datetimeFigureOut">
              <a:rPr lang="ar-IQ" smtClean="0"/>
              <a:t>09/04/1441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230F63B-8B67-4A3E-A929-ED3A80AFC761}" type="slidenum">
              <a:rPr lang="ar-IQ" smtClean="0"/>
              <a:t>‹#›</a:t>
            </a:fld>
            <a:endParaRPr lang="ar-IQ"/>
          </a:p>
        </p:txBody>
      </p:sp>
    </p:spTree>
    <p:extLst>
      <p:ext uri="{BB962C8B-B14F-4D97-AF65-F5344CB8AC3E}">
        <p14:creationId xmlns:p14="http://schemas.microsoft.com/office/powerpoint/2010/main" val="572772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nSpc>
                <a:spcPct val="115000"/>
              </a:lnSpc>
              <a:spcAft>
                <a:spcPts val="600"/>
              </a:spcAft>
            </a:pPr>
            <a:r>
              <a:rPr lang="ar-IQ" sz="2800" b="1" dirty="0" smtClean="0">
                <a:solidFill>
                  <a:schemeClr val="bg1"/>
                </a:solidFill>
                <a:effectLst/>
                <a:latin typeface="Simplified Arabic"/>
                <a:ea typeface="Calibri"/>
                <a:cs typeface="Simplified Arabic"/>
              </a:rPr>
              <a:t>معايير التقييم الاقتصادي للاستثمار في المشروع السياحي</a:t>
            </a:r>
            <a:r>
              <a:rPr lang="en-US" sz="2800" dirty="0">
                <a:solidFill>
                  <a:schemeClr val="bg1"/>
                </a:solidFill>
                <a:ea typeface="Calibri"/>
                <a:cs typeface="Arial"/>
              </a:rPr>
              <a:t/>
            </a:r>
            <a:br>
              <a:rPr lang="en-US" sz="2800" dirty="0">
                <a:solidFill>
                  <a:schemeClr val="bg1"/>
                </a:solidFill>
                <a:ea typeface="Calibri"/>
                <a:cs typeface="Arial"/>
              </a:rPr>
            </a:br>
            <a:r>
              <a:rPr lang="ar-IQ" sz="2800" b="1" dirty="0" smtClean="0">
                <a:solidFill>
                  <a:schemeClr val="bg1"/>
                </a:solidFill>
                <a:effectLst/>
                <a:latin typeface="Simplified Arabic"/>
                <a:ea typeface="Calibri"/>
                <a:cs typeface="Simplified Arabic"/>
              </a:rPr>
              <a:t> المفهوم – الاهمية والاهداف – المراحل - المعايير ( المزايا والعيوب ) – معايير تقييم مناطق الجذب السياحي</a:t>
            </a:r>
            <a:r>
              <a:rPr lang="en-US" sz="2800" dirty="0">
                <a:solidFill>
                  <a:schemeClr val="bg1"/>
                </a:solidFill>
                <a:ea typeface="Calibri"/>
                <a:cs typeface="Arial"/>
              </a:rPr>
              <a:t/>
            </a:r>
            <a:br>
              <a:rPr lang="en-US" sz="2800" dirty="0">
                <a:solidFill>
                  <a:schemeClr val="bg1"/>
                </a:solidFill>
                <a:ea typeface="Calibri"/>
                <a:cs typeface="Arial"/>
              </a:rPr>
            </a:br>
            <a:endParaRPr lang="ar-IQ" sz="2800" dirty="0">
              <a:solidFill>
                <a:schemeClr val="bg1"/>
              </a:solidFill>
            </a:endParaRPr>
          </a:p>
        </p:txBody>
      </p:sp>
      <p:sp>
        <p:nvSpPr>
          <p:cNvPr id="3" name="Subtitle 2"/>
          <p:cNvSpPr>
            <a:spLocks noGrp="1"/>
          </p:cNvSpPr>
          <p:nvPr>
            <p:ph type="subTitle" idx="1"/>
          </p:nvPr>
        </p:nvSpPr>
        <p:spPr>
          <a:xfrm>
            <a:off x="2123728" y="5589240"/>
            <a:ext cx="6400800" cy="576064"/>
          </a:xfrm>
        </p:spPr>
        <p:txBody>
          <a:bodyPr>
            <a:normAutofit lnSpcReduction="10000"/>
          </a:bodyPr>
          <a:lstStyle/>
          <a:p>
            <a:r>
              <a:rPr lang="ar-IQ" dirty="0" smtClean="0">
                <a:solidFill>
                  <a:schemeClr val="bg1"/>
                </a:solidFill>
              </a:rPr>
              <a:t>م.د. مها عبد الستار السامرائي</a:t>
            </a:r>
            <a:endParaRPr lang="ar-IQ" dirty="0">
              <a:solidFill>
                <a:schemeClr val="bg1"/>
              </a:solidFill>
            </a:endParaRPr>
          </a:p>
        </p:txBody>
      </p:sp>
    </p:spTree>
    <p:extLst>
      <p:ext uri="{BB962C8B-B14F-4D97-AF65-F5344CB8AC3E}">
        <p14:creationId xmlns:p14="http://schemas.microsoft.com/office/powerpoint/2010/main" val="1976043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0" indent="0" algn="just">
              <a:lnSpc>
                <a:spcPct val="115000"/>
              </a:lnSpc>
              <a:spcAft>
                <a:spcPts val="600"/>
              </a:spcAft>
              <a:buNone/>
            </a:pPr>
            <a:r>
              <a:rPr lang="ar-IQ" sz="1600" b="1" dirty="0" smtClean="0">
                <a:solidFill>
                  <a:schemeClr val="bg1"/>
                </a:solidFill>
                <a:effectLst/>
                <a:latin typeface="Simplified Arabic"/>
                <a:ea typeface="Calibri"/>
                <a:cs typeface="Simplified Arabic"/>
              </a:rPr>
              <a:t>خامسا : معايير تقييم مناطق الجذب السياحي</a:t>
            </a:r>
            <a:endParaRPr lang="en-US" sz="1600" dirty="0">
              <a:solidFill>
                <a:schemeClr val="bg1"/>
              </a:solidFill>
              <a:ea typeface="Calibri"/>
              <a:cs typeface="Arial"/>
            </a:endParaRPr>
          </a:p>
          <a:p>
            <a:pPr marL="0" indent="0" algn="just">
              <a:lnSpc>
                <a:spcPct val="115000"/>
              </a:lnSpc>
              <a:spcAft>
                <a:spcPts val="600"/>
              </a:spcAft>
              <a:buNone/>
            </a:pPr>
            <a:r>
              <a:rPr lang="ar-IQ" sz="1600" dirty="0" smtClean="0">
                <a:solidFill>
                  <a:schemeClr val="bg1"/>
                </a:solidFill>
                <a:effectLst/>
                <a:latin typeface="Simplified Arabic"/>
                <a:ea typeface="Calibri"/>
                <a:cs typeface="Simplified Arabic"/>
              </a:rPr>
              <a:t>       للقطاع السياحي طبيعة عمل ذو خصائص متعددة تجعل للاستثمار السياحي خصوصية يتميز بها عن باقي الاستثمارات في القطاعات الاقتصادية الاخرى ، مما يجعل اختيار المعايير في تقييم مناطق الجذب السياحية تختلف عن المعايير في المشاريع الاخرى والتي تتمثل بالآتي:</a:t>
            </a:r>
            <a:endParaRPr lang="en-US" sz="1600" dirty="0">
              <a:solidFill>
                <a:schemeClr val="bg1"/>
              </a:solidFill>
              <a:ea typeface="Calibri"/>
              <a:cs typeface="Arial"/>
            </a:endParaRPr>
          </a:p>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الجودة </a:t>
            </a:r>
            <a:r>
              <a:rPr lang="en-US" sz="1600" dirty="0" smtClean="0">
                <a:solidFill>
                  <a:schemeClr val="bg1"/>
                </a:solidFill>
                <a:effectLst/>
                <a:latin typeface="Simplified Arabic"/>
                <a:ea typeface="Calibri"/>
                <a:cs typeface="Arial"/>
              </a:rPr>
              <a:t>Quality</a:t>
            </a:r>
            <a:r>
              <a:rPr lang="ar-IQ" sz="1600" dirty="0" smtClean="0">
                <a:solidFill>
                  <a:schemeClr val="bg1"/>
                </a:solidFill>
                <a:effectLst/>
                <a:latin typeface="Simplified Arabic"/>
                <a:ea typeface="Calibri"/>
                <a:cs typeface="Simplified Arabic"/>
              </a:rPr>
              <a:t> : ان السائح يريد أن يدفع مبالغ مالية ولكن جودة المنتج المقدم هي التي تحدد قيمة تلك المبالغ المالية المدفوعة، حيث لابد من عمل الصيانة بشكل دوري والحفاظ عليها من متغيرات الطقس وتوفير وسائل الراحة وتحسين جودتها، لذلك لابد من أخذ رأي السياح بعين الاعتبار وعدم الاكتفاء برأي الادارة وعليه لابد من اجراء استطلاعات لتقييم جودة المناطق الجاذبة للسياح.</a:t>
            </a:r>
            <a:endParaRPr lang="en-US" sz="1600" dirty="0">
              <a:solidFill>
                <a:schemeClr val="bg1"/>
              </a:solidFill>
              <a:ea typeface="Calibri"/>
              <a:cs typeface="Arial"/>
            </a:endParaRPr>
          </a:p>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الاصالة </a:t>
            </a:r>
            <a:r>
              <a:rPr lang="en-US" sz="1600" dirty="0" smtClean="0">
                <a:solidFill>
                  <a:schemeClr val="bg1"/>
                </a:solidFill>
                <a:effectLst/>
                <a:latin typeface="Simplified Arabic"/>
                <a:ea typeface="Calibri"/>
                <a:cs typeface="Arial"/>
              </a:rPr>
              <a:t>Authenticity</a:t>
            </a:r>
            <a:r>
              <a:rPr lang="ar-IQ" sz="1600" dirty="0" smtClean="0">
                <a:solidFill>
                  <a:schemeClr val="bg1"/>
                </a:solidFill>
                <a:effectLst/>
                <a:latin typeface="Simplified Arabic"/>
                <a:ea typeface="Calibri"/>
                <a:cs typeface="Simplified Arabic"/>
              </a:rPr>
              <a:t>: قد لا يكون للسائح خبرة او تجربة حول منطقة جذب معينة ولا معلومات حولها. والاصالة لا تشتمل على الجوانب الملموسة فقط بل غير الملموسة مثل الشهرة والشعبية لذلك لأي منطقة جذب خصوصية معينة لتكون قادرة على المنافسة.</a:t>
            </a:r>
            <a:endParaRPr lang="en-US" sz="1600" dirty="0">
              <a:solidFill>
                <a:schemeClr val="bg1"/>
              </a:solidFill>
              <a:ea typeface="Calibri"/>
              <a:cs typeface="Arial"/>
            </a:endParaRPr>
          </a:p>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التفرد </a:t>
            </a:r>
            <a:r>
              <a:rPr lang="en-US" sz="1600" dirty="0" smtClean="0">
                <a:solidFill>
                  <a:schemeClr val="bg1"/>
                </a:solidFill>
                <a:effectLst/>
                <a:latin typeface="Simplified Arabic"/>
                <a:ea typeface="Calibri"/>
                <a:cs typeface="Arial"/>
              </a:rPr>
              <a:t>Uniqueness</a:t>
            </a:r>
            <a:r>
              <a:rPr lang="ar-IQ" sz="1600" dirty="0" smtClean="0">
                <a:solidFill>
                  <a:schemeClr val="bg1"/>
                </a:solidFill>
                <a:effectLst/>
                <a:latin typeface="Simplified Arabic"/>
                <a:ea typeface="Calibri"/>
                <a:cs typeface="Simplified Arabic"/>
              </a:rPr>
              <a:t>: ان التفرد عنصر اساسي في عملية تطوير مناطق الجذب السياحي لذلك يجب تقديم شيء متميز وفريد من نوعه لان السائح لا يهمه الكم بقدر النوع الجديد الذي يكتشفه لتحقيق رغباته.</a:t>
            </a:r>
            <a:endParaRPr lang="en-US" sz="1600" dirty="0">
              <a:solidFill>
                <a:schemeClr val="bg1"/>
              </a:solidFill>
              <a:ea typeface="Calibri"/>
              <a:cs typeface="Arial"/>
            </a:endParaRPr>
          </a:p>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توسيع النشاط</a:t>
            </a:r>
            <a:r>
              <a:rPr lang="en-US" sz="1600" dirty="0" smtClean="0">
                <a:solidFill>
                  <a:schemeClr val="bg1"/>
                </a:solidFill>
                <a:effectLst/>
                <a:latin typeface="Simplified Arabic"/>
                <a:ea typeface="Calibri"/>
                <a:cs typeface="Arial"/>
              </a:rPr>
              <a:t>Activity Expansion </a:t>
            </a:r>
            <a:r>
              <a:rPr lang="ar-IQ" sz="1600" dirty="0" smtClean="0">
                <a:solidFill>
                  <a:schemeClr val="bg1"/>
                </a:solidFill>
                <a:effectLst/>
                <a:latin typeface="Simplified Arabic"/>
                <a:ea typeface="Calibri"/>
                <a:cs typeface="Simplified Arabic"/>
              </a:rPr>
              <a:t> : ان الناس تسافر لمناطق الجذب السياحي ليس للاستجمام ومشاهدة المناظر الطبيعية فقط انما لممارسة بعض الانشطة التي تلبي رغباتهم وهواياتهم، لذلك فان مناطق الجذب السياحي لابد من ان تتوفر فيها بنى تحتية من خلال التخطيط السليم لها.</a:t>
            </a:r>
            <a:endParaRPr lang="en-US" sz="1600" dirty="0">
              <a:solidFill>
                <a:schemeClr val="bg1"/>
              </a:solidFill>
              <a:ea typeface="Calibri"/>
              <a:cs typeface="Arial"/>
            </a:endParaRPr>
          </a:p>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قوة الجذب</a:t>
            </a:r>
            <a:r>
              <a:rPr lang="en-US" sz="1600" dirty="0" smtClean="0">
                <a:solidFill>
                  <a:schemeClr val="bg1"/>
                </a:solidFill>
                <a:effectLst/>
                <a:latin typeface="Simplified Arabic"/>
                <a:ea typeface="Calibri"/>
                <a:cs typeface="Arial"/>
              </a:rPr>
              <a:t> Attraction Power </a:t>
            </a:r>
            <a:r>
              <a:rPr lang="ar-IQ" sz="1600" dirty="0" smtClean="0">
                <a:solidFill>
                  <a:schemeClr val="bg1"/>
                </a:solidFill>
                <a:effectLst/>
                <a:latin typeface="Simplified Arabic"/>
                <a:ea typeface="Calibri"/>
                <a:cs typeface="Simplified Arabic"/>
              </a:rPr>
              <a:t> : تقاس قوة الجذب بواسطة معرفة عدد الضيوف ومدة بقائهم بالمنطقة والوسائل المستخدمة للسفر والمسافات التي قطعوها للوصول اليها.</a:t>
            </a:r>
            <a:endParaRPr lang="en-US" sz="1600" dirty="0">
              <a:solidFill>
                <a:schemeClr val="bg1"/>
              </a:solidFill>
              <a:ea typeface="Calibri"/>
              <a:cs typeface="Arial"/>
            </a:endParaRPr>
          </a:p>
          <a:p>
            <a:pPr marL="0" indent="0" algn="just">
              <a:lnSpc>
                <a:spcPct val="115000"/>
              </a:lnSpc>
              <a:spcAft>
                <a:spcPts val="600"/>
              </a:spcAft>
              <a:buNone/>
            </a:pPr>
            <a:r>
              <a:rPr lang="ar-IQ" sz="1600" dirty="0" smtClean="0">
                <a:solidFill>
                  <a:schemeClr val="bg1"/>
                </a:solidFill>
                <a:effectLst/>
                <a:latin typeface="Simplified Arabic"/>
                <a:ea typeface="Calibri"/>
                <a:cs typeface="Simplified Arabic"/>
              </a:rPr>
              <a:t> </a:t>
            </a:r>
            <a:endParaRPr lang="en-US" sz="1600" dirty="0">
              <a:solidFill>
                <a:schemeClr val="bg1"/>
              </a:solidFill>
              <a:ea typeface="Calibri"/>
              <a:cs typeface="Arial"/>
            </a:endParaRPr>
          </a:p>
          <a:p>
            <a:pPr marL="0" indent="0">
              <a:buNone/>
            </a:pPr>
            <a:endParaRPr lang="ar-IQ" sz="1600" dirty="0">
              <a:solidFill>
                <a:schemeClr val="bg1"/>
              </a:solidFill>
            </a:endParaRPr>
          </a:p>
        </p:txBody>
      </p:sp>
    </p:spTree>
    <p:extLst>
      <p:ext uri="{BB962C8B-B14F-4D97-AF65-F5344CB8AC3E}">
        <p14:creationId xmlns:p14="http://schemas.microsoft.com/office/powerpoint/2010/main" val="2672709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0"/>
            <a:ext cx="9036496" cy="6858000"/>
          </a:xfrm>
        </p:spPr>
        <p:txBody>
          <a:bodyPr>
            <a:normAutofit fontScale="70000" lnSpcReduction="20000"/>
          </a:bodyPr>
          <a:lstStyle/>
          <a:p>
            <a:pPr marL="0" indent="0" algn="just">
              <a:lnSpc>
                <a:spcPct val="115000"/>
              </a:lnSpc>
              <a:spcAft>
                <a:spcPts val="600"/>
              </a:spcAft>
              <a:buNone/>
            </a:pPr>
            <a:r>
              <a:rPr lang="ar-IQ" sz="3600" b="1" dirty="0" smtClean="0">
                <a:solidFill>
                  <a:schemeClr val="bg1"/>
                </a:solidFill>
                <a:effectLst/>
                <a:latin typeface="Simplified Arabic"/>
                <a:ea typeface="Calibri"/>
                <a:cs typeface="Simplified Arabic"/>
              </a:rPr>
              <a:t>اولا : مفهوم عملية تقييم المشاريع </a:t>
            </a:r>
            <a:endParaRPr lang="en-US" sz="2000" dirty="0">
              <a:solidFill>
                <a:schemeClr val="bg1"/>
              </a:solidFill>
              <a:ea typeface="Calibri"/>
              <a:cs typeface="Arial"/>
            </a:endParaRPr>
          </a:p>
          <a:p>
            <a:pPr marL="0" indent="0" algn="just">
              <a:lnSpc>
                <a:spcPct val="115000"/>
              </a:lnSpc>
              <a:spcAft>
                <a:spcPts val="600"/>
              </a:spcAft>
              <a:buNone/>
            </a:pPr>
            <a:r>
              <a:rPr lang="ar-IQ" dirty="0" smtClean="0">
                <a:solidFill>
                  <a:schemeClr val="bg1"/>
                </a:solidFill>
                <a:effectLst/>
                <a:latin typeface="Simplified Arabic"/>
                <a:ea typeface="Calibri"/>
                <a:cs typeface="Simplified Arabic"/>
              </a:rPr>
              <a:t>      يعتبر موضوع تقييم المشاريع من المواضيع الاقتصادية الحديثة، وقد حظي هذا الموضوع باهتمام كبير في البلدان المتقدمة لاهتمامها بأهمية تحقيق الاستخدام الامثل للموارد الاقتصادية المتاحة والنادرة. أما بالنسبة للدول النامية فقد اهتمت اكثر لما له علاقة وثيقة بتحقيق عملية التنمية الاقتصادية من جهة وتحقيق الاستخدام والتوزيع الامثل للموارد المتاحة.</a:t>
            </a:r>
            <a:endParaRPr lang="en-US" sz="2000" dirty="0">
              <a:solidFill>
                <a:schemeClr val="bg1"/>
              </a:solidFill>
              <a:ea typeface="Calibri"/>
              <a:cs typeface="Arial"/>
            </a:endParaRPr>
          </a:p>
          <a:p>
            <a:pPr marL="0" indent="0" algn="just">
              <a:lnSpc>
                <a:spcPct val="115000"/>
              </a:lnSpc>
              <a:spcAft>
                <a:spcPts val="600"/>
              </a:spcAft>
              <a:buNone/>
            </a:pPr>
            <a:r>
              <a:rPr lang="ar-IQ" dirty="0" smtClean="0">
                <a:solidFill>
                  <a:schemeClr val="bg1"/>
                </a:solidFill>
                <a:effectLst/>
                <a:latin typeface="Simplified Arabic"/>
                <a:ea typeface="Calibri"/>
                <a:cs typeface="Simplified Arabic"/>
              </a:rPr>
              <a:t>      وتعرف عملية تقييم المشاريع بأنها : عبارة عن عملية وضع المعايير اللازمة التي يمكن من خلالها التوصل الى اختيار البديل او المشروع المناسب من بين عدة بدائل مقترحة، والذي يضمن تحقيق الاهداف المحددة واستناداً الى أسس علمية.</a:t>
            </a:r>
            <a:endParaRPr lang="en-US" sz="2000" dirty="0">
              <a:solidFill>
                <a:schemeClr val="bg1"/>
              </a:solidFill>
              <a:ea typeface="Calibri"/>
              <a:cs typeface="Arial"/>
            </a:endParaRPr>
          </a:p>
          <a:p>
            <a:pPr marL="0" indent="0" algn="just">
              <a:lnSpc>
                <a:spcPct val="115000"/>
              </a:lnSpc>
              <a:spcAft>
                <a:spcPts val="600"/>
              </a:spcAft>
              <a:buNone/>
            </a:pPr>
            <a:r>
              <a:rPr lang="ar-IQ" dirty="0" smtClean="0">
                <a:solidFill>
                  <a:schemeClr val="bg1"/>
                </a:solidFill>
                <a:effectLst/>
                <a:latin typeface="Simplified Arabic"/>
                <a:ea typeface="Calibri"/>
                <a:cs typeface="Simplified Arabic"/>
              </a:rPr>
              <a:t> </a:t>
            </a:r>
            <a:r>
              <a:rPr lang="ar-IQ" sz="3600" b="1" dirty="0" smtClean="0">
                <a:solidFill>
                  <a:schemeClr val="bg1"/>
                </a:solidFill>
                <a:effectLst/>
                <a:latin typeface="Simplified Arabic"/>
                <a:ea typeface="Calibri"/>
                <a:cs typeface="Simplified Arabic"/>
              </a:rPr>
              <a:t>ثانيا : اهمية واهداف تقييم المشاريع </a:t>
            </a:r>
            <a:endParaRPr lang="en-US" sz="2000" dirty="0">
              <a:solidFill>
                <a:schemeClr val="bg1"/>
              </a:solidFill>
              <a:ea typeface="Calibri"/>
              <a:cs typeface="Arial"/>
            </a:endParaRPr>
          </a:p>
          <a:p>
            <a:pPr marL="0" indent="0" algn="just">
              <a:lnSpc>
                <a:spcPct val="115000"/>
              </a:lnSpc>
              <a:spcAft>
                <a:spcPts val="600"/>
              </a:spcAft>
              <a:buNone/>
            </a:pPr>
            <a:r>
              <a:rPr lang="ar-IQ" dirty="0" smtClean="0">
                <a:solidFill>
                  <a:schemeClr val="bg1"/>
                </a:solidFill>
                <a:effectLst/>
                <a:latin typeface="Simplified Arabic"/>
                <a:ea typeface="Calibri"/>
                <a:cs typeface="Simplified Arabic"/>
              </a:rPr>
              <a:t>ان اهمية تقييم المشاريع يمكن ان يعود الى عاملين أساسيين هما: </a:t>
            </a:r>
            <a:endParaRPr lang="en-US" sz="2000" dirty="0">
              <a:solidFill>
                <a:schemeClr val="bg1"/>
              </a:solidFill>
              <a:ea typeface="Calibri"/>
              <a:cs typeface="Arial"/>
            </a:endParaRPr>
          </a:p>
          <a:p>
            <a:pPr marL="16510" indent="0" algn="just">
              <a:lnSpc>
                <a:spcPct val="115000"/>
              </a:lnSpc>
              <a:spcAft>
                <a:spcPts val="600"/>
              </a:spcAft>
              <a:buNone/>
            </a:pPr>
            <a:r>
              <a:rPr lang="ar-IQ" dirty="0" smtClean="0">
                <a:solidFill>
                  <a:schemeClr val="bg1"/>
                </a:solidFill>
                <a:effectLst/>
                <a:latin typeface="Simplified Arabic"/>
                <a:ea typeface="Calibri"/>
                <a:cs typeface="Simplified Arabic"/>
              </a:rPr>
              <a:t>العامل الاول: ندرة الموارد الاقتصادية خاصة رأس المال نتيجة لتعدد المجالات والنشاطات التي يمكن أن يستخدم فيها .</a:t>
            </a:r>
            <a:endParaRPr lang="en-US" sz="2000" dirty="0">
              <a:solidFill>
                <a:schemeClr val="bg1"/>
              </a:solidFill>
              <a:ea typeface="Calibri"/>
              <a:cs typeface="Arial"/>
            </a:endParaRPr>
          </a:p>
          <a:p>
            <a:pPr marL="16510" indent="0" algn="just">
              <a:lnSpc>
                <a:spcPct val="115000"/>
              </a:lnSpc>
              <a:spcAft>
                <a:spcPts val="600"/>
              </a:spcAft>
              <a:buNone/>
            </a:pPr>
            <a:r>
              <a:rPr lang="ar-IQ" dirty="0" smtClean="0">
                <a:solidFill>
                  <a:schemeClr val="bg1"/>
                </a:solidFill>
                <a:effectLst/>
                <a:latin typeface="Simplified Arabic"/>
                <a:ea typeface="Calibri"/>
                <a:cs typeface="Simplified Arabic"/>
              </a:rPr>
              <a:t>العامل الثاني: التقدم العلمي والتكنولوجي والذي وفر العديد من البدائل سواء في مجال وسائل الانتاج او طرق الانتاج، اضافة الى سرعة تناقل المعلومات من خلال ثورة الاتصالات والمعلومات.</a:t>
            </a:r>
            <a:endParaRPr lang="en-US" sz="2000" dirty="0">
              <a:solidFill>
                <a:schemeClr val="bg1"/>
              </a:solidFill>
              <a:ea typeface="Calibri"/>
              <a:cs typeface="Arial"/>
            </a:endParaRPr>
          </a:p>
          <a:p>
            <a:pPr indent="0" algn="just">
              <a:lnSpc>
                <a:spcPct val="115000"/>
              </a:lnSpc>
              <a:spcAft>
                <a:spcPts val="600"/>
              </a:spcAft>
              <a:buNone/>
            </a:pPr>
            <a:r>
              <a:rPr lang="ar-IQ" dirty="0" smtClean="0">
                <a:solidFill>
                  <a:schemeClr val="bg1"/>
                </a:solidFill>
                <a:effectLst/>
                <a:latin typeface="Simplified Arabic"/>
                <a:ea typeface="Calibri"/>
                <a:cs typeface="Simplified Arabic"/>
              </a:rPr>
              <a:t>ويمكن اعتبار عملية المفاضلة بين المشاريع الاستثمارية بمثابة وسيلة تساعد في تحقيق الاستخدام الامثل للموارد المتاحة من جهة، كما تساعد على توجيه تلك الموارد الى استخدام دون أخر من جهة اخرى.</a:t>
            </a:r>
            <a:endParaRPr lang="en-US" sz="2000" dirty="0">
              <a:solidFill>
                <a:schemeClr val="bg1"/>
              </a:solidFill>
              <a:ea typeface="Calibri"/>
              <a:cs typeface="Arial"/>
            </a:endParaRPr>
          </a:p>
          <a:p>
            <a:pPr marL="0" indent="0">
              <a:buNone/>
            </a:pPr>
            <a:endParaRPr lang="ar-IQ" dirty="0">
              <a:solidFill>
                <a:schemeClr val="bg1"/>
              </a:solidFill>
            </a:endParaRPr>
          </a:p>
        </p:txBody>
      </p:sp>
    </p:spTree>
    <p:extLst>
      <p:ext uri="{BB962C8B-B14F-4D97-AF65-F5344CB8AC3E}">
        <p14:creationId xmlns:p14="http://schemas.microsoft.com/office/powerpoint/2010/main" val="1178106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55000" lnSpcReduction="20000"/>
          </a:bodyPr>
          <a:lstStyle/>
          <a:p>
            <a:pPr indent="0" algn="just">
              <a:lnSpc>
                <a:spcPct val="115000"/>
              </a:lnSpc>
              <a:spcAft>
                <a:spcPts val="600"/>
              </a:spcAft>
              <a:buNone/>
            </a:pPr>
            <a:r>
              <a:rPr lang="ar-IQ" dirty="0" smtClean="0">
                <a:solidFill>
                  <a:schemeClr val="bg1"/>
                </a:solidFill>
                <a:effectLst/>
                <a:latin typeface="Simplified Arabic"/>
                <a:ea typeface="Calibri"/>
                <a:cs typeface="Simplified Arabic"/>
              </a:rPr>
              <a:t>أما اهداف تقييم المشاريع فتتمثل بـ:</a:t>
            </a:r>
            <a:endParaRPr lang="en-US" sz="2000" dirty="0">
              <a:solidFill>
                <a:schemeClr val="bg1"/>
              </a:solidFill>
              <a:ea typeface="Calibri"/>
              <a:cs typeface="Arial"/>
            </a:endParaRPr>
          </a:p>
          <a:p>
            <a:pPr marL="0" lvl="0" indent="0" algn="just">
              <a:lnSpc>
                <a:spcPct val="115000"/>
              </a:lnSpc>
              <a:spcAft>
                <a:spcPts val="600"/>
              </a:spcAft>
              <a:buNone/>
            </a:pPr>
            <a:r>
              <a:rPr lang="ar-IQ" dirty="0" smtClean="0">
                <a:solidFill>
                  <a:schemeClr val="bg1"/>
                </a:solidFill>
                <a:effectLst/>
                <a:latin typeface="Simplified Arabic"/>
                <a:ea typeface="Calibri"/>
                <a:cs typeface="Simplified Arabic"/>
              </a:rPr>
              <a:t>تحقيق الاستخدام الامثل للموارد المتاحة، فلابد من تحديد العلاقات الترابطية بين المشروع المقترح والمشاريع القائمة.</a:t>
            </a:r>
            <a:endParaRPr lang="en-US" sz="2000" dirty="0">
              <a:solidFill>
                <a:schemeClr val="bg1"/>
              </a:solidFill>
              <a:ea typeface="Calibri"/>
              <a:cs typeface="Arial"/>
            </a:endParaRPr>
          </a:p>
          <a:p>
            <a:pPr marL="0" lvl="0" indent="0" algn="just">
              <a:lnSpc>
                <a:spcPct val="115000"/>
              </a:lnSpc>
              <a:spcAft>
                <a:spcPts val="600"/>
              </a:spcAft>
              <a:buNone/>
            </a:pPr>
            <a:r>
              <a:rPr lang="ar-IQ" dirty="0" smtClean="0">
                <a:solidFill>
                  <a:schemeClr val="bg1"/>
                </a:solidFill>
                <a:effectLst/>
                <a:latin typeface="Simplified Arabic"/>
                <a:ea typeface="Calibri"/>
                <a:cs typeface="Simplified Arabic"/>
              </a:rPr>
              <a:t>تساعد في التخفيف من درجة المخاطرة للأموال المستثمرة.</a:t>
            </a:r>
            <a:endParaRPr lang="en-US" sz="2000" dirty="0">
              <a:solidFill>
                <a:schemeClr val="bg1"/>
              </a:solidFill>
              <a:ea typeface="Calibri"/>
              <a:cs typeface="Arial"/>
            </a:endParaRPr>
          </a:p>
          <a:p>
            <a:pPr marL="0" lvl="0" indent="0" algn="just">
              <a:lnSpc>
                <a:spcPct val="115000"/>
              </a:lnSpc>
              <a:spcAft>
                <a:spcPts val="600"/>
              </a:spcAft>
              <a:buNone/>
            </a:pPr>
            <a:r>
              <a:rPr lang="ar-IQ" dirty="0" smtClean="0">
                <a:solidFill>
                  <a:schemeClr val="bg1"/>
                </a:solidFill>
                <a:effectLst/>
                <a:latin typeface="Simplified Arabic"/>
                <a:ea typeface="Calibri"/>
                <a:cs typeface="Simplified Arabic"/>
              </a:rPr>
              <a:t>تساعد في توجيه المال المراد استثماره الى ذلك المجال الذي يضمن تحقيق الاهداف المحددة.</a:t>
            </a:r>
            <a:endParaRPr lang="en-US" sz="2000" dirty="0">
              <a:solidFill>
                <a:schemeClr val="bg1"/>
              </a:solidFill>
              <a:ea typeface="Calibri"/>
              <a:cs typeface="Arial"/>
            </a:endParaRPr>
          </a:p>
          <a:p>
            <a:pPr marL="0" lvl="0" indent="0" algn="just">
              <a:lnSpc>
                <a:spcPct val="115000"/>
              </a:lnSpc>
              <a:spcAft>
                <a:spcPts val="600"/>
              </a:spcAft>
              <a:buNone/>
            </a:pPr>
            <a:r>
              <a:rPr lang="ar-IQ" dirty="0" smtClean="0">
                <a:solidFill>
                  <a:schemeClr val="bg1"/>
                </a:solidFill>
                <a:effectLst/>
                <a:latin typeface="Simplified Arabic"/>
                <a:ea typeface="Calibri"/>
                <a:cs typeface="Simplified Arabic"/>
              </a:rPr>
              <a:t>تساعد على ترشيد القرارات الاستثمارية.</a:t>
            </a:r>
            <a:endParaRPr lang="en-US" sz="2000" dirty="0">
              <a:solidFill>
                <a:schemeClr val="bg1"/>
              </a:solidFill>
              <a:ea typeface="Calibri"/>
              <a:cs typeface="Arial"/>
            </a:endParaRPr>
          </a:p>
          <a:p>
            <a:pPr marL="0" indent="0" algn="just">
              <a:lnSpc>
                <a:spcPct val="115000"/>
              </a:lnSpc>
              <a:spcAft>
                <a:spcPts val="600"/>
              </a:spcAft>
              <a:buNone/>
            </a:pPr>
            <a:r>
              <a:rPr lang="ar-IQ" sz="3600" b="1" dirty="0" smtClean="0">
                <a:solidFill>
                  <a:schemeClr val="bg1"/>
                </a:solidFill>
                <a:effectLst/>
                <a:latin typeface="Simplified Arabic"/>
                <a:ea typeface="Calibri"/>
                <a:cs typeface="Simplified Arabic"/>
              </a:rPr>
              <a:t>ثالثا : مراحل عملية تقييم المشاريع </a:t>
            </a:r>
            <a:endParaRPr lang="en-US" sz="2000" dirty="0">
              <a:solidFill>
                <a:schemeClr val="bg1"/>
              </a:solidFill>
              <a:ea typeface="Calibri"/>
              <a:cs typeface="Arial"/>
            </a:endParaRPr>
          </a:p>
          <a:p>
            <a:pPr marL="0" indent="0" algn="just">
              <a:lnSpc>
                <a:spcPct val="115000"/>
              </a:lnSpc>
              <a:spcAft>
                <a:spcPts val="600"/>
              </a:spcAft>
              <a:buNone/>
            </a:pPr>
            <a:r>
              <a:rPr lang="ar-IQ" dirty="0" smtClean="0">
                <a:solidFill>
                  <a:schemeClr val="bg1"/>
                </a:solidFill>
                <a:effectLst/>
                <a:latin typeface="Simplified Arabic"/>
                <a:ea typeface="Calibri"/>
                <a:cs typeface="Simplified Arabic"/>
              </a:rPr>
              <a:t>      ان الهدف من هذه المراحل هو تسلسل وتتابع العمليات حيث تعتمد كل مرحلة على نتائج المراحل السابقة، وتتمثل المراحل بالاتي:</a:t>
            </a:r>
            <a:endParaRPr lang="en-US" sz="2000" dirty="0">
              <a:solidFill>
                <a:schemeClr val="bg1"/>
              </a:solidFill>
              <a:ea typeface="Calibri"/>
              <a:cs typeface="Arial"/>
            </a:endParaRPr>
          </a:p>
          <a:p>
            <a:pPr marL="0" lvl="0" indent="0" algn="just">
              <a:lnSpc>
                <a:spcPct val="115000"/>
              </a:lnSpc>
              <a:spcAft>
                <a:spcPts val="600"/>
              </a:spcAft>
              <a:buNone/>
            </a:pPr>
            <a:r>
              <a:rPr lang="ar-IQ" b="1" u="sng" dirty="0" smtClean="0">
                <a:solidFill>
                  <a:schemeClr val="bg1"/>
                </a:solidFill>
                <a:effectLst/>
                <a:latin typeface="Simplified Arabic"/>
                <a:ea typeface="Calibri"/>
                <a:cs typeface="Simplified Arabic"/>
              </a:rPr>
              <a:t>مرحلة البحث والإعداد وصياغة الفكرة الاولية</a:t>
            </a:r>
            <a:r>
              <a:rPr lang="ar-IQ" dirty="0" smtClean="0">
                <a:solidFill>
                  <a:schemeClr val="bg1"/>
                </a:solidFill>
                <a:effectLst/>
                <a:latin typeface="Simplified Arabic"/>
                <a:ea typeface="Calibri"/>
                <a:cs typeface="Simplified Arabic"/>
              </a:rPr>
              <a:t> : وتتضمن صياغة الافكار الاولية عن المشاريع واهدافها والامكانيات المتاحة بهدف المفاضلة بينها واختيار البديل الافضل واستبعاد المشاريع الغير قابلة للتنفيذ.</a:t>
            </a:r>
            <a:endParaRPr lang="en-US" sz="2000" dirty="0">
              <a:solidFill>
                <a:schemeClr val="bg1"/>
              </a:solidFill>
              <a:ea typeface="Calibri"/>
              <a:cs typeface="Arial"/>
            </a:endParaRPr>
          </a:p>
          <a:p>
            <a:pPr marL="0" lvl="0" indent="0" algn="just">
              <a:lnSpc>
                <a:spcPct val="115000"/>
              </a:lnSpc>
              <a:spcAft>
                <a:spcPts val="600"/>
              </a:spcAft>
              <a:buNone/>
            </a:pPr>
            <a:r>
              <a:rPr lang="ar-IQ" b="1" u="sng" dirty="0" smtClean="0">
                <a:solidFill>
                  <a:schemeClr val="bg1"/>
                </a:solidFill>
                <a:effectLst/>
                <a:latin typeface="Simplified Arabic"/>
                <a:ea typeface="Calibri"/>
                <a:cs typeface="Simplified Arabic"/>
              </a:rPr>
              <a:t>مرحلة اعداد المشاريع</a:t>
            </a:r>
            <a:r>
              <a:rPr lang="ar-IQ" dirty="0" smtClean="0">
                <a:solidFill>
                  <a:schemeClr val="bg1"/>
                </a:solidFill>
                <a:effectLst/>
                <a:latin typeface="Simplified Arabic"/>
                <a:ea typeface="Calibri"/>
                <a:cs typeface="Simplified Arabic"/>
              </a:rPr>
              <a:t> : وتشمل دراسة كافة جوانب المشروع وصولاً الى مرحلة وضع الاسس العلمية والعملية لمرحلة التنفيذ ، حيث تتم دراسة الاحتياجات الفنية للمشروع، والموقع والتصميم المناسب، والطلب المتوقع، اضافة الى دراسة الجوانب المالية وتحديد رأس المال اللازم والايرادات المتوقعة.</a:t>
            </a:r>
            <a:endParaRPr lang="en-US" sz="2000" dirty="0">
              <a:solidFill>
                <a:schemeClr val="bg1"/>
              </a:solidFill>
              <a:ea typeface="Calibri"/>
              <a:cs typeface="Arial"/>
            </a:endParaRPr>
          </a:p>
          <a:p>
            <a:pPr marL="0" lvl="0" indent="0" algn="just">
              <a:lnSpc>
                <a:spcPct val="115000"/>
              </a:lnSpc>
              <a:spcAft>
                <a:spcPts val="600"/>
              </a:spcAft>
              <a:buNone/>
            </a:pPr>
            <a:r>
              <a:rPr lang="ar-IQ" b="1" u="sng" dirty="0" smtClean="0">
                <a:solidFill>
                  <a:schemeClr val="bg1"/>
                </a:solidFill>
                <a:effectLst/>
                <a:latin typeface="Simplified Arabic"/>
                <a:ea typeface="Calibri"/>
                <a:cs typeface="Simplified Arabic"/>
              </a:rPr>
              <a:t>مرحلة المفاضلة بين المشاريع</a:t>
            </a:r>
            <a:r>
              <a:rPr lang="ar-IQ" dirty="0" smtClean="0">
                <a:solidFill>
                  <a:schemeClr val="bg1"/>
                </a:solidFill>
                <a:effectLst/>
                <a:latin typeface="Simplified Arabic"/>
                <a:ea typeface="Calibri"/>
                <a:cs typeface="Simplified Arabic"/>
              </a:rPr>
              <a:t>: ومن خلالها يتم اختيار البديل الافضل الذي يحقق الاهداف المحددة.</a:t>
            </a:r>
            <a:endParaRPr lang="en-US" sz="2000" dirty="0">
              <a:solidFill>
                <a:schemeClr val="bg1"/>
              </a:solidFill>
              <a:ea typeface="Calibri"/>
              <a:cs typeface="Arial"/>
            </a:endParaRPr>
          </a:p>
          <a:p>
            <a:pPr marL="0" lvl="0" indent="0" algn="just">
              <a:lnSpc>
                <a:spcPct val="115000"/>
              </a:lnSpc>
              <a:spcAft>
                <a:spcPts val="600"/>
              </a:spcAft>
              <a:buNone/>
            </a:pPr>
            <a:r>
              <a:rPr lang="ar-IQ" b="1" u="sng" dirty="0" smtClean="0">
                <a:solidFill>
                  <a:schemeClr val="bg1"/>
                </a:solidFill>
                <a:effectLst/>
                <a:latin typeface="Simplified Arabic"/>
                <a:ea typeface="Calibri"/>
                <a:cs typeface="Simplified Arabic"/>
              </a:rPr>
              <a:t>التحليل المادي لإنشاء المشروع</a:t>
            </a:r>
            <a:r>
              <a:rPr lang="en-US" b="1" u="sng" dirty="0" smtClean="0">
                <a:solidFill>
                  <a:schemeClr val="bg1"/>
                </a:solidFill>
                <a:effectLst/>
                <a:latin typeface="Simplified Arabic"/>
                <a:ea typeface="Calibri"/>
                <a:cs typeface="Arial"/>
              </a:rPr>
              <a:t>Feasibility Study </a:t>
            </a:r>
            <a:r>
              <a:rPr lang="en-US" dirty="0" smtClean="0">
                <a:solidFill>
                  <a:schemeClr val="bg1"/>
                </a:solidFill>
                <a:effectLst/>
                <a:latin typeface="Simplified Arabic"/>
                <a:ea typeface="Calibri"/>
                <a:cs typeface="Arial"/>
              </a:rPr>
              <a:t> </a:t>
            </a:r>
            <a:r>
              <a:rPr lang="ar-IQ" dirty="0">
                <a:solidFill>
                  <a:schemeClr val="bg1"/>
                </a:solidFill>
                <a:latin typeface="Simplified Arabic"/>
                <a:ea typeface="Calibri"/>
              </a:rPr>
              <a:t>: بعد جمع المعلومات السابقة، يتم دراسة الجدوى الاقتصادية والفنية ، اذ يتم تكليف فريق عمل التصميم الاساسي بتحديد الكلف المادية لإنشاء وعمل المشروع ، اذ يتم تحديد ما يلي:</a:t>
            </a:r>
            <a:endParaRPr lang="en-US" sz="2000" dirty="0">
              <a:solidFill>
                <a:schemeClr val="bg1"/>
              </a:solidFill>
              <a:ea typeface="Calibri"/>
              <a:cs typeface="Arial"/>
            </a:endParaRPr>
          </a:p>
          <a:p>
            <a:pPr marL="0" indent="0">
              <a:buNone/>
            </a:pPr>
            <a:r>
              <a:rPr lang="ar-IQ" dirty="0" smtClean="0">
                <a:solidFill>
                  <a:schemeClr val="bg1"/>
                </a:solidFill>
                <a:effectLst/>
                <a:latin typeface="Simplified Arabic"/>
                <a:ea typeface="Calibri"/>
                <a:cs typeface="Simplified Arabic"/>
              </a:rPr>
              <a:t>حجم الاستثمار المتوقع والمبالغ المخصصة لشراء الارض، كلفة البناء والخدمات والتأثيث والديكور، حيث يمتاز الاستثمار السياحي المتوقع بالآتي:</a:t>
            </a:r>
            <a:endParaRPr lang="ar-IQ" dirty="0">
              <a:solidFill>
                <a:schemeClr val="bg1"/>
              </a:solidFill>
            </a:endParaRPr>
          </a:p>
        </p:txBody>
      </p:sp>
    </p:spTree>
    <p:extLst>
      <p:ext uri="{BB962C8B-B14F-4D97-AF65-F5344CB8AC3E}">
        <p14:creationId xmlns:p14="http://schemas.microsoft.com/office/powerpoint/2010/main" val="2440603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62500" lnSpcReduction="20000"/>
          </a:bodyPr>
          <a:lstStyle/>
          <a:p>
            <a:pPr marL="0" lvl="0" indent="0" algn="just">
              <a:lnSpc>
                <a:spcPct val="115000"/>
              </a:lnSpc>
              <a:spcAft>
                <a:spcPts val="600"/>
              </a:spcAft>
              <a:buNone/>
            </a:pPr>
            <a:r>
              <a:rPr lang="ar-IQ" dirty="0" smtClean="0">
                <a:solidFill>
                  <a:schemeClr val="bg1"/>
                </a:solidFill>
                <a:effectLst/>
                <a:latin typeface="Simplified Arabic"/>
                <a:ea typeface="Calibri"/>
                <a:cs typeface="Simplified Arabic"/>
              </a:rPr>
              <a:t>ان نسبة عالية من الكلف المستثمرة هي كلف ثابتة</a:t>
            </a:r>
            <a:r>
              <a:rPr lang="en-US" dirty="0" smtClean="0">
                <a:solidFill>
                  <a:schemeClr val="bg1"/>
                </a:solidFill>
                <a:effectLst/>
                <a:latin typeface="Simplified Arabic"/>
                <a:ea typeface="Calibri"/>
                <a:cs typeface="Arial"/>
              </a:rPr>
              <a:t>Fixed Cost </a:t>
            </a:r>
            <a:r>
              <a:rPr lang="ar-IQ" dirty="0" smtClean="0">
                <a:solidFill>
                  <a:schemeClr val="bg1"/>
                </a:solidFill>
                <a:effectLst/>
                <a:latin typeface="Simplified Arabic"/>
                <a:ea typeface="Calibri"/>
                <a:cs typeface="Simplified Arabic"/>
              </a:rPr>
              <a:t> او شبه ثابتة</a:t>
            </a:r>
            <a:r>
              <a:rPr lang="en-US" dirty="0" smtClean="0">
                <a:solidFill>
                  <a:schemeClr val="bg1"/>
                </a:solidFill>
                <a:effectLst/>
                <a:latin typeface="Simplified Arabic"/>
                <a:ea typeface="Calibri"/>
                <a:cs typeface="Arial"/>
              </a:rPr>
              <a:t>Semi Fixed Cost </a:t>
            </a:r>
            <a:r>
              <a:rPr lang="ar-IQ" dirty="0" smtClean="0">
                <a:solidFill>
                  <a:schemeClr val="bg1"/>
                </a:solidFill>
                <a:effectLst/>
                <a:latin typeface="Simplified Arabic"/>
                <a:ea typeface="Calibri"/>
                <a:cs typeface="Simplified Arabic"/>
              </a:rPr>
              <a:t> حيث تتراوح نسبتها ما بين 75%-85%، اما الكلف المتغيرة</a:t>
            </a:r>
            <a:r>
              <a:rPr lang="en-US" dirty="0" smtClean="0">
                <a:solidFill>
                  <a:schemeClr val="bg1"/>
                </a:solidFill>
                <a:effectLst/>
                <a:latin typeface="Simplified Arabic"/>
                <a:ea typeface="Calibri"/>
                <a:cs typeface="Arial"/>
              </a:rPr>
              <a:t>Variable Cost </a:t>
            </a:r>
            <a:r>
              <a:rPr lang="ar-IQ" dirty="0" smtClean="0">
                <a:solidFill>
                  <a:schemeClr val="bg1"/>
                </a:solidFill>
                <a:effectLst/>
                <a:latin typeface="Simplified Arabic"/>
                <a:ea typeface="Calibri"/>
                <a:cs typeface="Simplified Arabic"/>
              </a:rPr>
              <a:t> بين 15%-25% من المجموع الكلي للمبالغ المستثمرة.</a:t>
            </a:r>
            <a:endParaRPr lang="en-US" sz="2000" dirty="0" smtClean="0">
              <a:solidFill>
                <a:schemeClr val="bg1"/>
              </a:solidFill>
              <a:effectLst/>
              <a:latin typeface="Simplified Arabic"/>
              <a:ea typeface="Calibri"/>
              <a:cs typeface="Arial"/>
            </a:endParaRPr>
          </a:p>
          <a:p>
            <a:pPr marL="0" lvl="0" indent="0" algn="just">
              <a:lnSpc>
                <a:spcPct val="115000"/>
              </a:lnSpc>
              <a:spcAft>
                <a:spcPts val="600"/>
              </a:spcAft>
              <a:buNone/>
            </a:pPr>
            <a:r>
              <a:rPr lang="ar-IQ" dirty="0" smtClean="0">
                <a:solidFill>
                  <a:schemeClr val="bg1"/>
                </a:solidFill>
                <a:effectLst/>
                <a:latin typeface="Simplified Arabic"/>
                <a:ea typeface="Calibri"/>
                <a:cs typeface="Simplified Arabic"/>
              </a:rPr>
              <a:t>ان المنتج السياحي قابل للتلف وبمعنى آخر يجب على المستثمر اعداد دراسة وافية لحجم الطلب المتوقع</a:t>
            </a:r>
            <a:r>
              <a:rPr lang="en-US" dirty="0" smtClean="0">
                <a:solidFill>
                  <a:schemeClr val="bg1"/>
                </a:solidFill>
                <a:effectLst/>
                <a:latin typeface="Simplified Arabic"/>
                <a:ea typeface="Calibri"/>
                <a:cs typeface="Arial"/>
              </a:rPr>
              <a:t>Expected Demand </a:t>
            </a:r>
            <a:r>
              <a:rPr lang="ar-IQ" dirty="0" smtClean="0">
                <a:solidFill>
                  <a:schemeClr val="bg1"/>
                </a:solidFill>
                <a:effectLst/>
                <a:latin typeface="Simplified Arabic"/>
                <a:ea typeface="Calibri"/>
                <a:cs typeface="Simplified Arabic"/>
              </a:rPr>
              <a:t> ومميزاته حيث ان الخدمات غير المستغلة مثل غرف الفندق، المسبح وغيرها لا يمكن خزنها الى موسم الذروة السياحي وان عدم اشغالها يعني خسارة للمشروع السياحي.</a:t>
            </a:r>
            <a:endParaRPr lang="en-US" sz="2000" dirty="0" smtClean="0">
              <a:solidFill>
                <a:schemeClr val="bg1"/>
              </a:solidFill>
              <a:effectLst/>
              <a:latin typeface="Simplified Arabic"/>
              <a:ea typeface="Calibri"/>
              <a:cs typeface="Arial"/>
            </a:endParaRPr>
          </a:p>
          <a:p>
            <a:pPr marL="0" lvl="0" indent="0" algn="just">
              <a:lnSpc>
                <a:spcPct val="115000"/>
              </a:lnSpc>
              <a:spcAft>
                <a:spcPts val="600"/>
              </a:spcAft>
              <a:buNone/>
            </a:pPr>
            <a:r>
              <a:rPr lang="ar-IQ" dirty="0" smtClean="0">
                <a:solidFill>
                  <a:schemeClr val="bg1"/>
                </a:solidFill>
                <a:effectLst/>
                <a:latin typeface="Simplified Arabic"/>
                <a:ea typeface="Calibri"/>
                <a:cs typeface="Simplified Arabic"/>
              </a:rPr>
              <a:t>يجب على المستثمر الانتباه الى نوعية وحجم المنتجات التي ينتجها الاستثمار لها مكان ثابت ولا يمكن نقلها لتتبع حركة الضيف أينما وجد.</a:t>
            </a:r>
            <a:endParaRPr lang="en-US" sz="2000" dirty="0" smtClean="0">
              <a:solidFill>
                <a:schemeClr val="bg1"/>
              </a:solidFill>
              <a:effectLst/>
              <a:latin typeface="Simplified Arabic"/>
              <a:ea typeface="Calibri"/>
              <a:cs typeface="Arial"/>
            </a:endParaRPr>
          </a:p>
          <a:p>
            <a:pPr marL="0" lvl="0" indent="0" algn="just">
              <a:lnSpc>
                <a:spcPct val="115000"/>
              </a:lnSpc>
              <a:spcAft>
                <a:spcPts val="600"/>
              </a:spcAft>
              <a:buNone/>
            </a:pPr>
            <a:r>
              <a:rPr lang="ar-IQ" dirty="0" smtClean="0">
                <a:solidFill>
                  <a:schemeClr val="bg1"/>
                </a:solidFill>
                <a:effectLst/>
                <a:latin typeface="Simplified Arabic"/>
                <a:ea typeface="Calibri"/>
                <a:cs typeface="Simplified Arabic"/>
              </a:rPr>
              <a:t>ان المبالغ المستثمرة لخدمات الايواء تحتاج الى كادر متخصص لتقديرها خاصة في فنادق الدرجة الممتازة التي تحتوي على انواع مختلفة من المطاعم والخدمات الترويحية كالمسابح ومراكز اللياقة والساحات الرياضية بالاضافة الى تقديمها لخدمة الايواء. وهذا يعني ان كلف انشاء الفنادق تختلف بحسب حجمها او صنفها ونوع المواد المستخدمة وحجم الخدمات المقدمة ومراحل التنفيذ.</a:t>
            </a:r>
            <a:endParaRPr lang="en-US" sz="2000" dirty="0" smtClean="0">
              <a:solidFill>
                <a:schemeClr val="bg1"/>
              </a:solidFill>
              <a:effectLst/>
              <a:latin typeface="Simplified Arabic"/>
              <a:ea typeface="Calibri"/>
              <a:cs typeface="Arial"/>
            </a:endParaRPr>
          </a:p>
          <a:p>
            <a:pPr marL="0" lvl="0" indent="0" algn="just">
              <a:lnSpc>
                <a:spcPct val="115000"/>
              </a:lnSpc>
              <a:spcAft>
                <a:spcPts val="600"/>
              </a:spcAft>
              <a:buNone/>
              <a:tabLst>
                <a:tab pos="645160" algn="r"/>
              </a:tabLst>
            </a:pPr>
            <a:r>
              <a:rPr lang="ar-IQ" dirty="0" smtClean="0">
                <a:solidFill>
                  <a:schemeClr val="bg1"/>
                </a:solidFill>
                <a:effectLst/>
                <a:latin typeface="Simplified Arabic"/>
                <a:ea typeface="Calibri"/>
                <a:cs typeface="Simplified Arabic"/>
              </a:rPr>
              <a:t>احتساب حجم العوائد الكلية الذي يعتمد أساساً على فترة اشتغال المشروع (طول الموسم السياحي)، وتحديد حجم الطلب المتوقع (عدد الضيوف) خلال فترة الذروة السياحية</a:t>
            </a:r>
            <a:r>
              <a:rPr lang="en-US" dirty="0" smtClean="0">
                <a:solidFill>
                  <a:schemeClr val="bg1"/>
                </a:solidFill>
                <a:effectLst/>
                <a:latin typeface="Simplified Arabic"/>
                <a:ea typeface="Calibri"/>
                <a:cs typeface="Arial"/>
              </a:rPr>
              <a:t>Peak Season </a:t>
            </a:r>
            <a:r>
              <a:rPr lang="ar-IQ" dirty="0" smtClean="0">
                <a:solidFill>
                  <a:schemeClr val="bg1"/>
                </a:solidFill>
                <a:effectLst/>
                <a:latin typeface="Simplified Arabic"/>
                <a:ea typeface="Calibri"/>
                <a:cs typeface="Simplified Arabic"/>
              </a:rPr>
              <a:t> وخلال فترة الكساد</a:t>
            </a:r>
            <a:r>
              <a:rPr lang="en-US" dirty="0" smtClean="0">
                <a:solidFill>
                  <a:schemeClr val="bg1"/>
                </a:solidFill>
                <a:effectLst/>
                <a:latin typeface="Simplified Arabic"/>
                <a:ea typeface="Calibri"/>
                <a:cs typeface="Arial"/>
              </a:rPr>
              <a:t>Out of Peak Season </a:t>
            </a:r>
            <a:r>
              <a:rPr lang="ar-IQ" dirty="0" smtClean="0">
                <a:solidFill>
                  <a:schemeClr val="bg1"/>
                </a:solidFill>
                <a:effectLst/>
                <a:latin typeface="Simplified Arabic"/>
                <a:ea typeface="Calibri"/>
                <a:cs typeface="Simplified Arabic"/>
              </a:rPr>
              <a:t> ايضاً .</a:t>
            </a:r>
            <a:endParaRPr lang="en-US" sz="2000" dirty="0">
              <a:solidFill>
                <a:schemeClr val="bg1"/>
              </a:solidFill>
              <a:ea typeface="Calibri"/>
              <a:cs typeface="Arial"/>
            </a:endParaRPr>
          </a:p>
          <a:p>
            <a:pPr marL="0" lvl="0" indent="0" algn="just">
              <a:lnSpc>
                <a:spcPct val="115000"/>
              </a:lnSpc>
              <a:spcAft>
                <a:spcPts val="600"/>
              </a:spcAft>
              <a:buNone/>
              <a:tabLst>
                <a:tab pos="645160" algn="r"/>
              </a:tabLst>
            </a:pPr>
            <a:r>
              <a:rPr lang="ar-IQ" dirty="0" smtClean="0">
                <a:solidFill>
                  <a:schemeClr val="bg1"/>
                </a:solidFill>
                <a:effectLst/>
                <a:latin typeface="Simplified Arabic"/>
                <a:ea typeface="Calibri"/>
                <a:cs typeface="Simplified Arabic"/>
              </a:rPr>
              <a:t>احتساب كلف الاطعمة والمشروبات واسعار البيع وحجم المبيعات، اي معرفة :</a:t>
            </a:r>
            <a:endParaRPr lang="en-US" sz="2000" dirty="0">
              <a:solidFill>
                <a:schemeClr val="bg1"/>
              </a:solidFill>
              <a:ea typeface="Calibri"/>
              <a:cs typeface="Arial"/>
            </a:endParaRPr>
          </a:p>
          <a:p>
            <a:pPr marL="645160" indent="-457200" algn="just">
              <a:lnSpc>
                <a:spcPct val="115000"/>
              </a:lnSpc>
              <a:spcAft>
                <a:spcPts val="600"/>
              </a:spcAft>
              <a:buFontTx/>
              <a:buChar char="-"/>
              <a:tabLst>
                <a:tab pos="645160" algn="r"/>
              </a:tabLst>
            </a:pPr>
            <a:r>
              <a:rPr lang="ar-IQ" dirty="0" smtClean="0">
                <a:solidFill>
                  <a:schemeClr val="bg1"/>
                </a:solidFill>
                <a:effectLst/>
                <a:latin typeface="Simplified Arabic"/>
                <a:ea typeface="Calibri"/>
                <a:cs typeface="Simplified Arabic"/>
              </a:rPr>
              <a:t>هل ارباح المطاعم كافية لتغطية الاموال المستثمرة ؟</a:t>
            </a:r>
            <a:endParaRPr lang="ar-IQ" sz="2000" dirty="0" smtClean="0">
              <a:solidFill>
                <a:schemeClr val="bg1"/>
              </a:solidFill>
              <a:ea typeface="Calibri"/>
              <a:cs typeface="Arial"/>
            </a:endParaRPr>
          </a:p>
          <a:p>
            <a:pPr marL="645160" indent="-457200" algn="just">
              <a:lnSpc>
                <a:spcPct val="115000"/>
              </a:lnSpc>
              <a:spcAft>
                <a:spcPts val="600"/>
              </a:spcAft>
              <a:buFontTx/>
              <a:buChar char="-"/>
              <a:tabLst>
                <a:tab pos="645160" algn="r"/>
              </a:tabLst>
            </a:pPr>
            <a:r>
              <a:rPr lang="ar-IQ" dirty="0" smtClean="0">
                <a:solidFill>
                  <a:schemeClr val="bg1"/>
                </a:solidFill>
                <a:effectLst/>
                <a:latin typeface="Simplified Arabic"/>
                <a:ea typeface="Calibri"/>
                <a:cs typeface="Simplified Arabic"/>
              </a:rPr>
              <a:t> عدد اكشاك الخدمة السريعة </a:t>
            </a:r>
            <a:r>
              <a:rPr lang="en-US" dirty="0" smtClean="0">
                <a:solidFill>
                  <a:schemeClr val="bg1"/>
                </a:solidFill>
                <a:effectLst/>
                <a:latin typeface="Simplified Arabic"/>
                <a:ea typeface="Calibri"/>
                <a:cs typeface="Arial"/>
              </a:rPr>
              <a:t>fast food</a:t>
            </a:r>
            <a:r>
              <a:rPr lang="ar-IQ" dirty="0" smtClean="0">
                <a:solidFill>
                  <a:schemeClr val="bg1"/>
                </a:solidFill>
                <a:effectLst/>
                <a:latin typeface="Simplified Arabic"/>
                <a:ea typeface="Calibri"/>
                <a:cs typeface="Simplified Arabic"/>
              </a:rPr>
              <a:t> التي يمكن تشغيلها. وهل تتلائم مع رغبة الضيوف؟</a:t>
            </a:r>
            <a:endParaRPr lang="en-US" sz="2000" dirty="0">
              <a:solidFill>
                <a:schemeClr val="bg1"/>
              </a:solidFill>
              <a:ea typeface="Calibri"/>
              <a:cs typeface="Arial"/>
            </a:endParaRPr>
          </a:p>
          <a:p>
            <a:pPr marL="0" indent="0">
              <a:buNone/>
            </a:pPr>
            <a:endParaRPr lang="ar-IQ" dirty="0">
              <a:solidFill>
                <a:schemeClr val="bg1"/>
              </a:solidFill>
            </a:endParaRPr>
          </a:p>
        </p:txBody>
      </p:sp>
    </p:spTree>
    <p:extLst>
      <p:ext uri="{BB962C8B-B14F-4D97-AF65-F5344CB8AC3E}">
        <p14:creationId xmlns:p14="http://schemas.microsoft.com/office/powerpoint/2010/main" val="1290151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0" y="0"/>
                <a:ext cx="9144000" cy="6858000"/>
              </a:xfrm>
            </p:spPr>
            <p:txBody>
              <a:bodyPr>
                <a:normAutofit fontScale="62500" lnSpcReduction="20000"/>
              </a:bodyPr>
              <a:lstStyle/>
              <a:p>
                <a:pPr marL="0" indent="0">
                  <a:lnSpc>
                    <a:spcPct val="115000"/>
                  </a:lnSpc>
                  <a:spcAft>
                    <a:spcPts val="600"/>
                  </a:spcAft>
                  <a:buNone/>
                  <a:tabLst>
                    <a:tab pos="645160" algn="r"/>
                  </a:tabLst>
                </a:pPr>
                <a:r>
                  <a:rPr lang="ar-IQ" dirty="0" smtClean="0">
                    <a:solidFill>
                      <a:schemeClr val="bg1"/>
                    </a:solidFill>
                    <a:effectLst/>
                    <a:latin typeface="Simplified Arabic"/>
                    <a:ea typeface="Calibri"/>
                    <a:cs typeface="Simplified Arabic"/>
                  </a:rPr>
                  <a:t>- ماهو </a:t>
                </a:r>
                <a:r>
                  <a:rPr lang="ar-IQ" sz="2500" dirty="0" smtClean="0">
                    <a:solidFill>
                      <a:schemeClr val="bg1"/>
                    </a:solidFill>
                    <a:effectLst/>
                    <a:latin typeface="Simplified Arabic"/>
                    <a:ea typeface="Calibri"/>
                    <a:cs typeface="Simplified Arabic"/>
                  </a:rPr>
                  <a:t>السعر المقرر لبيع الخدمات وهل يتوافق مع درجة المرفق السياحي ورغبة الضيوف؟</a:t>
                </a:r>
                <a:endParaRPr lang="en-US" sz="2500" dirty="0">
                  <a:solidFill>
                    <a:schemeClr val="bg1"/>
                  </a:solidFill>
                  <a:ea typeface="Calibri"/>
                  <a:cs typeface="Arial"/>
                </a:endParaRPr>
              </a:p>
              <a:p>
                <a:pPr marL="0" indent="0">
                  <a:lnSpc>
                    <a:spcPct val="115000"/>
                  </a:lnSpc>
                  <a:spcAft>
                    <a:spcPts val="600"/>
                  </a:spcAft>
                  <a:buNone/>
                  <a:tabLst>
                    <a:tab pos="645160" algn="r"/>
                  </a:tabLst>
                </a:pPr>
                <a:r>
                  <a:rPr lang="ar-IQ" sz="2500" dirty="0">
                    <a:solidFill>
                      <a:schemeClr val="bg1"/>
                    </a:solidFill>
                    <a:effectLst/>
                    <a:latin typeface="Simplified Arabic"/>
                    <a:ea typeface="Calibri"/>
                    <a:cs typeface="Simplified Arabic"/>
                  </a:rPr>
                  <a:t>- ماهي نقطة التعادل</a:t>
                </a:r>
                <a:r>
                  <a:rPr lang="en-US" sz="2500" dirty="0">
                    <a:solidFill>
                      <a:schemeClr val="bg1"/>
                    </a:solidFill>
                    <a:effectLst/>
                    <a:latin typeface="Simplified Arabic"/>
                    <a:ea typeface="Calibri"/>
                    <a:cs typeface="Arial"/>
                  </a:rPr>
                  <a:t>Break- even Point </a:t>
                </a:r>
                <a:r>
                  <a:rPr lang="ar-IQ" sz="2500" dirty="0">
                    <a:solidFill>
                      <a:schemeClr val="bg1"/>
                    </a:solidFill>
                    <a:effectLst/>
                    <a:latin typeface="Simplified Arabic"/>
                    <a:ea typeface="Calibri"/>
                    <a:cs typeface="Simplified Arabic"/>
                  </a:rPr>
                  <a:t> او الموازنة لاستمرار اشتغال المطاعم بدون ربح او خسارة؟ </a:t>
                </a:r>
                <a:endParaRPr lang="en-US" sz="2500" dirty="0">
                  <a:solidFill>
                    <a:schemeClr val="bg1"/>
                  </a:solidFill>
                  <a:ea typeface="Calibri"/>
                  <a:cs typeface="Arial"/>
                </a:endParaRPr>
              </a:p>
              <a:p>
                <a:pPr marL="0" indent="0">
                  <a:lnSpc>
                    <a:spcPct val="115000"/>
                  </a:lnSpc>
                  <a:spcAft>
                    <a:spcPts val="600"/>
                  </a:spcAft>
                  <a:buNone/>
                  <a:tabLst>
                    <a:tab pos="645160" algn="r"/>
                  </a:tabLst>
                </a:pPr>
                <a:r>
                  <a:rPr lang="ar-IQ" sz="2500" dirty="0">
                    <a:solidFill>
                      <a:schemeClr val="bg1"/>
                    </a:solidFill>
                    <a:effectLst/>
                    <a:latin typeface="Simplified Arabic"/>
                    <a:ea typeface="Calibri"/>
                    <a:cs typeface="Simplified Arabic"/>
                  </a:rPr>
                  <a:t>     وللجواب ، لابد من استخدام التوقعات المستقبلية مبنية على دراسة مستفيضة للسوق السياحي اولاً ولكلف وايرادات خدمات الاطعمة والمشروبات.</a:t>
                </a:r>
                <a:endParaRPr lang="en-US" sz="2500" dirty="0">
                  <a:solidFill>
                    <a:schemeClr val="bg1"/>
                  </a:solidFill>
                  <a:ea typeface="Calibri"/>
                  <a:cs typeface="Arial"/>
                </a:endParaRPr>
              </a:p>
              <a:p>
                <a:pPr marL="0" lvl="0" indent="0">
                  <a:lnSpc>
                    <a:spcPct val="115000"/>
                  </a:lnSpc>
                  <a:spcAft>
                    <a:spcPts val="600"/>
                  </a:spcAft>
                  <a:buNone/>
                </a:pPr>
                <a:r>
                  <a:rPr lang="ar-IQ" sz="2500" b="1" dirty="0">
                    <a:solidFill>
                      <a:schemeClr val="bg1"/>
                    </a:solidFill>
                    <a:effectLst/>
                    <a:latin typeface="Simplified Arabic"/>
                    <a:ea typeface="Calibri"/>
                    <a:cs typeface="Simplified Arabic"/>
                  </a:rPr>
                  <a:t>مرحلة تنفيذ المشاريع</a:t>
                </a:r>
                <a:r>
                  <a:rPr lang="ar-IQ" sz="2500" dirty="0">
                    <a:solidFill>
                      <a:schemeClr val="bg1"/>
                    </a:solidFill>
                    <a:effectLst/>
                    <a:latin typeface="Simplified Arabic"/>
                    <a:ea typeface="Calibri"/>
                    <a:cs typeface="Simplified Arabic"/>
                  </a:rPr>
                  <a:t>.</a:t>
                </a:r>
                <a:endParaRPr lang="en-US" sz="2500" dirty="0">
                  <a:solidFill>
                    <a:schemeClr val="bg1"/>
                  </a:solidFill>
                  <a:ea typeface="Calibri"/>
                  <a:cs typeface="Arial"/>
                </a:endParaRPr>
              </a:p>
              <a:p>
                <a:pPr marL="0" lvl="0" indent="0">
                  <a:lnSpc>
                    <a:spcPct val="115000"/>
                  </a:lnSpc>
                  <a:spcAft>
                    <a:spcPts val="600"/>
                  </a:spcAft>
                  <a:buNone/>
                </a:pPr>
                <a:r>
                  <a:rPr lang="ar-IQ" sz="2500" b="1" dirty="0">
                    <a:solidFill>
                      <a:schemeClr val="bg1"/>
                    </a:solidFill>
                    <a:effectLst/>
                    <a:latin typeface="Simplified Arabic"/>
                    <a:ea typeface="Calibri"/>
                    <a:cs typeface="Simplified Arabic"/>
                  </a:rPr>
                  <a:t>مرحلة متابعة تنفيذ المشاريع</a:t>
                </a:r>
                <a:r>
                  <a:rPr lang="ar-IQ" sz="2500" dirty="0" smtClean="0">
                    <a:solidFill>
                      <a:schemeClr val="bg1"/>
                    </a:solidFill>
                    <a:effectLst/>
                    <a:latin typeface="Simplified Arabic"/>
                    <a:ea typeface="Calibri"/>
                    <a:cs typeface="Simplified Arabic"/>
                  </a:rPr>
                  <a:t>.</a:t>
                </a:r>
                <a:endParaRPr lang="en-US" sz="2500" dirty="0">
                  <a:solidFill>
                    <a:schemeClr val="bg1"/>
                  </a:solidFill>
                  <a:ea typeface="Calibri"/>
                  <a:cs typeface="Arial"/>
                </a:endParaRPr>
              </a:p>
              <a:p>
                <a:pPr marL="0" indent="0">
                  <a:lnSpc>
                    <a:spcPct val="115000"/>
                  </a:lnSpc>
                  <a:spcAft>
                    <a:spcPts val="600"/>
                  </a:spcAft>
                  <a:buNone/>
                </a:pPr>
                <a:r>
                  <a:rPr lang="ar-IQ" sz="2500" b="1" dirty="0">
                    <a:solidFill>
                      <a:schemeClr val="bg1"/>
                    </a:solidFill>
                    <a:effectLst/>
                    <a:latin typeface="Simplified Arabic"/>
                    <a:ea typeface="Calibri"/>
                    <a:cs typeface="Simplified Arabic"/>
                  </a:rPr>
                  <a:t>رابعا : معايير التقييم الاقتصادي للاستثمار </a:t>
                </a:r>
                <a:endParaRPr lang="en-US" sz="2500" dirty="0">
                  <a:solidFill>
                    <a:schemeClr val="bg1"/>
                  </a:solidFill>
                  <a:ea typeface="Calibri"/>
                  <a:cs typeface="Arial"/>
                </a:endParaRPr>
              </a:p>
              <a:p>
                <a:pPr marL="0" indent="0">
                  <a:lnSpc>
                    <a:spcPct val="115000"/>
                  </a:lnSpc>
                  <a:spcAft>
                    <a:spcPts val="600"/>
                  </a:spcAft>
                  <a:buNone/>
                </a:pPr>
                <a:r>
                  <a:rPr lang="ar-IQ" sz="2500" dirty="0">
                    <a:solidFill>
                      <a:schemeClr val="bg1"/>
                    </a:solidFill>
                    <a:effectLst/>
                    <a:latin typeface="Simplified Arabic"/>
                    <a:ea typeface="Calibri"/>
                    <a:cs typeface="Simplified Arabic"/>
                  </a:rPr>
                  <a:t>      هناك العديد من المعايير الاقتصادية المتخصصة في تقييم أي نشاط ومنها النشاط السياحي ولكن سنتناول اكثر المعايير شيوعاً وأهميته التي توضح لنا العلاقة المطلوبة بين الكلفة الاستثمارية والعوائد المتحققة عنها وبالتالي اثرها على النتيجة المالية للنشاط. واهم هذه المعايير:- </a:t>
                </a:r>
                <a:endParaRPr lang="en-US" sz="2500" dirty="0">
                  <a:solidFill>
                    <a:schemeClr val="bg1"/>
                  </a:solidFill>
                  <a:ea typeface="Calibri"/>
                  <a:cs typeface="Arial"/>
                </a:endParaRPr>
              </a:p>
              <a:p>
                <a:pPr marL="0" indent="0">
                  <a:lnSpc>
                    <a:spcPct val="115000"/>
                  </a:lnSpc>
                  <a:spcAft>
                    <a:spcPts val="600"/>
                  </a:spcAft>
                  <a:buNone/>
                </a:pPr>
                <a:r>
                  <a:rPr lang="ar-IQ" sz="2500" dirty="0">
                    <a:solidFill>
                      <a:schemeClr val="bg1"/>
                    </a:solidFill>
                    <a:effectLst/>
                    <a:latin typeface="Simplified Arabic"/>
                    <a:ea typeface="Calibri"/>
                    <a:cs typeface="Simplified Arabic"/>
                  </a:rPr>
                  <a:t>1 . طريقة فترة الاسترداد </a:t>
                </a:r>
                <a:r>
                  <a:rPr lang="en-US" sz="2500" dirty="0">
                    <a:solidFill>
                      <a:schemeClr val="bg1"/>
                    </a:solidFill>
                    <a:effectLst/>
                    <a:latin typeface="Times New Roman"/>
                    <a:ea typeface="Calibri"/>
                    <a:cs typeface="Arial"/>
                  </a:rPr>
                  <a:t>The Payback Period</a:t>
                </a:r>
                <a:r>
                  <a:rPr lang="ar-IQ" sz="2500" dirty="0">
                    <a:solidFill>
                      <a:schemeClr val="bg1"/>
                    </a:solidFill>
                    <a:effectLst/>
                    <a:latin typeface="Simplified Arabic"/>
                    <a:ea typeface="Calibri"/>
                    <a:cs typeface="Simplified Arabic"/>
                  </a:rPr>
                  <a:t>. </a:t>
                </a:r>
                <a:endParaRPr lang="en-US" sz="2500" dirty="0">
                  <a:solidFill>
                    <a:schemeClr val="bg1"/>
                  </a:solidFill>
                  <a:ea typeface="Calibri"/>
                  <a:cs typeface="Arial"/>
                </a:endParaRPr>
              </a:p>
              <a:p>
                <a:pPr marL="0" indent="0">
                  <a:lnSpc>
                    <a:spcPct val="115000"/>
                  </a:lnSpc>
                  <a:spcAft>
                    <a:spcPts val="600"/>
                  </a:spcAft>
                  <a:buNone/>
                </a:pPr>
                <a:r>
                  <a:rPr lang="ar-IQ" sz="2500" dirty="0">
                    <a:solidFill>
                      <a:schemeClr val="bg1"/>
                    </a:solidFill>
                    <a:effectLst/>
                    <a:latin typeface="Simplified Arabic"/>
                    <a:ea typeface="Calibri"/>
                    <a:cs typeface="Simplified Arabic"/>
                  </a:rPr>
                  <a:t>2 . طريقة معدل العائد على الاستثمار </a:t>
                </a:r>
                <a:r>
                  <a:rPr lang="en-US" sz="2500" dirty="0">
                    <a:solidFill>
                      <a:schemeClr val="bg1"/>
                    </a:solidFill>
                    <a:effectLst/>
                    <a:latin typeface="Times New Roman"/>
                    <a:ea typeface="Calibri"/>
                    <a:cs typeface="Arial"/>
                  </a:rPr>
                  <a:t>Average Return on Investment</a:t>
                </a:r>
                <a:r>
                  <a:rPr lang="ar-IQ" sz="2500" dirty="0">
                    <a:solidFill>
                      <a:schemeClr val="bg1"/>
                    </a:solidFill>
                    <a:effectLst/>
                    <a:latin typeface="Simplified Arabic"/>
                    <a:ea typeface="Calibri"/>
                    <a:cs typeface="Simplified Arabic"/>
                  </a:rPr>
                  <a:t>. </a:t>
                </a:r>
                <a:endParaRPr lang="en-US" sz="2500" dirty="0">
                  <a:solidFill>
                    <a:schemeClr val="bg1"/>
                  </a:solidFill>
                  <a:ea typeface="Calibri"/>
                  <a:cs typeface="Arial"/>
                </a:endParaRPr>
              </a:p>
              <a:p>
                <a:pPr marL="0" indent="0">
                  <a:lnSpc>
                    <a:spcPct val="115000"/>
                  </a:lnSpc>
                  <a:spcAft>
                    <a:spcPts val="600"/>
                  </a:spcAft>
                  <a:buNone/>
                </a:pPr>
                <a:r>
                  <a:rPr lang="ar-IQ" sz="2500" dirty="0">
                    <a:solidFill>
                      <a:schemeClr val="bg1"/>
                    </a:solidFill>
                    <a:effectLst/>
                    <a:latin typeface="Simplified Arabic"/>
                    <a:ea typeface="Calibri"/>
                    <a:cs typeface="Simplified Arabic"/>
                  </a:rPr>
                  <a:t>3 . طريقة القيمة الحالية </a:t>
                </a:r>
                <a:r>
                  <a:rPr lang="en-US" sz="2500" dirty="0">
                    <a:solidFill>
                      <a:schemeClr val="bg1"/>
                    </a:solidFill>
                    <a:effectLst/>
                    <a:latin typeface="Times New Roman"/>
                    <a:ea typeface="Calibri"/>
                    <a:cs typeface="Arial"/>
                  </a:rPr>
                  <a:t>Net Present Value</a:t>
                </a:r>
                <a:r>
                  <a:rPr lang="ar-IQ" sz="2500" dirty="0">
                    <a:solidFill>
                      <a:schemeClr val="bg1"/>
                    </a:solidFill>
                    <a:effectLst/>
                    <a:latin typeface="Simplified Arabic"/>
                    <a:ea typeface="Calibri"/>
                    <a:cs typeface="Simplified Arabic"/>
                  </a:rPr>
                  <a:t>. </a:t>
                </a:r>
                <a:endParaRPr lang="en-US" sz="2500" dirty="0">
                  <a:solidFill>
                    <a:schemeClr val="bg1"/>
                  </a:solidFill>
                  <a:ea typeface="Calibri"/>
                  <a:cs typeface="Arial"/>
                </a:endParaRPr>
              </a:p>
              <a:p>
                <a:pPr marL="0" indent="0">
                  <a:lnSpc>
                    <a:spcPct val="115000"/>
                  </a:lnSpc>
                  <a:spcAft>
                    <a:spcPts val="600"/>
                  </a:spcAft>
                  <a:buNone/>
                </a:pPr>
                <a:r>
                  <a:rPr lang="ar-IQ" sz="2500" b="1" dirty="0">
                    <a:solidFill>
                      <a:schemeClr val="bg1"/>
                    </a:solidFill>
                    <a:effectLst/>
                    <a:latin typeface="Simplified Arabic"/>
                    <a:ea typeface="Calibri"/>
                    <a:cs typeface="Simplified Arabic"/>
                  </a:rPr>
                  <a:t>1. طريقة فترة الاسترداد </a:t>
                </a:r>
                <a:r>
                  <a:rPr lang="en-US" sz="2500" b="1" dirty="0">
                    <a:solidFill>
                      <a:schemeClr val="bg1"/>
                    </a:solidFill>
                    <a:effectLst/>
                    <a:latin typeface="Simplified Arabic"/>
                    <a:ea typeface="Calibri"/>
                    <a:cs typeface="Arial"/>
                  </a:rPr>
                  <a:t>The Payback Period</a:t>
                </a:r>
                <a:r>
                  <a:rPr lang="ar-IQ" sz="2500" b="1" dirty="0">
                    <a:solidFill>
                      <a:schemeClr val="bg1"/>
                    </a:solidFill>
                    <a:effectLst/>
                    <a:latin typeface="Simplified Arabic"/>
                    <a:ea typeface="Calibri"/>
                    <a:cs typeface="Simplified Arabic"/>
                  </a:rPr>
                  <a:t>: </a:t>
                </a:r>
                <a:endParaRPr lang="en-US" sz="2500" dirty="0">
                  <a:solidFill>
                    <a:schemeClr val="bg1"/>
                  </a:solidFill>
                  <a:ea typeface="Calibri"/>
                  <a:cs typeface="Arial"/>
                </a:endParaRPr>
              </a:p>
              <a:p>
                <a:pPr indent="0">
                  <a:lnSpc>
                    <a:spcPct val="115000"/>
                  </a:lnSpc>
                  <a:spcAft>
                    <a:spcPts val="600"/>
                  </a:spcAft>
                  <a:buNone/>
                </a:pPr>
                <a:r>
                  <a:rPr lang="ar-IQ" sz="2500" dirty="0">
                    <a:solidFill>
                      <a:schemeClr val="bg1"/>
                    </a:solidFill>
                    <a:effectLst/>
                    <a:latin typeface="Simplified Arabic"/>
                    <a:ea typeface="Calibri"/>
                    <a:cs typeface="Simplified Arabic"/>
                  </a:rPr>
                  <a:t>تعد هذه الطريقة من الطرق الشائعة والأكثر استخداماً حيث يقيس هذا المعيار القيمة الاقتصادية للاستثمار عن طريق الفترة الزمنية اللازمة لاسترداد كلفة الاستثمار عن طريق الايراد النقدي السنوي لذلك الاستثمار.</a:t>
                </a:r>
                <a:endParaRPr lang="en-US" sz="2500" dirty="0">
                  <a:solidFill>
                    <a:schemeClr val="bg1"/>
                  </a:solidFill>
                  <a:ea typeface="Calibri"/>
                  <a:cs typeface="Arial"/>
                </a:endParaRPr>
              </a:p>
              <a:p>
                <a:pPr indent="-157163">
                  <a:lnSpc>
                    <a:spcPct val="115000"/>
                  </a:lnSpc>
                  <a:spcAft>
                    <a:spcPts val="600"/>
                  </a:spcAft>
                  <a:buNone/>
                </a:pPr>
                <a:r>
                  <a:rPr lang="ar-IQ" sz="2500" dirty="0">
                    <a:solidFill>
                      <a:schemeClr val="bg1"/>
                    </a:solidFill>
                    <a:effectLst/>
                    <a:latin typeface="Simplified Arabic"/>
                    <a:ea typeface="Calibri"/>
                    <a:cs typeface="Simplified Arabic"/>
                  </a:rPr>
                  <a:t>وتعرف فترة الاسترداد على انها : عدد السنوات اللازمة لاستعادة أصل المبلغ المستثمر من صافي التدفق النقدي السنوي، ويضاف التدفق النقدي لبعضه سنة بعد اخرى للتوصل الى المبلغ الذي يقارن بأصل الاستثمار. كما في المعادلة التالية: </a:t>
                </a:r>
                <a:endParaRPr lang="en-US" sz="2500" dirty="0">
                  <a:solidFill>
                    <a:schemeClr val="bg1"/>
                  </a:solidFill>
                  <a:ea typeface="Calibri"/>
                  <a:cs typeface="Arial"/>
                </a:endParaRPr>
              </a:p>
              <a:p>
                <a:pPr marL="0" indent="0" rtl="0">
                  <a:lnSpc>
                    <a:spcPct val="115000"/>
                  </a:lnSpc>
                  <a:spcAft>
                    <a:spcPts val="600"/>
                  </a:spcAft>
                  <a:buNone/>
                </a:pPr>
                <a14:m>
                  <m:oMathPara xmlns:m="http://schemas.openxmlformats.org/officeDocument/2006/math">
                    <m:oMathParaPr>
                      <m:jc m:val="centerGroup"/>
                    </m:oMathParaPr>
                    <m:oMath xmlns:m="http://schemas.openxmlformats.org/officeDocument/2006/math">
                      <m:f>
                        <m:fPr>
                          <m:ctrlPr>
                            <a:rPr lang="en-US" sz="2500" i="1">
                              <a:solidFill>
                                <a:schemeClr val="bg1"/>
                              </a:solidFill>
                              <a:effectLst/>
                              <a:latin typeface="Cambria Math"/>
                              <a:ea typeface="Calibri"/>
                              <a:cs typeface="Simplified Arabic"/>
                            </a:rPr>
                          </m:ctrlPr>
                        </m:fPr>
                        <m:num>
                          <m:r>
                            <a:rPr lang="ar-IQ" sz="2500">
                              <a:solidFill>
                                <a:schemeClr val="bg1"/>
                              </a:solidFill>
                              <a:effectLst/>
                              <a:latin typeface="Cambria Math"/>
                              <a:ea typeface="Calibri"/>
                              <a:cs typeface="Simplified Arabic"/>
                            </a:rPr>
                            <m:t>للمشروع</m:t>
                          </m:r>
                          <m:r>
                            <a:rPr lang="ar-IQ" sz="2500">
                              <a:solidFill>
                                <a:schemeClr val="bg1"/>
                              </a:solidFill>
                              <a:effectLst/>
                              <a:latin typeface="Cambria Math"/>
                              <a:ea typeface="Calibri"/>
                              <a:cs typeface="Simplified Arabic"/>
                            </a:rPr>
                            <m:t> </m:t>
                          </m:r>
                          <m:r>
                            <a:rPr lang="ar-IQ" sz="2500">
                              <a:solidFill>
                                <a:schemeClr val="bg1"/>
                              </a:solidFill>
                              <a:effectLst/>
                              <a:latin typeface="Cambria Math"/>
                              <a:ea typeface="Calibri"/>
                              <a:cs typeface="Simplified Arabic"/>
                            </a:rPr>
                            <m:t>الاستثمارية</m:t>
                          </m:r>
                          <m:r>
                            <a:rPr lang="ar-IQ" sz="2500">
                              <a:solidFill>
                                <a:schemeClr val="bg1"/>
                              </a:solidFill>
                              <a:effectLst/>
                              <a:latin typeface="Cambria Math"/>
                              <a:ea typeface="Calibri"/>
                              <a:cs typeface="Simplified Arabic"/>
                            </a:rPr>
                            <m:t> </m:t>
                          </m:r>
                          <m:r>
                            <a:rPr lang="ar-IQ" sz="2500">
                              <a:solidFill>
                                <a:schemeClr val="bg1"/>
                              </a:solidFill>
                              <a:effectLst/>
                              <a:latin typeface="Cambria Math"/>
                              <a:ea typeface="Calibri"/>
                              <a:cs typeface="Simplified Arabic"/>
                            </a:rPr>
                            <m:t>الكلفة</m:t>
                          </m:r>
                        </m:num>
                        <m:den>
                          <m:r>
                            <a:rPr lang="ar-IQ" sz="2500">
                              <a:solidFill>
                                <a:schemeClr val="bg1"/>
                              </a:solidFill>
                              <a:effectLst/>
                              <a:latin typeface="Cambria Math"/>
                              <a:ea typeface="Calibri"/>
                              <a:cs typeface="Simplified Arabic"/>
                            </a:rPr>
                            <m:t>السنوي</m:t>
                          </m:r>
                          <m:r>
                            <a:rPr lang="ar-IQ" sz="2500">
                              <a:solidFill>
                                <a:schemeClr val="bg1"/>
                              </a:solidFill>
                              <a:effectLst/>
                              <a:latin typeface="Cambria Math"/>
                              <a:ea typeface="Calibri"/>
                              <a:cs typeface="Simplified Arabic"/>
                            </a:rPr>
                            <m:t> </m:t>
                          </m:r>
                          <m:r>
                            <a:rPr lang="ar-IQ" sz="2500">
                              <a:solidFill>
                                <a:schemeClr val="bg1"/>
                              </a:solidFill>
                              <a:effectLst/>
                              <a:latin typeface="Cambria Math"/>
                              <a:ea typeface="Calibri"/>
                              <a:cs typeface="Simplified Arabic"/>
                            </a:rPr>
                            <m:t>النقدي</m:t>
                          </m:r>
                          <m:r>
                            <a:rPr lang="ar-IQ" sz="2500">
                              <a:solidFill>
                                <a:schemeClr val="bg1"/>
                              </a:solidFill>
                              <a:effectLst/>
                              <a:latin typeface="Cambria Math"/>
                              <a:ea typeface="Calibri"/>
                              <a:cs typeface="Simplified Arabic"/>
                            </a:rPr>
                            <m:t> </m:t>
                          </m:r>
                          <m:r>
                            <a:rPr lang="ar-IQ" sz="2500">
                              <a:solidFill>
                                <a:schemeClr val="bg1"/>
                              </a:solidFill>
                              <a:effectLst/>
                              <a:latin typeface="Cambria Math"/>
                              <a:ea typeface="Calibri"/>
                              <a:cs typeface="Simplified Arabic"/>
                            </a:rPr>
                            <m:t>الايراد</m:t>
                          </m:r>
                        </m:den>
                      </m:f>
                      <m:r>
                        <a:rPr lang="en-US" sz="2500">
                          <a:solidFill>
                            <a:schemeClr val="bg1"/>
                          </a:solidFill>
                          <a:effectLst/>
                          <a:latin typeface="Cambria Math"/>
                          <a:ea typeface="Calibri"/>
                          <a:cs typeface="Simplified Arabic"/>
                        </a:rPr>
                        <m:t>=</m:t>
                      </m:r>
                      <m:r>
                        <a:rPr lang="ar-IQ" sz="2500">
                          <a:solidFill>
                            <a:schemeClr val="bg1"/>
                          </a:solidFill>
                          <a:effectLst/>
                          <a:latin typeface="Cambria Math"/>
                          <a:ea typeface="Calibri"/>
                          <a:cs typeface="Simplified Arabic"/>
                        </a:rPr>
                        <m:t>الاسترداد</m:t>
                      </m:r>
                      <m:r>
                        <a:rPr lang="ar-IQ" sz="2500">
                          <a:solidFill>
                            <a:schemeClr val="bg1"/>
                          </a:solidFill>
                          <a:effectLst/>
                          <a:latin typeface="Cambria Math"/>
                          <a:ea typeface="Calibri"/>
                          <a:cs typeface="Simplified Arabic"/>
                        </a:rPr>
                        <m:t> </m:t>
                      </m:r>
                      <m:r>
                        <a:rPr lang="ar-IQ" sz="2500">
                          <a:solidFill>
                            <a:schemeClr val="bg1"/>
                          </a:solidFill>
                          <a:effectLst/>
                          <a:latin typeface="Cambria Math"/>
                          <a:ea typeface="Calibri"/>
                          <a:cs typeface="Simplified Arabic"/>
                        </a:rPr>
                        <m:t>فترة</m:t>
                      </m:r>
                    </m:oMath>
                  </m:oMathPara>
                </a14:m>
                <a:endParaRPr lang="en-US" sz="2500" dirty="0">
                  <a:solidFill>
                    <a:schemeClr val="bg1"/>
                  </a:solidFill>
                  <a:ea typeface="Calibri"/>
                  <a:cs typeface="Arial"/>
                </a:endParaRPr>
              </a:p>
              <a:p>
                <a:pPr marL="0" indent="0">
                  <a:buNone/>
                </a:pPr>
                <a:endParaRPr lang="ar-IQ" sz="2500" dirty="0">
                  <a:solidFill>
                    <a:schemeClr val="bg1"/>
                  </a:solidFill>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0" y="0"/>
                <a:ext cx="9144000" cy="6858000"/>
              </a:xfrm>
              <a:blipFill rotWithShape="1">
                <a:blip r:embed="rId3"/>
                <a:stretch>
                  <a:fillRect l="-933" t="-622" r="-667"/>
                </a:stretch>
              </a:blipFill>
            </p:spPr>
            <p:txBody>
              <a:bodyPr/>
              <a:lstStyle/>
              <a:p>
                <a:r>
                  <a:rPr lang="ar-IQ">
                    <a:noFill/>
                  </a:rPr>
                  <a:t> </a:t>
                </a:r>
              </a:p>
            </p:txBody>
          </p:sp>
        </mc:Fallback>
      </mc:AlternateContent>
    </p:spTree>
    <p:extLst>
      <p:ext uri="{BB962C8B-B14F-4D97-AF65-F5344CB8AC3E}">
        <p14:creationId xmlns:p14="http://schemas.microsoft.com/office/powerpoint/2010/main" val="3286727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lvl="0">
              <a:lnSpc>
                <a:spcPct val="115000"/>
              </a:lnSpc>
              <a:spcAft>
                <a:spcPts val="600"/>
              </a:spcAft>
              <a:buNone/>
            </a:pPr>
            <a:r>
              <a:rPr lang="ar-IQ" sz="1600" dirty="0">
                <a:solidFill>
                  <a:prstClr val="white"/>
                </a:solidFill>
                <a:latin typeface="Simplified Arabic"/>
                <a:ea typeface="Calibri"/>
                <a:cs typeface="Simplified Arabic"/>
              </a:rPr>
              <a:t>ويعتبر المشروع الافضل والاكفأ اقتصادياً هو المشروع الذي يحقق أقصر فترة استرداد ، وفي حالة عدم وجود مشاريع للمفاضلة فيتم مقارنة فترة الاسترداد الحاسمة التي يحددها المستثمر على اساس من الخبرة السابقة له. </a:t>
            </a:r>
            <a:endParaRPr lang="en-US" sz="1600" dirty="0">
              <a:solidFill>
                <a:prstClr val="white"/>
              </a:solidFill>
              <a:ea typeface="Calibri"/>
              <a:cs typeface="Arial"/>
            </a:endParaRPr>
          </a:p>
          <a:p>
            <a:pPr marL="0" lvl="0" indent="0">
              <a:lnSpc>
                <a:spcPct val="115000"/>
              </a:lnSpc>
              <a:spcAft>
                <a:spcPts val="600"/>
              </a:spcAft>
              <a:buNone/>
            </a:pPr>
            <a:r>
              <a:rPr lang="ar-IQ" sz="1600" u="sng" dirty="0">
                <a:solidFill>
                  <a:prstClr val="white"/>
                </a:solidFill>
                <a:latin typeface="Simplified Arabic"/>
                <a:ea typeface="Calibri"/>
                <a:cs typeface="Simplified Arabic"/>
              </a:rPr>
              <a:t>مزايا هذا المعيار</a:t>
            </a:r>
            <a:r>
              <a:rPr lang="ar-IQ" sz="1600" dirty="0">
                <a:solidFill>
                  <a:prstClr val="white"/>
                </a:solidFill>
                <a:latin typeface="Simplified Arabic"/>
                <a:ea typeface="Calibri"/>
                <a:cs typeface="Simplified Arabic"/>
              </a:rPr>
              <a:t> :</a:t>
            </a:r>
            <a:endParaRPr lang="en-US" sz="1600" dirty="0">
              <a:solidFill>
                <a:prstClr val="white"/>
              </a:solidFill>
              <a:ea typeface="Calibri"/>
              <a:cs typeface="Arial"/>
            </a:endParaRPr>
          </a:p>
          <a:p>
            <a:pPr marL="0" lvl="0" indent="0">
              <a:lnSpc>
                <a:spcPct val="115000"/>
              </a:lnSpc>
              <a:spcAft>
                <a:spcPts val="600"/>
              </a:spcAft>
              <a:buNone/>
            </a:pPr>
            <a:r>
              <a:rPr lang="ar-IQ" sz="1600" dirty="0">
                <a:solidFill>
                  <a:prstClr val="white"/>
                </a:solidFill>
                <a:latin typeface="Simplified Arabic"/>
                <a:ea typeface="Calibri"/>
                <a:cs typeface="Simplified Arabic"/>
              </a:rPr>
              <a:t>لسهولة وتوفر المعلومات اللازمة لاستخدامه، ويناسب المشاريع الاستثمارية صغيرة الحجم. </a:t>
            </a:r>
            <a:endParaRPr lang="en-US" sz="1600" dirty="0">
              <a:solidFill>
                <a:prstClr val="white"/>
              </a:solidFill>
              <a:latin typeface="Simplified Arabic"/>
              <a:ea typeface="Calibri"/>
              <a:cs typeface="Arial"/>
            </a:endParaRPr>
          </a:p>
          <a:p>
            <a:pPr marL="0" lvl="0" indent="0">
              <a:lnSpc>
                <a:spcPct val="115000"/>
              </a:lnSpc>
              <a:spcAft>
                <a:spcPts val="600"/>
              </a:spcAft>
              <a:buNone/>
            </a:pPr>
            <a:r>
              <a:rPr lang="ar-IQ" sz="1600" dirty="0">
                <a:solidFill>
                  <a:prstClr val="white"/>
                </a:solidFill>
                <a:latin typeface="Simplified Arabic"/>
                <a:ea typeface="Calibri"/>
                <a:cs typeface="Simplified Arabic"/>
              </a:rPr>
              <a:t>يلائم المشاريع التي تخضع لعوامل التقلب السريعة وعدم التأكد ونوعية الاستثمارات ذات المخاطرة العالية، او التي تتعرض لتغيرات تكنولوجية سريعة ، اذ التأخر يعمل على تقادم المعدات قبل أن يحين وقت اندثارها.</a:t>
            </a:r>
            <a:endParaRPr lang="en-US" sz="1600" dirty="0">
              <a:solidFill>
                <a:prstClr val="white"/>
              </a:solidFill>
              <a:latin typeface="Simplified Arabic"/>
              <a:ea typeface="Calibri"/>
              <a:cs typeface="Arial"/>
            </a:endParaRPr>
          </a:p>
          <a:p>
            <a:pPr marL="0" lvl="0" indent="0">
              <a:lnSpc>
                <a:spcPct val="115000"/>
              </a:lnSpc>
              <a:spcAft>
                <a:spcPts val="600"/>
              </a:spcAft>
              <a:buNone/>
            </a:pPr>
            <a:r>
              <a:rPr lang="ar-IQ" sz="1600" dirty="0">
                <a:solidFill>
                  <a:prstClr val="white"/>
                </a:solidFill>
                <a:latin typeface="Simplified Arabic"/>
                <a:ea typeface="Calibri"/>
                <a:cs typeface="Simplified Arabic"/>
              </a:rPr>
              <a:t>اعتباره معياراً لقياس درجة المخاطرة التي يمكن ان يتعرض لها كل مال مستثمر.</a:t>
            </a:r>
            <a:endParaRPr lang="en-US" sz="1600" dirty="0">
              <a:solidFill>
                <a:prstClr val="white"/>
              </a:solidFill>
              <a:latin typeface="Simplified Arabic"/>
              <a:ea typeface="Calibri"/>
              <a:cs typeface="Arial"/>
            </a:endParaRPr>
          </a:p>
          <a:p>
            <a:pPr marL="0" lvl="0" indent="0">
              <a:lnSpc>
                <a:spcPct val="115000"/>
              </a:lnSpc>
              <a:spcAft>
                <a:spcPts val="600"/>
              </a:spcAft>
              <a:buNone/>
            </a:pPr>
            <a:r>
              <a:rPr lang="ar-IQ" sz="1600" dirty="0">
                <a:solidFill>
                  <a:prstClr val="white"/>
                </a:solidFill>
                <a:latin typeface="Simplified Arabic"/>
                <a:ea typeface="Calibri"/>
                <a:cs typeface="Simplified Arabic"/>
              </a:rPr>
              <a:t>تناسب المستثمر الاجنبي في البلاد التي لا تتمتع بالاستقرار الاقتصادي والسياسي، حيث يتركز اهتمام المستثمر في تحقيق أكبر تدفق نقدي في أقصر فترة زمنية لاسترداد امواله المستثمرة.</a:t>
            </a:r>
            <a:endParaRPr lang="en-US" sz="1600" dirty="0">
              <a:solidFill>
                <a:prstClr val="white"/>
              </a:solidFill>
              <a:latin typeface="Simplified Arabic"/>
              <a:ea typeface="Calibri"/>
              <a:cs typeface="Arial"/>
            </a:endParaRPr>
          </a:p>
          <a:p>
            <a:pPr marL="0" lvl="0" indent="0">
              <a:lnSpc>
                <a:spcPct val="115000"/>
              </a:lnSpc>
              <a:spcAft>
                <a:spcPts val="600"/>
              </a:spcAft>
              <a:buNone/>
            </a:pPr>
            <a:r>
              <a:rPr lang="ar-IQ" sz="1600" dirty="0">
                <a:solidFill>
                  <a:prstClr val="white"/>
                </a:solidFill>
                <a:latin typeface="Simplified Arabic"/>
                <a:ea typeface="Calibri"/>
                <a:cs typeface="Simplified Arabic"/>
              </a:rPr>
              <a:t>ملائم للمشاريع التي لديها احتمالات مجالات للاستثمار لكن مقيدة بالموارد المالية</a:t>
            </a:r>
            <a:r>
              <a:rPr lang="ar-IQ" sz="1600" dirty="0" smtClean="0">
                <a:solidFill>
                  <a:prstClr val="white"/>
                </a:solidFill>
                <a:latin typeface="Simplified Arabic"/>
                <a:ea typeface="Calibri"/>
                <a:cs typeface="Simplified Arabic"/>
              </a:rPr>
              <a:t>.</a:t>
            </a:r>
            <a:endParaRPr lang="en-US" sz="1600" dirty="0">
              <a:solidFill>
                <a:prstClr val="white"/>
              </a:solidFill>
              <a:ea typeface="Calibri"/>
              <a:cs typeface="Arial"/>
            </a:endParaRPr>
          </a:p>
          <a:p>
            <a:pPr marL="0" lvl="0" indent="0">
              <a:lnSpc>
                <a:spcPct val="115000"/>
              </a:lnSpc>
              <a:spcAft>
                <a:spcPts val="600"/>
              </a:spcAft>
              <a:buNone/>
            </a:pPr>
            <a:r>
              <a:rPr lang="ar-IQ" sz="1600" u="sng" dirty="0">
                <a:solidFill>
                  <a:prstClr val="white"/>
                </a:solidFill>
                <a:latin typeface="Simplified Arabic"/>
                <a:ea typeface="Calibri"/>
                <a:cs typeface="Simplified Arabic"/>
              </a:rPr>
              <a:t>العيوب</a:t>
            </a:r>
            <a:r>
              <a:rPr lang="ar-IQ" sz="1600" dirty="0">
                <a:solidFill>
                  <a:prstClr val="white"/>
                </a:solidFill>
                <a:latin typeface="Simplified Arabic"/>
                <a:ea typeface="Calibri"/>
                <a:cs typeface="Simplified Arabic"/>
              </a:rPr>
              <a:t> :</a:t>
            </a:r>
            <a:endParaRPr lang="en-US" sz="1600" dirty="0">
              <a:solidFill>
                <a:prstClr val="white"/>
              </a:solidFill>
              <a:ea typeface="Calibri"/>
              <a:cs typeface="Arial"/>
            </a:endParaRPr>
          </a:p>
          <a:p>
            <a:pPr marL="0" lvl="0" indent="0">
              <a:lnSpc>
                <a:spcPct val="115000"/>
              </a:lnSpc>
              <a:spcAft>
                <a:spcPts val="600"/>
              </a:spcAft>
              <a:buNone/>
            </a:pPr>
            <a:r>
              <a:rPr lang="ar-IQ" sz="1600" dirty="0">
                <a:solidFill>
                  <a:prstClr val="white"/>
                </a:solidFill>
                <a:latin typeface="Simplified Arabic"/>
                <a:ea typeface="Calibri"/>
                <a:cs typeface="Simplified Arabic"/>
              </a:rPr>
              <a:t>إهماله القيمة الزمنية للنقود، اي تجاهله للتوقيت الزمني للتدفقات النقدية فهو يتعامل مع وحدة النقد المتحققة في السنة الاولى على انها متساوية مع وحدة النقد المتحققة في سنة لاحقة.</a:t>
            </a:r>
            <a:endParaRPr lang="en-US" sz="1600" dirty="0">
              <a:solidFill>
                <a:prstClr val="white"/>
              </a:solidFill>
              <a:latin typeface="Simplified Arabic"/>
              <a:ea typeface="Calibri"/>
              <a:cs typeface="Arial"/>
            </a:endParaRPr>
          </a:p>
          <a:p>
            <a:endParaRPr lang="ar-IQ" sz="1600" dirty="0"/>
          </a:p>
        </p:txBody>
      </p:sp>
    </p:spTree>
    <p:extLst>
      <p:ext uri="{BB962C8B-B14F-4D97-AF65-F5344CB8AC3E}">
        <p14:creationId xmlns:p14="http://schemas.microsoft.com/office/powerpoint/2010/main" val="3096256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إهماله التدفقات النقدية التي يمكن ان يحققها المشروع خلال عمره الانتاجي حيث يركز على السنوات التي يستطيع فيها المشروع استرداد رأسماله الاصلي ويهمل المكاسب التي يمكن ان يحققها بعد فترة الاسترداد والتي قد تكون مهمة بحيث تؤثر على قرار الاستثمار.</a:t>
            </a:r>
            <a:endParaRPr lang="en-US" sz="1600" dirty="0" smtClean="0">
              <a:solidFill>
                <a:schemeClr val="bg1"/>
              </a:solidFill>
              <a:effectLst/>
              <a:latin typeface="Simplified Arabic"/>
              <a:ea typeface="Calibri"/>
              <a:cs typeface="Arial"/>
            </a:endParaRPr>
          </a:p>
          <a:p>
            <a:pPr marL="0" indent="0" algn="just">
              <a:lnSpc>
                <a:spcPct val="115000"/>
              </a:lnSpc>
              <a:spcAft>
                <a:spcPts val="600"/>
              </a:spcAft>
              <a:buNone/>
            </a:pPr>
            <a:r>
              <a:rPr lang="ar-IQ" sz="1600" dirty="0" smtClean="0">
                <a:solidFill>
                  <a:schemeClr val="bg1"/>
                </a:solidFill>
                <a:effectLst/>
                <a:latin typeface="Simplified Arabic"/>
                <a:ea typeface="Calibri"/>
                <a:cs typeface="Simplified Arabic"/>
              </a:rPr>
              <a:t> </a:t>
            </a:r>
            <a:endParaRPr lang="en-US" sz="1600" dirty="0">
              <a:solidFill>
                <a:schemeClr val="bg1"/>
              </a:solidFill>
              <a:ea typeface="Calibri"/>
              <a:cs typeface="Arial"/>
            </a:endParaRPr>
          </a:p>
          <a:p>
            <a:pPr marL="0" indent="0" algn="just">
              <a:lnSpc>
                <a:spcPct val="115000"/>
              </a:lnSpc>
              <a:spcAft>
                <a:spcPts val="600"/>
              </a:spcAft>
              <a:buNone/>
            </a:pPr>
            <a:r>
              <a:rPr lang="ar-IQ" sz="1600" b="1" dirty="0" smtClean="0">
                <a:solidFill>
                  <a:schemeClr val="bg1"/>
                </a:solidFill>
                <a:effectLst/>
                <a:latin typeface="Simplified Arabic"/>
                <a:ea typeface="Calibri"/>
                <a:cs typeface="Simplified Arabic"/>
              </a:rPr>
              <a:t>2. طريقة معدل العائد على الاستثمار </a:t>
            </a:r>
            <a:r>
              <a:rPr lang="en-US" sz="1600" b="1" dirty="0" smtClean="0">
                <a:solidFill>
                  <a:schemeClr val="bg1"/>
                </a:solidFill>
                <a:effectLst/>
                <a:latin typeface="Times New Roman"/>
                <a:ea typeface="Calibri"/>
                <a:cs typeface="Arial"/>
              </a:rPr>
              <a:t>Average Return on Investment</a:t>
            </a:r>
            <a:r>
              <a:rPr lang="ar-IQ" sz="1600" b="1" dirty="0" smtClean="0">
                <a:solidFill>
                  <a:schemeClr val="bg1"/>
                </a:solidFill>
                <a:effectLst/>
                <a:latin typeface="Simplified Arabic"/>
                <a:ea typeface="Calibri"/>
                <a:cs typeface="Simplified Arabic"/>
              </a:rPr>
              <a:t>: </a:t>
            </a:r>
            <a:endParaRPr lang="en-US" sz="1600" dirty="0">
              <a:solidFill>
                <a:schemeClr val="bg1"/>
              </a:solidFill>
              <a:ea typeface="Calibri"/>
              <a:cs typeface="Arial"/>
            </a:endParaRPr>
          </a:p>
          <a:p>
            <a:pPr indent="0" algn="just">
              <a:lnSpc>
                <a:spcPct val="115000"/>
              </a:lnSpc>
              <a:spcAft>
                <a:spcPts val="600"/>
              </a:spcAft>
              <a:buNone/>
            </a:pPr>
            <a:r>
              <a:rPr lang="ar-IQ" sz="1600" dirty="0" smtClean="0">
                <a:solidFill>
                  <a:schemeClr val="bg1"/>
                </a:solidFill>
                <a:effectLst/>
                <a:latin typeface="Simplified Arabic"/>
                <a:ea typeface="Calibri"/>
                <a:cs typeface="Simplified Arabic"/>
              </a:rPr>
              <a:t>تعتبر من الطرق الحديثة الاستخدام لقياس القابلية الايرادية للأموال المستثمرة والمستخدمة لأغراض التحليل المالي. ويسمى هذا المعيار بمعدل العائد المحاسبي اذ يعتمد على مفهوم الربح المحاسبي الناتج عن مقابلة الايرادات المتوقعة لكل سنة من سنوات العمر الاقتصادي للمشروع بالتكاليف المتوقعة للحصول على هذا الايراد. ويطلق عليها ايضاً (نسبة عائد الاستثمار) لان النتيجة النهائية لهذه العلاقة تكون على شكل نسبة مئوية تعكس مستوى الربحية التي تحققها الاستثمارات.</a:t>
            </a:r>
            <a:endParaRPr lang="en-US" sz="1600" dirty="0">
              <a:solidFill>
                <a:schemeClr val="bg1"/>
              </a:solidFill>
              <a:ea typeface="Calibri"/>
              <a:cs typeface="Arial"/>
            </a:endParaRPr>
          </a:p>
          <a:p>
            <a:pPr indent="0" algn="just">
              <a:lnSpc>
                <a:spcPct val="115000"/>
              </a:lnSpc>
              <a:spcAft>
                <a:spcPts val="600"/>
              </a:spcAft>
              <a:buNone/>
            </a:pPr>
            <a:r>
              <a:rPr lang="ar-IQ" sz="1600" dirty="0" smtClean="0">
                <a:solidFill>
                  <a:schemeClr val="bg1"/>
                </a:solidFill>
                <a:effectLst/>
                <a:latin typeface="Simplified Arabic"/>
                <a:ea typeface="Calibri"/>
                <a:cs typeface="Simplified Arabic"/>
              </a:rPr>
              <a:t>ويعرف هذا المعيار على انه: معدل الايرادات النقدية السنوية للمشروع السياحي على الكلفة الاستثمارية له، وحسب العلاقة التالية : </a:t>
            </a:r>
            <a:endParaRPr lang="en-US" sz="1600" dirty="0">
              <a:solidFill>
                <a:schemeClr val="bg1"/>
              </a:solidFill>
              <a:ea typeface="Calibri"/>
              <a:cs typeface="Arial"/>
            </a:endParaRPr>
          </a:p>
          <a:p>
            <a:pPr marL="0" indent="0" algn="just">
              <a:lnSpc>
                <a:spcPct val="115000"/>
              </a:lnSpc>
              <a:spcAft>
                <a:spcPts val="600"/>
              </a:spcAft>
              <a:buNone/>
            </a:pPr>
            <a:r>
              <a:rPr lang="ar-IQ" sz="1600" b="1" dirty="0" smtClean="0">
                <a:solidFill>
                  <a:schemeClr val="bg1"/>
                </a:solidFill>
                <a:effectLst/>
                <a:latin typeface="Simplified Arabic"/>
                <a:ea typeface="Calibri"/>
                <a:cs typeface="Simplified Arabic"/>
              </a:rPr>
              <a:t>            </a:t>
            </a:r>
            <a:r>
              <a:rPr lang="ar-IQ" sz="1600" dirty="0" smtClean="0">
                <a:solidFill>
                  <a:schemeClr val="bg1"/>
                </a:solidFill>
                <a:effectLst/>
                <a:latin typeface="Simplified Arabic"/>
                <a:ea typeface="Calibri"/>
                <a:cs typeface="Simplified Arabic"/>
              </a:rPr>
              <a:t>معدل العائد على الاستثمار =  </a:t>
            </a:r>
            <a:r>
              <a:rPr lang="ar-IQ" sz="1600" u="sng" dirty="0" smtClean="0">
                <a:solidFill>
                  <a:schemeClr val="bg1"/>
                </a:solidFill>
                <a:effectLst/>
                <a:latin typeface="Simplified Arabic"/>
                <a:ea typeface="Calibri"/>
                <a:cs typeface="Simplified Arabic"/>
              </a:rPr>
              <a:t>متوسط صافي التدفقات النقدية</a:t>
            </a:r>
            <a:r>
              <a:rPr lang="ar-IQ" sz="1600" dirty="0" smtClean="0">
                <a:solidFill>
                  <a:schemeClr val="bg1"/>
                </a:solidFill>
                <a:effectLst/>
                <a:latin typeface="Simplified Arabic"/>
                <a:ea typeface="Calibri"/>
                <a:cs typeface="Simplified Arabic"/>
              </a:rPr>
              <a:t> × 100</a:t>
            </a:r>
            <a:endParaRPr lang="en-US" sz="1600" dirty="0">
              <a:solidFill>
                <a:schemeClr val="bg1"/>
              </a:solidFill>
              <a:ea typeface="Calibri"/>
              <a:cs typeface="Arial"/>
            </a:endParaRPr>
          </a:p>
          <a:p>
            <a:pPr marL="0" indent="0" algn="just">
              <a:lnSpc>
                <a:spcPct val="115000"/>
              </a:lnSpc>
              <a:spcAft>
                <a:spcPts val="600"/>
              </a:spcAft>
              <a:buNone/>
            </a:pPr>
            <a:r>
              <a:rPr lang="ar-IQ" sz="1600" dirty="0" smtClean="0">
                <a:solidFill>
                  <a:schemeClr val="bg1"/>
                </a:solidFill>
                <a:effectLst/>
                <a:latin typeface="Simplified Arabic"/>
                <a:ea typeface="Calibri"/>
                <a:cs typeface="Simplified Arabic"/>
              </a:rPr>
              <a:t>                                             الكلفة الاستثمارية للمشروع  </a:t>
            </a:r>
            <a:endParaRPr lang="en-US" sz="1600" dirty="0">
              <a:solidFill>
                <a:schemeClr val="bg1"/>
              </a:solidFill>
              <a:ea typeface="Calibri"/>
              <a:cs typeface="Arial"/>
            </a:endParaRPr>
          </a:p>
          <a:p>
            <a:pPr marL="0" indent="0" algn="just">
              <a:lnSpc>
                <a:spcPct val="115000"/>
              </a:lnSpc>
              <a:spcAft>
                <a:spcPts val="600"/>
              </a:spcAft>
              <a:buNone/>
            </a:pPr>
            <a:r>
              <a:rPr lang="ar-IQ" sz="1600" b="1" dirty="0" smtClean="0">
                <a:solidFill>
                  <a:schemeClr val="bg1"/>
                </a:solidFill>
                <a:effectLst/>
                <a:latin typeface="Simplified Arabic"/>
                <a:ea typeface="Calibri"/>
                <a:cs typeface="Simplified Arabic"/>
              </a:rPr>
              <a:t>     </a:t>
            </a:r>
            <a:r>
              <a:rPr lang="ar-IQ" sz="1600" dirty="0" smtClean="0">
                <a:solidFill>
                  <a:schemeClr val="bg1"/>
                </a:solidFill>
                <a:effectLst/>
                <a:latin typeface="Simplified Arabic"/>
                <a:ea typeface="Calibri"/>
                <a:cs typeface="Simplified Arabic"/>
              </a:rPr>
              <a:t>وقاعدة القرار في ظل هذه الطريقة:</a:t>
            </a:r>
            <a:endParaRPr lang="en-US" sz="1600" dirty="0">
              <a:solidFill>
                <a:schemeClr val="bg1"/>
              </a:solidFill>
              <a:ea typeface="Calibri"/>
              <a:cs typeface="Arial"/>
            </a:endParaRPr>
          </a:p>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كلما كان معدل العائد اعلى كلما كان المشروع أكفأ اقتصادياً، وفي حالة المفاضلة بين عدة مشاريع فيفضل المشروع الذي يكون عائده اعلى.</a:t>
            </a:r>
            <a:endParaRPr lang="en-US" sz="1600" dirty="0" smtClean="0">
              <a:solidFill>
                <a:schemeClr val="bg1"/>
              </a:solidFill>
              <a:effectLst/>
              <a:latin typeface="Simplified Arabic"/>
              <a:ea typeface="Calibri"/>
              <a:cs typeface="Arial"/>
            </a:endParaRPr>
          </a:p>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اذا كان معدل العائد المحاسبي أكبر او يساوي معدل العائد المطلوب فان المشروع يعتبر مقبول اقتصادياً. واذا كان معدل العائد المحاسبي أصغر من معدل العائد المطلوب فان المشروع يعتبر مرفوض.</a:t>
            </a:r>
            <a:endParaRPr lang="en-US" sz="1600" dirty="0" smtClean="0">
              <a:solidFill>
                <a:schemeClr val="bg1"/>
              </a:solidFill>
              <a:effectLst/>
              <a:latin typeface="Simplified Arabic"/>
              <a:ea typeface="Calibri"/>
              <a:cs typeface="Arial"/>
            </a:endParaRPr>
          </a:p>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وفي حالة وجود قيمة متبقية للاستثمار فانها تضاف الى التكاليف الاستثمارية ويتم قسمة المجموع على (2) لاستخراج المتوسط، فتصبح المعادلة :</a:t>
            </a:r>
            <a:endParaRPr lang="en-US" sz="1600" dirty="0" smtClean="0">
              <a:solidFill>
                <a:schemeClr val="bg1"/>
              </a:solidFill>
              <a:effectLst/>
              <a:latin typeface="Simplified Arabic"/>
              <a:ea typeface="Calibri"/>
              <a:cs typeface="Arial"/>
            </a:endParaRPr>
          </a:p>
          <a:p>
            <a:pPr marL="0" indent="0">
              <a:buNone/>
            </a:pPr>
            <a:endParaRPr lang="ar-IQ" sz="1600" dirty="0">
              <a:solidFill>
                <a:schemeClr val="bg1"/>
              </a:solidFill>
            </a:endParaRPr>
          </a:p>
        </p:txBody>
      </p:sp>
    </p:spTree>
    <p:extLst>
      <p:ext uri="{BB962C8B-B14F-4D97-AF65-F5344CB8AC3E}">
        <p14:creationId xmlns:p14="http://schemas.microsoft.com/office/powerpoint/2010/main" val="2676444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359410" indent="0" algn="just">
              <a:lnSpc>
                <a:spcPct val="115000"/>
              </a:lnSpc>
              <a:spcAft>
                <a:spcPts val="600"/>
              </a:spcAft>
              <a:buNone/>
            </a:pPr>
            <a:r>
              <a:rPr lang="ar-IQ" sz="1600" dirty="0" smtClean="0">
                <a:solidFill>
                  <a:schemeClr val="bg1"/>
                </a:solidFill>
                <a:effectLst/>
                <a:latin typeface="Simplified Arabic"/>
                <a:ea typeface="Calibri"/>
                <a:cs typeface="Simplified Arabic"/>
              </a:rPr>
              <a:t>معدل العائد على الاستثمار =   </a:t>
            </a:r>
            <a:r>
              <a:rPr lang="ar-IQ" sz="1600" u="sng" dirty="0" smtClean="0">
                <a:solidFill>
                  <a:schemeClr val="bg1"/>
                </a:solidFill>
                <a:effectLst/>
                <a:latin typeface="Simplified Arabic"/>
                <a:ea typeface="Calibri"/>
                <a:cs typeface="Simplified Arabic"/>
              </a:rPr>
              <a:t>    متوسط صافي التدفقات النقدية      </a:t>
            </a:r>
            <a:r>
              <a:rPr lang="ar-IQ" sz="1600" dirty="0" smtClean="0">
                <a:solidFill>
                  <a:schemeClr val="bg1"/>
                </a:solidFill>
                <a:effectLst/>
                <a:latin typeface="Simplified Arabic"/>
                <a:ea typeface="Calibri"/>
                <a:cs typeface="Simplified Arabic"/>
              </a:rPr>
              <a:t> × 100</a:t>
            </a:r>
            <a:endParaRPr lang="en-US" sz="1600" dirty="0">
              <a:solidFill>
                <a:schemeClr val="bg1"/>
              </a:solidFill>
              <a:ea typeface="Calibri"/>
              <a:cs typeface="Arial"/>
            </a:endParaRPr>
          </a:p>
          <a:p>
            <a:pPr marL="406400" indent="0" algn="just">
              <a:lnSpc>
                <a:spcPct val="115000"/>
              </a:lnSpc>
              <a:spcAft>
                <a:spcPts val="600"/>
              </a:spcAft>
              <a:buNone/>
            </a:pPr>
            <a:r>
              <a:rPr lang="ar-IQ" sz="1600" dirty="0" smtClean="0">
                <a:solidFill>
                  <a:schemeClr val="bg1"/>
                </a:solidFill>
                <a:effectLst/>
                <a:latin typeface="Simplified Arabic"/>
                <a:ea typeface="Calibri"/>
                <a:cs typeface="Simplified Arabic"/>
              </a:rPr>
              <a:t>                       </a:t>
            </a:r>
            <a:r>
              <a:rPr lang="ar-IQ" sz="1600" u="sng" dirty="0" smtClean="0">
                <a:solidFill>
                  <a:schemeClr val="bg1"/>
                </a:solidFill>
                <a:effectLst/>
                <a:latin typeface="Simplified Arabic"/>
                <a:ea typeface="Calibri"/>
                <a:cs typeface="Simplified Arabic"/>
              </a:rPr>
              <a:t>القيمة المتبقية للاستثمار + الكلفة الاستثمارية  </a:t>
            </a:r>
            <a:endParaRPr lang="en-US" sz="1600" dirty="0">
              <a:solidFill>
                <a:schemeClr val="bg1"/>
              </a:solidFill>
              <a:ea typeface="Calibri"/>
              <a:cs typeface="Arial"/>
            </a:endParaRPr>
          </a:p>
          <a:p>
            <a:pPr marL="0" indent="0" algn="just">
              <a:lnSpc>
                <a:spcPct val="115000"/>
              </a:lnSpc>
              <a:spcAft>
                <a:spcPts val="600"/>
              </a:spcAft>
              <a:buNone/>
            </a:pPr>
            <a:r>
              <a:rPr lang="ar-IQ" sz="1600" dirty="0" smtClean="0">
                <a:solidFill>
                  <a:schemeClr val="bg1"/>
                </a:solidFill>
                <a:effectLst/>
                <a:latin typeface="Simplified Arabic"/>
                <a:ea typeface="Calibri"/>
                <a:cs typeface="Simplified Arabic"/>
              </a:rPr>
              <a:t>                                                       2</a:t>
            </a:r>
            <a:endParaRPr lang="en-US" sz="1600" dirty="0" smtClean="0">
              <a:solidFill>
                <a:schemeClr val="bg1"/>
              </a:solidFill>
              <a:ea typeface="Calibri"/>
              <a:cs typeface="Arial"/>
            </a:endParaRPr>
          </a:p>
          <a:p>
            <a:pPr marL="0" indent="0" algn="just">
              <a:lnSpc>
                <a:spcPct val="115000"/>
              </a:lnSpc>
              <a:spcAft>
                <a:spcPts val="600"/>
              </a:spcAft>
              <a:buNone/>
            </a:pPr>
            <a:r>
              <a:rPr lang="ar-IQ" sz="1600" u="sng" dirty="0" smtClean="0">
                <a:solidFill>
                  <a:schemeClr val="bg1"/>
                </a:solidFill>
                <a:effectLst/>
                <a:latin typeface="Simplified Arabic"/>
                <a:ea typeface="Calibri"/>
                <a:cs typeface="Simplified Arabic"/>
              </a:rPr>
              <a:t>مزايا هذا المعيار</a:t>
            </a:r>
            <a:r>
              <a:rPr lang="ar-IQ" sz="1600" dirty="0" smtClean="0">
                <a:solidFill>
                  <a:schemeClr val="bg1"/>
                </a:solidFill>
                <a:effectLst/>
                <a:latin typeface="Simplified Arabic"/>
                <a:ea typeface="Calibri"/>
                <a:cs typeface="Simplified Arabic"/>
              </a:rPr>
              <a:t>:</a:t>
            </a:r>
            <a:endParaRPr lang="en-US" sz="1600" dirty="0" smtClean="0">
              <a:solidFill>
                <a:schemeClr val="bg1"/>
              </a:solidFill>
              <a:ea typeface="Calibri"/>
              <a:cs typeface="Arial"/>
            </a:endParaRPr>
          </a:p>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سهولة عملية الحساب.</a:t>
            </a:r>
            <a:endParaRPr lang="en-US" sz="1600" dirty="0" smtClean="0">
              <a:solidFill>
                <a:schemeClr val="bg1"/>
              </a:solidFill>
              <a:effectLst/>
              <a:latin typeface="Simplified Arabic"/>
              <a:ea typeface="Calibri"/>
              <a:cs typeface="Arial"/>
            </a:endParaRPr>
          </a:p>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يتماشى مع المفاهيم المحاسبية لقياس الايراد وعائد الاستثمار.</a:t>
            </a:r>
            <a:endParaRPr lang="en-US" sz="1600" dirty="0" smtClean="0">
              <a:solidFill>
                <a:schemeClr val="bg1"/>
              </a:solidFill>
              <a:effectLst/>
              <a:latin typeface="Simplified Arabic"/>
              <a:ea typeface="Calibri"/>
              <a:cs typeface="Arial"/>
            </a:endParaRPr>
          </a:p>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يعتبر من الوسائل الرقابية عند تنفيذ المشروع في حالة مقارنة العائد المتحقق مع معدل العائد المطلوب.</a:t>
            </a:r>
            <a:endParaRPr lang="en-US" sz="1600" dirty="0" smtClean="0">
              <a:solidFill>
                <a:schemeClr val="bg1"/>
              </a:solidFill>
              <a:effectLst/>
              <a:latin typeface="Simplified Arabic"/>
              <a:ea typeface="Calibri"/>
              <a:cs typeface="Arial"/>
            </a:endParaRPr>
          </a:p>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يأخذ بنظر الاعتبار القيمة المتبقية للاستثمار.</a:t>
            </a:r>
            <a:endParaRPr lang="en-US" sz="1600" dirty="0" smtClean="0">
              <a:solidFill>
                <a:schemeClr val="bg1"/>
              </a:solidFill>
              <a:effectLst/>
              <a:latin typeface="Simplified Arabic"/>
              <a:ea typeface="Calibri"/>
              <a:cs typeface="Arial"/>
            </a:endParaRPr>
          </a:p>
          <a:p>
            <a:pPr marL="0" indent="0" algn="just">
              <a:lnSpc>
                <a:spcPct val="115000"/>
              </a:lnSpc>
              <a:spcAft>
                <a:spcPts val="600"/>
              </a:spcAft>
              <a:buNone/>
            </a:pPr>
            <a:r>
              <a:rPr lang="ar-IQ" sz="1600" u="sng" dirty="0" smtClean="0">
                <a:solidFill>
                  <a:schemeClr val="bg1"/>
                </a:solidFill>
                <a:effectLst/>
                <a:latin typeface="Simplified Arabic"/>
                <a:ea typeface="Calibri"/>
                <a:cs typeface="Simplified Arabic"/>
              </a:rPr>
              <a:t>العيوب</a:t>
            </a:r>
            <a:r>
              <a:rPr lang="ar-IQ" sz="1600" dirty="0" smtClean="0">
                <a:solidFill>
                  <a:schemeClr val="bg1"/>
                </a:solidFill>
                <a:effectLst/>
                <a:latin typeface="Simplified Arabic"/>
                <a:ea typeface="Calibri"/>
                <a:cs typeface="Simplified Arabic"/>
              </a:rPr>
              <a:t>:</a:t>
            </a:r>
            <a:endParaRPr lang="en-US" sz="1600" dirty="0">
              <a:solidFill>
                <a:schemeClr val="bg1"/>
              </a:solidFill>
              <a:ea typeface="Calibri"/>
              <a:cs typeface="Arial"/>
            </a:endParaRPr>
          </a:p>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يتجاهل عامل الوقت حيث يأخذ متوسط التدفقات النقدية بغض النظر عن الفترة التي ستحقق فيها.</a:t>
            </a:r>
            <a:endParaRPr lang="en-US" sz="1600" dirty="0" smtClean="0">
              <a:solidFill>
                <a:schemeClr val="bg1"/>
              </a:solidFill>
              <a:effectLst/>
              <a:latin typeface="Simplified Arabic"/>
              <a:ea typeface="Calibri"/>
              <a:cs typeface="Arial"/>
            </a:endParaRPr>
          </a:p>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تجاهل افتراض اعادة الاستثمار العائد المتحقق من المشروع في عمليات استثمارية اخرى. </a:t>
            </a:r>
            <a:endParaRPr lang="en-US" sz="1600" dirty="0" smtClean="0">
              <a:solidFill>
                <a:schemeClr val="bg1"/>
              </a:solidFill>
              <a:effectLst/>
              <a:latin typeface="Simplified Arabic"/>
              <a:ea typeface="Calibri"/>
              <a:cs typeface="Arial"/>
            </a:endParaRPr>
          </a:p>
          <a:p>
            <a:pPr marL="0" indent="0" algn="just">
              <a:lnSpc>
                <a:spcPct val="115000"/>
              </a:lnSpc>
              <a:spcAft>
                <a:spcPts val="600"/>
              </a:spcAft>
              <a:buNone/>
            </a:pPr>
            <a:r>
              <a:rPr lang="ar-IQ" sz="1600" b="1" dirty="0" smtClean="0">
                <a:solidFill>
                  <a:schemeClr val="bg1"/>
                </a:solidFill>
                <a:effectLst/>
                <a:latin typeface="Simplified Arabic"/>
                <a:ea typeface="Calibri"/>
                <a:cs typeface="Simplified Arabic"/>
              </a:rPr>
              <a:t>3. طريقة القيمة الحالية </a:t>
            </a:r>
            <a:r>
              <a:rPr lang="en-US" sz="1600" b="1" dirty="0" smtClean="0">
                <a:solidFill>
                  <a:schemeClr val="bg1"/>
                </a:solidFill>
                <a:effectLst/>
                <a:latin typeface="Times New Roman"/>
                <a:ea typeface="Calibri"/>
                <a:cs typeface="Arial"/>
              </a:rPr>
              <a:t>Net Present Value</a:t>
            </a:r>
            <a:r>
              <a:rPr lang="ar-IQ" sz="1600" b="1" dirty="0" smtClean="0">
                <a:solidFill>
                  <a:schemeClr val="bg1"/>
                </a:solidFill>
                <a:effectLst/>
                <a:latin typeface="Simplified Arabic"/>
                <a:ea typeface="Calibri"/>
                <a:cs typeface="Simplified Arabic"/>
              </a:rPr>
              <a:t>: </a:t>
            </a:r>
            <a:endParaRPr lang="en-US" sz="1600" dirty="0">
              <a:solidFill>
                <a:schemeClr val="bg1"/>
              </a:solidFill>
              <a:ea typeface="Calibri"/>
              <a:cs typeface="Arial"/>
            </a:endParaRPr>
          </a:p>
          <a:p>
            <a:pPr indent="0" algn="just">
              <a:lnSpc>
                <a:spcPct val="115000"/>
              </a:lnSpc>
              <a:spcAft>
                <a:spcPts val="600"/>
              </a:spcAft>
              <a:buNone/>
            </a:pPr>
            <a:r>
              <a:rPr lang="ar-IQ" sz="1600" dirty="0" smtClean="0">
                <a:solidFill>
                  <a:schemeClr val="bg1"/>
                </a:solidFill>
                <a:effectLst/>
                <a:latin typeface="Simplified Arabic"/>
                <a:ea typeface="Calibri"/>
                <a:cs typeface="Simplified Arabic"/>
              </a:rPr>
              <a:t>من الطرق المعايير المهمة والجادة في تقييم المشاريع والبدائل الاستثمارية مستندة بذلك على المبادئ العلمية والعملية الرشيدة في التطبيق، إذ انها تأخذ بمبدأ القيمة الزمنية للنقود في المفاضلة بين البدائل الاستثمارية للتوصل إلى أفضل البدائل المتاحة.</a:t>
            </a:r>
            <a:endParaRPr lang="en-US" sz="1600" dirty="0">
              <a:solidFill>
                <a:schemeClr val="bg1"/>
              </a:solidFill>
              <a:ea typeface="Calibri"/>
              <a:cs typeface="Arial"/>
            </a:endParaRPr>
          </a:p>
          <a:p>
            <a:pPr indent="0" algn="just">
              <a:lnSpc>
                <a:spcPct val="115000"/>
              </a:lnSpc>
              <a:spcAft>
                <a:spcPts val="600"/>
              </a:spcAft>
              <a:buNone/>
            </a:pPr>
            <a:r>
              <a:rPr lang="ar-IQ" sz="1600" dirty="0" smtClean="0">
                <a:solidFill>
                  <a:schemeClr val="bg1"/>
                </a:solidFill>
                <a:effectLst/>
                <a:latin typeface="Simplified Arabic"/>
                <a:ea typeface="Calibri"/>
                <a:cs typeface="Simplified Arabic"/>
              </a:rPr>
              <a:t>ويعرف صافي القيمة الحالية بأنه : الفرق بين القيمة الحالية للتدفقات النقدية التي ستتحقق على مدى عمر المشروع وبين قيمة الاستثمار المبدئي للمشروع.</a:t>
            </a:r>
            <a:endParaRPr lang="en-US" sz="1600" dirty="0">
              <a:solidFill>
                <a:schemeClr val="bg1"/>
              </a:solidFill>
              <a:ea typeface="Calibri"/>
              <a:cs typeface="Arial"/>
            </a:endParaRPr>
          </a:p>
          <a:p>
            <a:pPr indent="0" algn="just">
              <a:lnSpc>
                <a:spcPct val="115000"/>
              </a:lnSpc>
              <a:spcAft>
                <a:spcPts val="600"/>
              </a:spcAft>
              <a:buNone/>
            </a:pPr>
            <a:r>
              <a:rPr lang="ar-IQ" sz="1600" dirty="0" smtClean="0">
                <a:solidFill>
                  <a:schemeClr val="bg1"/>
                </a:solidFill>
                <a:effectLst/>
                <a:latin typeface="Simplified Arabic"/>
                <a:ea typeface="Calibri"/>
                <a:cs typeface="Simplified Arabic"/>
              </a:rPr>
              <a:t>ويساوي صافي القيمة الحالية للمشروع =</a:t>
            </a:r>
            <a:r>
              <a:rPr lang="ar-IQ" sz="1600" dirty="0" smtClean="0">
                <a:solidFill>
                  <a:schemeClr val="bg1"/>
                </a:solidFill>
                <a:ea typeface="Calibri"/>
                <a:cs typeface="Arial"/>
              </a:rPr>
              <a:t> </a:t>
            </a:r>
            <a:r>
              <a:rPr lang="ar-IQ" sz="1600" dirty="0" smtClean="0">
                <a:solidFill>
                  <a:schemeClr val="bg1"/>
                </a:solidFill>
                <a:effectLst/>
                <a:latin typeface="Simplified Arabic"/>
                <a:ea typeface="Calibri"/>
                <a:cs typeface="Simplified Arabic"/>
              </a:rPr>
              <a:t>القيمة الحالية لصافي التدفقات النقدية السنوية – القيمة الحالية للتكاليف الاستثمارية</a:t>
            </a:r>
            <a:endParaRPr lang="ar-IQ" sz="1600" dirty="0">
              <a:solidFill>
                <a:schemeClr val="bg1"/>
              </a:solidFill>
            </a:endParaRPr>
          </a:p>
        </p:txBody>
      </p:sp>
    </p:spTree>
    <p:extLst>
      <p:ext uri="{BB962C8B-B14F-4D97-AF65-F5344CB8AC3E}">
        <p14:creationId xmlns:p14="http://schemas.microsoft.com/office/powerpoint/2010/main" val="3657695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9128502" cy="6881247"/>
          </a:xfrm>
        </p:spPr>
        <p:txBody>
          <a:bodyPr>
            <a:noAutofit/>
          </a:bodyPr>
          <a:lstStyle/>
          <a:p>
            <a:pPr marL="1588" indent="0" algn="just">
              <a:lnSpc>
                <a:spcPct val="115000"/>
              </a:lnSpc>
              <a:spcAft>
                <a:spcPts val="600"/>
              </a:spcAft>
              <a:buNone/>
            </a:pPr>
            <a:r>
              <a:rPr lang="ar-IQ" sz="1600" dirty="0" smtClean="0">
                <a:solidFill>
                  <a:schemeClr val="bg1"/>
                </a:solidFill>
                <a:effectLst/>
                <a:latin typeface="Simplified Arabic"/>
                <a:ea typeface="Calibri"/>
                <a:cs typeface="Simplified Arabic"/>
              </a:rPr>
              <a:t>ويشير أيضاً معيار صافي القيمة الحالية لأي اقتراح أو بديل الى الفرق بين القيمة الحالية للتدفقات النقدية الداخلة والقيمة الحالية للتدفقات النقدية الخارجة. ويقصد بالقيمة الحالية : كم يساوي المبالغ الحالي عندما يتدفق في المستقبل في سنة او سنوات لاحقة.</a:t>
            </a:r>
            <a:endParaRPr lang="en-US" sz="1600" dirty="0">
              <a:solidFill>
                <a:schemeClr val="bg1"/>
              </a:solidFill>
              <a:ea typeface="Calibri"/>
              <a:cs typeface="Arial"/>
            </a:endParaRPr>
          </a:p>
          <a:p>
            <a:pPr marL="1588" indent="0" algn="just">
              <a:lnSpc>
                <a:spcPct val="115000"/>
              </a:lnSpc>
              <a:spcAft>
                <a:spcPts val="600"/>
              </a:spcAft>
              <a:buNone/>
            </a:pPr>
            <a:r>
              <a:rPr lang="ar-IQ" sz="1600" dirty="0" smtClean="0">
                <a:solidFill>
                  <a:schemeClr val="bg1"/>
                </a:solidFill>
                <a:effectLst/>
                <a:latin typeface="Simplified Arabic"/>
                <a:ea typeface="Calibri"/>
                <a:cs typeface="Simplified Arabic"/>
              </a:rPr>
              <a:t>وبذلك فإن صافي القيمة الحالية =</a:t>
            </a:r>
            <a:endParaRPr lang="en-US" sz="1600" dirty="0">
              <a:solidFill>
                <a:schemeClr val="bg1"/>
              </a:solidFill>
              <a:ea typeface="Calibri"/>
              <a:cs typeface="Arial"/>
            </a:endParaRPr>
          </a:p>
          <a:p>
            <a:pPr marL="1588" indent="0" algn="just">
              <a:lnSpc>
                <a:spcPct val="115000"/>
              </a:lnSpc>
              <a:spcAft>
                <a:spcPts val="600"/>
              </a:spcAft>
              <a:buNone/>
            </a:pPr>
            <a:r>
              <a:rPr lang="ar-IQ" sz="1600" dirty="0" smtClean="0">
                <a:solidFill>
                  <a:schemeClr val="bg1"/>
                </a:solidFill>
                <a:effectLst/>
                <a:latin typeface="Simplified Arabic"/>
                <a:ea typeface="Calibri"/>
                <a:cs typeface="Simplified Arabic"/>
              </a:rPr>
              <a:t>القيمة الحالية للتدفقات النقدية الداخلة – القيمة الحالية للتدفقات النقدية الخارجة</a:t>
            </a:r>
            <a:endParaRPr lang="en-US" sz="1600" dirty="0">
              <a:solidFill>
                <a:schemeClr val="bg1"/>
              </a:solidFill>
              <a:ea typeface="Calibri"/>
              <a:cs typeface="Arial"/>
            </a:endParaRPr>
          </a:p>
          <a:p>
            <a:pPr marL="1588" indent="0" algn="just">
              <a:lnSpc>
                <a:spcPct val="115000"/>
              </a:lnSpc>
              <a:spcAft>
                <a:spcPts val="600"/>
              </a:spcAft>
              <a:buNone/>
            </a:pPr>
            <a:r>
              <a:rPr lang="ar-IQ" sz="1600" dirty="0" smtClean="0">
                <a:solidFill>
                  <a:schemeClr val="bg1"/>
                </a:solidFill>
                <a:effectLst/>
                <a:latin typeface="Simplified Arabic"/>
                <a:ea typeface="Calibri"/>
                <a:cs typeface="Simplified Arabic"/>
              </a:rPr>
              <a:t>و</a:t>
            </a:r>
            <a:r>
              <a:rPr lang="ar-IQ" sz="1600" u="sng" dirty="0" smtClean="0">
                <a:solidFill>
                  <a:schemeClr val="bg1"/>
                </a:solidFill>
                <a:effectLst/>
                <a:latin typeface="Simplified Arabic"/>
                <a:ea typeface="Calibri"/>
                <a:cs typeface="Simplified Arabic"/>
              </a:rPr>
              <a:t>القاعدة</a:t>
            </a:r>
            <a:r>
              <a:rPr lang="ar-IQ" sz="1600" dirty="0" smtClean="0">
                <a:solidFill>
                  <a:schemeClr val="bg1"/>
                </a:solidFill>
                <a:effectLst/>
                <a:latin typeface="Simplified Arabic"/>
                <a:ea typeface="Calibri"/>
                <a:cs typeface="Simplified Arabic"/>
              </a:rPr>
              <a:t> : اذا إفترضنا بأن عدد السنوات الانتاجية للمشاريع الاستثمارية السياحية متساوية، فإن المشروع الذي يحقق قيمة حالية للتدفقات النقدية أكبر هو الاكفأ اقتصادياً. </a:t>
            </a:r>
            <a:endParaRPr lang="en-US" sz="1600" dirty="0">
              <a:solidFill>
                <a:schemeClr val="bg1"/>
              </a:solidFill>
              <a:ea typeface="Calibri"/>
              <a:cs typeface="Arial"/>
            </a:endParaRPr>
          </a:p>
          <a:p>
            <a:pPr marL="0" indent="0" algn="just">
              <a:lnSpc>
                <a:spcPct val="115000"/>
              </a:lnSpc>
              <a:spcAft>
                <a:spcPts val="600"/>
              </a:spcAft>
              <a:buNone/>
            </a:pPr>
            <a:r>
              <a:rPr lang="ar-IQ" sz="1600" u="sng" dirty="0" smtClean="0">
                <a:solidFill>
                  <a:schemeClr val="bg1"/>
                </a:solidFill>
                <a:effectLst/>
                <a:latin typeface="Simplified Arabic"/>
                <a:ea typeface="Calibri"/>
                <a:cs typeface="Simplified Arabic"/>
              </a:rPr>
              <a:t>مزايا هذا المعيار</a:t>
            </a:r>
            <a:r>
              <a:rPr lang="ar-IQ" sz="1600" dirty="0" smtClean="0">
                <a:solidFill>
                  <a:schemeClr val="bg1"/>
                </a:solidFill>
                <a:effectLst/>
                <a:latin typeface="Simplified Arabic"/>
                <a:ea typeface="Calibri"/>
                <a:cs typeface="Simplified Arabic"/>
              </a:rPr>
              <a:t>:</a:t>
            </a:r>
            <a:endParaRPr lang="en-US" sz="1600" dirty="0">
              <a:solidFill>
                <a:schemeClr val="bg1"/>
              </a:solidFill>
              <a:ea typeface="Calibri"/>
              <a:cs typeface="Arial"/>
            </a:endParaRPr>
          </a:p>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يتصف هذا المعيار بالدقة والموضوعية ويعتبر من أحد المعايير الدولية التي تستخدم في تقييم المشاريع على مستوى مؤسسات التمويل الدولية.</a:t>
            </a:r>
            <a:endParaRPr lang="en-US" sz="1600" dirty="0" smtClean="0">
              <a:solidFill>
                <a:schemeClr val="bg1"/>
              </a:solidFill>
              <a:effectLst/>
              <a:latin typeface="Simplified Arabic"/>
              <a:ea typeface="Calibri"/>
              <a:cs typeface="Arial"/>
            </a:endParaRPr>
          </a:p>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يراعي التغير في القيمة الزمنية للنقود.</a:t>
            </a:r>
            <a:endParaRPr lang="en-US" sz="1600" dirty="0" smtClean="0">
              <a:solidFill>
                <a:schemeClr val="bg1"/>
              </a:solidFill>
              <a:effectLst/>
              <a:latin typeface="Simplified Arabic"/>
              <a:ea typeface="Calibri"/>
              <a:cs typeface="Arial"/>
            </a:endParaRPr>
          </a:p>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يأخذ بنظر الاعتبار خصم التدفقات النقدية للمشروع وصولاً الى القيم الحالية طوال عمره الانتاجي.</a:t>
            </a:r>
            <a:endParaRPr lang="en-US" sz="1600" dirty="0" smtClean="0">
              <a:solidFill>
                <a:schemeClr val="bg1"/>
              </a:solidFill>
              <a:effectLst/>
              <a:latin typeface="Simplified Arabic"/>
              <a:ea typeface="Calibri"/>
              <a:cs typeface="Arial"/>
            </a:endParaRPr>
          </a:p>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يعكس قيمة المشاريع الاستثمارية وذلك باستخدام معدل الفائدة والذي يمثل تكلفة الاستثمار.</a:t>
            </a:r>
            <a:endParaRPr lang="en-US" sz="1600" dirty="0" smtClean="0">
              <a:solidFill>
                <a:schemeClr val="bg1"/>
              </a:solidFill>
              <a:effectLst/>
              <a:latin typeface="Simplified Arabic"/>
              <a:ea typeface="Calibri"/>
              <a:cs typeface="Arial"/>
            </a:endParaRPr>
          </a:p>
          <a:p>
            <a:pPr marL="0" indent="0" algn="just">
              <a:lnSpc>
                <a:spcPct val="115000"/>
              </a:lnSpc>
              <a:spcAft>
                <a:spcPts val="600"/>
              </a:spcAft>
              <a:buNone/>
            </a:pPr>
            <a:r>
              <a:rPr lang="ar-IQ" sz="1600" u="sng" dirty="0" smtClean="0">
                <a:solidFill>
                  <a:schemeClr val="bg1"/>
                </a:solidFill>
                <a:effectLst/>
                <a:latin typeface="Simplified Arabic"/>
                <a:ea typeface="Calibri"/>
                <a:cs typeface="Simplified Arabic"/>
              </a:rPr>
              <a:t>العيوب</a:t>
            </a:r>
            <a:r>
              <a:rPr lang="ar-IQ" sz="1600" dirty="0" smtClean="0">
                <a:solidFill>
                  <a:schemeClr val="bg1"/>
                </a:solidFill>
                <a:effectLst/>
                <a:latin typeface="Simplified Arabic"/>
                <a:ea typeface="Calibri"/>
                <a:cs typeface="Simplified Arabic"/>
              </a:rPr>
              <a:t>:</a:t>
            </a:r>
            <a:endParaRPr lang="en-US" sz="1600" dirty="0">
              <a:solidFill>
                <a:schemeClr val="bg1"/>
              </a:solidFill>
              <a:ea typeface="Calibri"/>
              <a:cs typeface="Arial"/>
            </a:endParaRPr>
          </a:p>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ينظر الى العوائد المتحققة دون الأخذ بنظر الاعتبار مقدار رأس المال المستثمر الذي استخدم في تحقيق تلك العوائد.</a:t>
            </a:r>
            <a:endParaRPr lang="en-US" sz="1600" dirty="0" smtClean="0">
              <a:solidFill>
                <a:schemeClr val="bg1"/>
              </a:solidFill>
              <a:effectLst/>
              <a:latin typeface="Simplified Arabic"/>
              <a:ea typeface="Calibri"/>
              <a:cs typeface="Arial"/>
            </a:endParaRPr>
          </a:p>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لا يعطي ترتيب سليم للمشاريع الاستثمارية في حالة اختلاف قيمة الاستثمار المبدئي أو عمر المشروع.</a:t>
            </a:r>
            <a:endParaRPr lang="en-US" sz="1600" dirty="0" smtClean="0">
              <a:solidFill>
                <a:schemeClr val="bg1"/>
              </a:solidFill>
              <a:effectLst/>
              <a:latin typeface="Simplified Arabic"/>
              <a:ea typeface="Calibri"/>
              <a:cs typeface="Arial"/>
            </a:endParaRPr>
          </a:p>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لا يفيدنا في التعرف على مردود الوحدة النقدية الواحدة من الاستثمار.</a:t>
            </a:r>
            <a:endParaRPr lang="en-US" sz="1600" dirty="0" smtClean="0">
              <a:solidFill>
                <a:schemeClr val="bg1"/>
              </a:solidFill>
              <a:effectLst/>
              <a:latin typeface="Simplified Arabic"/>
              <a:ea typeface="Calibri"/>
              <a:cs typeface="Arial"/>
            </a:endParaRPr>
          </a:p>
          <a:p>
            <a:pPr marL="0" lvl="0" indent="0" algn="just">
              <a:lnSpc>
                <a:spcPct val="115000"/>
              </a:lnSpc>
              <a:spcAft>
                <a:spcPts val="600"/>
              </a:spcAft>
              <a:buNone/>
            </a:pPr>
            <a:r>
              <a:rPr lang="ar-IQ" sz="1600" dirty="0" smtClean="0">
                <a:solidFill>
                  <a:schemeClr val="bg1"/>
                </a:solidFill>
                <a:effectLst/>
                <a:latin typeface="Simplified Arabic"/>
                <a:ea typeface="Calibri"/>
                <a:cs typeface="Simplified Arabic"/>
              </a:rPr>
              <a:t>يتجاهل عوامل عدم التأكد وما يرتبط بها من مخاطر لها أثر على قيمة المشروع الاستثماري.</a:t>
            </a:r>
            <a:endParaRPr lang="en-US" sz="1600" dirty="0" smtClean="0">
              <a:solidFill>
                <a:schemeClr val="bg1"/>
              </a:solidFill>
              <a:effectLst/>
              <a:latin typeface="Simplified Arabic"/>
              <a:ea typeface="Calibri"/>
              <a:cs typeface="Arial"/>
            </a:endParaRPr>
          </a:p>
          <a:p>
            <a:pPr marL="0" indent="0" algn="just">
              <a:lnSpc>
                <a:spcPct val="115000"/>
              </a:lnSpc>
              <a:spcAft>
                <a:spcPts val="600"/>
              </a:spcAft>
              <a:buNone/>
            </a:pPr>
            <a:r>
              <a:rPr lang="ar-IQ" sz="1600" dirty="0" smtClean="0">
                <a:solidFill>
                  <a:schemeClr val="bg1"/>
                </a:solidFill>
                <a:effectLst/>
                <a:latin typeface="Simplified Arabic"/>
                <a:ea typeface="Calibri"/>
                <a:cs typeface="Simplified Arabic"/>
              </a:rPr>
              <a:t> </a:t>
            </a:r>
            <a:endParaRPr lang="en-US" sz="1600" dirty="0">
              <a:solidFill>
                <a:schemeClr val="bg1"/>
              </a:solidFill>
              <a:ea typeface="Calibri"/>
              <a:cs typeface="Arial"/>
            </a:endParaRPr>
          </a:p>
        </p:txBody>
      </p:sp>
    </p:spTree>
    <p:extLst>
      <p:ext uri="{BB962C8B-B14F-4D97-AF65-F5344CB8AC3E}">
        <p14:creationId xmlns:p14="http://schemas.microsoft.com/office/powerpoint/2010/main" val="33353116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1675</Words>
  <Application>Microsoft Office PowerPoint</Application>
  <PresentationFormat>On-screen Show (4:3)</PresentationFormat>
  <Paragraphs>103</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معايير التقييم الاقتصادي للاستثمار في المشروع السياحي  المفهوم – الاهمية والاهداف – المراحل - المعايير ( المزايا والعيوب ) – معايير تقييم مناطق الجذب السياحي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معايير التقييم الاقتصادي للاستثمار في المشروع السياحي  المفهوم – الاهمية والاهداف – المراحل - المعايير ( المزايا والعيوب ) – معايير تقييم مناطق الجذب السياحي</dc:title>
  <dc:creator>Ruaa</dc:creator>
  <cp:lastModifiedBy>Ruaa</cp:lastModifiedBy>
  <cp:revision>2</cp:revision>
  <dcterms:created xsi:type="dcterms:W3CDTF">2019-12-06T18:38:43Z</dcterms:created>
  <dcterms:modified xsi:type="dcterms:W3CDTF">2019-12-06T18:55:20Z</dcterms:modified>
</cp:coreProperties>
</file>