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1" d="100"/>
          <a:sy n="61" d="100"/>
        </p:scale>
        <p:origin x="-1488"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144857D7-39FB-4483-8655-98569A083BEC}" type="datetimeFigureOut">
              <a:rPr lang="ar-IQ" smtClean="0"/>
              <a:t>09/04/1441</a:t>
            </a:fld>
            <a:endParaRPr lang="ar-IQ"/>
          </a:p>
        </p:txBody>
      </p:sp>
      <p:sp>
        <p:nvSpPr>
          <p:cNvPr id="17" name="Footer Placeholder 16"/>
          <p:cNvSpPr>
            <a:spLocks noGrp="1"/>
          </p:cNvSpPr>
          <p:nvPr>
            <p:ph type="ftr" sz="quarter" idx="11"/>
          </p:nvPr>
        </p:nvSpPr>
        <p:spPr/>
        <p:txBody>
          <a:bodyPr/>
          <a:lstStyle/>
          <a:p>
            <a:endParaRPr lang="ar-IQ"/>
          </a:p>
        </p:txBody>
      </p:sp>
      <p:sp>
        <p:nvSpPr>
          <p:cNvPr id="29" name="Slide Number Placeholder 28"/>
          <p:cNvSpPr>
            <a:spLocks noGrp="1"/>
          </p:cNvSpPr>
          <p:nvPr>
            <p:ph type="sldNum" sz="quarter" idx="12"/>
          </p:nvPr>
        </p:nvSpPr>
        <p:spPr/>
        <p:txBody>
          <a:bodyPr/>
          <a:lstStyle/>
          <a:p>
            <a:fld id="{5843E1FD-CF6E-4DB5-924A-6A166C489EE5}" type="slidenum">
              <a:rPr lang="ar-IQ" smtClean="0"/>
              <a:t>‹#›</a:t>
            </a:fld>
            <a:endParaRPr lang="ar-IQ"/>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44857D7-39FB-4483-8655-98569A083BEC}" type="datetimeFigureOut">
              <a:rPr lang="ar-IQ" smtClean="0"/>
              <a:t>09/04/1441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843E1FD-CF6E-4DB5-924A-6A166C489EE5}"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44857D7-39FB-4483-8655-98569A083BEC}" type="datetimeFigureOut">
              <a:rPr lang="ar-IQ" smtClean="0"/>
              <a:t>09/04/1441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843E1FD-CF6E-4DB5-924A-6A166C489EE5}"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44857D7-39FB-4483-8655-98569A083BEC}" type="datetimeFigureOut">
              <a:rPr lang="ar-IQ" smtClean="0"/>
              <a:t>09/04/1441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843E1FD-CF6E-4DB5-924A-6A166C489EE5}"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44857D7-39FB-4483-8655-98569A083BEC}" type="datetimeFigureOut">
              <a:rPr lang="ar-IQ" smtClean="0"/>
              <a:t>09/04/1441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a:xfrm>
            <a:off x="7924800" y="6416675"/>
            <a:ext cx="762000" cy="365125"/>
          </a:xfrm>
        </p:spPr>
        <p:txBody>
          <a:bodyPr/>
          <a:lstStyle/>
          <a:p>
            <a:fld id="{5843E1FD-CF6E-4DB5-924A-6A166C489EE5}"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44857D7-39FB-4483-8655-98569A083BEC}" type="datetimeFigureOut">
              <a:rPr lang="ar-IQ" smtClean="0"/>
              <a:t>09/04/1441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5843E1FD-CF6E-4DB5-924A-6A166C489EE5}"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44857D7-39FB-4483-8655-98569A083BEC}" type="datetimeFigureOut">
              <a:rPr lang="ar-IQ" smtClean="0"/>
              <a:t>09/04/1441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5843E1FD-CF6E-4DB5-924A-6A166C489EE5}"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44857D7-39FB-4483-8655-98569A083BEC}" type="datetimeFigureOut">
              <a:rPr lang="ar-IQ" smtClean="0"/>
              <a:t>09/04/1441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5843E1FD-CF6E-4DB5-924A-6A166C489EE5}"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4857D7-39FB-4483-8655-98569A083BEC}" type="datetimeFigureOut">
              <a:rPr lang="ar-IQ" smtClean="0"/>
              <a:t>09/04/1441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5843E1FD-CF6E-4DB5-924A-6A166C489EE5}"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44857D7-39FB-4483-8655-98569A083BEC}" type="datetimeFigureOut">
              <a:rPr lang="ar-IQ" smtClean="0"/>
              <a:t>09/04/1441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5843E1FD-CF6E-4DB5-924A-6A166C489EE5}"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44857D7-39FB-4483-8655-98569A083BEC}" type="datetimeFigureOut">
              <a:rPr lang="ar-IQ" smtClean="0"/>
              <a:t>09/04/1441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5843E1FD-CF6E-4DB5-924A-6A166C489EE5}"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39000" b="-39000"/>
          </a:stretch>
        </a:blip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44857D7-39FB-4483-8655-98569A083BEC}" type="datetimeFigureOut">
              <a:rPr lang="ar-IQ" smtClean="0"/>
              <a:t>09/04/1441</a:t>
            </a:fld>
            <a:endParaRPr lang="ar-IQ"/>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ar-IQ"/>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5843E1FD-CF6E-4DB5-924A-6A166C489EE5}" type="slidenum">
              <a:rPr lang="ar-IQ" smtClean="0"/>
              <a:t>‹#›</a:t>
            </a:fld>
            <a:endParaRPr lang="ar-IQ"/>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1"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r" rtl="1"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r" rtl="1"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r" rtl="1"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r" rtl="1"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r" rtl="1"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r" rtl="1"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r" rtl="1"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r" rtl="1"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r" rtl="1"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528" y="1772816"/>
            <a:ext cx="8229600" cy="936104"/>
          </a:xfrm>
        </p:spPr>
        <p:txBody>
          <a:bodyPr>
            <a:normAutofit/>
          </a:bodyPr>
          <a:lstStyle/>
          <a:p>
            <a:r>
              <a:rPr lang="ar-IQ" sz="4000" b="1" dirty="0" smtClean="0">
                <a:solidFill>
                  <a:srgbClr val="FF0000"/>
                </a:solidFill>
                <a:effectLst/>
                <a:latin typeface="Simplified Arabic"/>
                <a:ea typeface="Calibri"/>
                <a:cs typeface="Simplified Arabic"/>
              </a:rPr>
              <a:t>العوامل المحددة للاستثمار السياحي في العراق</a:t>
            </a:r>
            <a:endParaRPr lang="ar-IQ" sz="4000" dirty="0">
              <a:solidFill>
                <a:srgbClr val="FF0000"/>
              </a:solidFill>
            </a:endParaRPr>
          </a:p>
        </p:txBody>
      </p:sp>
      <p:sp>
        <p:nvSpPr>
          <p:cNvPr id="3" name="Subtitle 2"/>
          <p:cNvSpPr>
            <a:spLocks noGrp="1"/>
          </p:cNvSpPr>
          <p:nvPr>
            <p:ph type="subTitle" idx="1"/>
          </p:nvPr>
        </p:nvSpPr>
        <p:spPr>
          <a:xfrm>
            <a:off x="323528" y="3717032"/>
            <a:ext cx="6400800" cy="745374"/>
          </a:xfrm>
        </p:spPr>
        <p:txBody>
          <a:bodyPr/>
          <a:lstStyle/>
          <a:p>
            <a:r>
              <a:rPr lang="ar-IQ" dirty="0" smtClean="0">
                <a:solidFill>
                  <a:srgbClr val="FF0000"/>
                </a:solidFill>
              </a:rPr>
              <a:t>م.د. مها عبد الستار السامرائي</a:t>
            </a:r>
            <a:endParaRPr lang="ar-IQ" dirty="0">
              <a:solidFill>
                <a:srgbClr val="FF0000"/>
              </a:solidFill>
            </a:endParaRPr>
          </a:p>
        </p:txBody>
      </p:sp>
    </p:spTree>
    <p:extLst>
      <p:ext uri="{BB962C8B-B14F-4D97-AF65-F5344CB8AC3E}">
        <p14:creationId xmlns:p14="http://schemas.microsoft.com/office/powerpoint/2010/main" val="34001038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0" y="0"/>
                <a:ext cx="9144000" cy="7101408"/>
              </a:xfrm>
            </p:spPr>
            <p:txBody>
              <a:bodyPr>
                <a:normAutofit fontScale="40000" lnSpcReduction="20000"/>
              </a:bodyPr>
              <a:lstStyle/>
              <a:p>
                <a:pPr indent="0">
                  <a:lnSpc>
                    <a:spcPct val="115000"/>
                  </a:lnSpc>
                  <a:spcAft>
                    <a:spcPts val="600"/>
                  </a:spcAft>
                  <a:buNone/>
                </a:pPr>
                <a:r>
                  <a:rPr lang="ar-IQ" dirty="0" smtClean="0">
                    <a:solidFill>
                      <a:schemeClr val="bg1"/>
                    </a:solidFill>
                    <a:latin typeface="Simplified Arabic"/>
                    <a:ea typeface="Calibri"/>
                    <a:cs typeface="Simplified Arabic"/>
                  </a:rPr>
                  <a:t>وتحسب بالمعادلة التالية:- </a:t>
                </a:r>
                <a:endParaRPr lang="en-US" sz="1800" dirty="0">
                  <a:solidFill>
                    <a:schemeClr val="bg1"/>
                  </a:solidFill>
                  <a:effectLst/>
                  <a:latin typeface="Calibri"/>
                  <a:ea typeface="Calibri"/>
                  <a:cs typeface="Arial"/>
                </a:endParaRPr>
              </a:p>
              <a:p>
                <a:pPr indent="0">
                  <a:lnSpc>
                    <a:spcPct val="115000"/>
                  </a:lnSpc>
                  <a:spcAft>
                    <a:spcPts val="600"/>
                  </a:spcAft>
                  <a:buNone/>
                </a:pPr>
                <a:r>
                  <a:rPr lang="en-US" dirty="0">
                    <a:solidFill>
                      <a:schemeClr val="bg1"/>
                    </a:solidFill>
                    <a:effectLst/>
                    <a:latin typeface="Simplified Arabic"/>
                    <a:ea typeface="Calibri"/>
                    <a:cs typeface="Arial"/>
                  </a:rPr>
                  <a:t>X</a:t>
                </a:r>
                <a:r>
                  <a:rPr lang="ar-IQ" dirty="0">
                    <a:solidFill>
                      <a:schemeClr val="bg1"/>
                    </a:solidFill>
                    <a:effectLst/>
                    <a:latin typeface="Simplified Arabic"/>
                    <a:ea typeface="Calibri"/>
                    <a:cs typeface="Simplified Arabic"/>
                  </a:rPr>
                  <a:t> سعر الغرفة = </a:t>
                </a:r>
                <a:r>
                  <a:rPr lang="en-US" dirty="0">
                    <a:solidFill>
                      <a:schemeClr val="bg1"/>
                    </a:solidFill>
                    <a:effectLst/>
                    <a:latin typeface="Simplified Arabic"/>
                    <a:ea typeface="Calibri"/>
                    <a:cs typeface="Arial"/>
                  </a:rPr>
                  <a:t>X</a:t>
                </a:r>
                <a:r>
                  <a:rPr lang="ar-IQ" dirty="0">
                    <a:solidFill>
                      <a:schemeClr val="bg1"/>
                    </a:solidFill>
                    <a:effectLst/>
                    <a:latin typeface="Simplified Arabic"/>
                    <a:ea typeface="Calibri"/>
                    <a:cs typeface="Simplified Arabic"/>
                  </a:rPr>
                  <a:t> الكلفة المتغيرة للغرفة باليوم الواحد + التكاليف الثابتة والمتغيرة </a:t>
                </a:r>
                <a:endParaRPr lang="en-US" sz="1800" dirty="0">
                  <a:solidFill>
                    <a:schemeClr val="bg1"/>
                  </a:solidFill>
                  <a:effectLst/>
                  <a:latin typeface="Calibri"/>
                  <a:ea typeface="Calibri"/>
                  <a:cs typeface="Arial"/>
                </a:endParaRPr>
              </a:p>
              <a:p>
                <a:pPr indent="0">
                  <a:lnSpc>
                    <a:spcPct val="115000"/>
                  </a:lnSpc>
                  <a:spcAft>
                    <a:spcPts val="600"/>
                  </a:spcAft>
                  <a:buNone/>
                </a:pPr>
                <a:r>
                  <a:rPr lang="ar-IQ" dirty="0">
                    <a:solidFill>
                      <a:schemeClr val="bg1"/>
                    </a:solidFill>
                    <a:effectLst/>
                    <a:latin typeface="Simplified Arabic"/>
                    <a:ea typeface="Calibri"/>
                    <a:cs typeface="Simplified Arabic"/>
                  </a:rPr>
                  <a:t>حيث أن </a:t>
                </a:r>
                <a:r>
                  <a:rPr lang="en-US" dirty="0">
                    <a:solidFill>
                      <a:schemeClr val="bg1"/>
                    </a:solidFill>
                    <a:effectLst/>
                    <a:latin typeface="Simplified Arabic"/>
                    <a:ea typeface="Calibri"/>
                    <a:cs typeface="Arial"/>
                  </a:rPr>
                  <a:t>X</a:t>
                </a:r>
                <a:r>
                  <a:rPr lang="ar-IQ" dirty="0">
                    <a:solidFill>
                      <a:schemeClr val="bg1"/>
                    </a:solidFill>
                    <a:effectLst/>
                    <a:latin typeface="Simplified Arabic"/>
                    <a:ea typeface="Calibri"/>
                    <a:cs typeface="Simplified Arabic"/>
                  </a:rPr>
                  <a:t> = عدد الغرف المباعة عند نقطة التعادل. </a:t>
                </a:r>
                <a:endParaRPr lang="en-US" sz="1800" dirty="0">
                  <a:solidFill>
                    <a:schemeClr val="bg1"/>
                  </a:solidFill>
                  <a:effectLst/>
                  <a:latin typeface="Calibri"/>
                  <a:ea typeface="Calibri"/>
                  <a:cs typeface="Arial"/>
                </a:endParaRPr>
              </a:p>
              <a:p>
                <a:pPr indent="0">
                  <a:lnSpc>
                    <a:spcPct val="115000"/>
                  </a:lnSpc>
                  <a:spcAft>
                    <a:spcPts val="600"/>
                  </a:spcAft>
                  <a:buNone/>
                </a:pPr>
                <a:r>
                  <a:rPr lang="ar-IQ" dirty="0">
                    <a:solidFill>
                      <a:schemeClr val="bg1"/>
                    </a:solidFill>
                    <a:effectLst/>
                    <a:latin typeface="Simplified Arabic"/>
                    <a:ea typeface="Calibri"/>
                    <a:cs typeface="Simplified Arabic"/>
                  </a:rPr>
                  <a:t>مثلاً فندق شيراتون والذي تم افتتاحه عام 1982 يتضمن عدد الغرف = 307 غرفة متنوعة مقدار الاندثار السنوي الذي يعادل ك ث = 700,000 دينار. </a:t>
                </a:r>
                <a:endParaRPr lang="en-US" sz="1800" dirty="0">
                  <a:solidFill>
                    <a:schemeClr val="bg1"/>
                  </a:solidFill>
                  <a:effectLst/>
                  <a:latin typeface="Calibri"/>
                  <a:ea typeface="Calibri"/>
                  <a:cs typeface="Arial"/>
                </a:endParaRPr>
              </a:p>
              <a:p>
                <a:pPr marL="0" lvl="0" indent="0">
                  <a:lnSpc>
                    <a:spcPct val="115000"/>
                  </a:lnSpc>
                  <a:spcAft>
                    <a:spcPts val="600"/>
                  </a:spcAft>
                  <a:buNone/>
                </a:pPr>
                <a:r>
                  <a:rPr lang="ar-IQ" dirty="0">
                    <a:solidFill>
                      <a:schemeClr val="bg1"/>
                    </a:solidFill>
                    <a:effectLst/>
                    <a:latin typeface="Simplified Arabic"/>
                    <a:ea typeface="Calibri"/>
                    <a:cs typeface="Simplified Arabic"/>
                  </a:rPr>
                  <a:t>مقدار الاندثار اليومي بالقسمة على 365 يوماً = 19,8 دينار. </a:t>
                </a:r>
                <a:endParaRPr lang="en-US" sz="1800" dirty="0">
                  <a:solidFill>
                    <a:schemeClr val="bg1"/>
                  </a:solidFill>
                  <a:effectLst/>
                  <a:latin typeface="Calibri"/>
                  <a:ea typeface="Calibri"/>
                  <a:cs typeface="Simplified Arabic"/>
                </a:endParaRPr>
              </a:p>
              <a:p>
                <a:pPr marL="0" lvl="0" indent="0">
                  <a:lnSpc>
                    <a:spcPct val="115000"/>
                  </a:lnSpc>
                  <a:spcAft>
                    <a:spcPts val="600"/>
                  </a:spcAft>
                  <a:buNone/>
                </a:pPr>
                <a:r>
                  <a:rPr lang="ar-IQ" dirty="0">
                    <a:solidFill>
                      <a:schemeClr val="bg1"/>
                    </a:solidFill>
                    <a:effectLst/>
                    <a:latin typeface="Simplified Arabic"/>
                    <a:ea typeface="Calibri"/>
                    <a:cs typeface="Simplified Arabic"/>
                  </a:rPr>
                  <a:t>سعر البيع الغرفة/ يوم = 27,5 دينار. </a:t>
                </a:r>
                <a:endParaRPr lang="en-US" sz="1800" dirty="0">
                  <a:solidFill>
                    <a:schemeClr val="bg1"/>
                  </a:solidFill>
                  <a:effectLst/>
                  <a:latin typeface="Calibri"/>
                  <a:ea typeface="Calibri"/>
                  <a:cs typeface="Simplified Arabic"/>
                </a:endParaRPr>
              </a:p>
              <a:p>
                <a:pPr marL="0" lvl="0" indent="0">
                  <a:lnSpc>
                    <a:spcPct val="115000"/>
                  </a:lnSpc>
                  <a:spcAft>
                    <a:spcPts val="600"/>
                  </a:spcAft>
                  <a:buNone/>
                </a:pPr>
                <a:r>
                  <a:rPr lang="ar-IQ" dirty="0">
                    <a:solidFill>
                      <a:schemeClr val="bg1"/>
                    </a:solidFill>
                    <a:effectLst/>
                    <a:latin typeface="Simplified Arabic"/>
                    <a:ea typeface="Calibri"/>
                    <a:cs typeface="Simplified Arabic"/>
                  </a:rPr>
                  <a:t>مقدار المصاريف السنوي والتي تعادل ك م = 1,730,798 دينار. </a:t>
                </a:r>
                <a:endParaRPr lang="en-US" sz="1800" dirty="0">
                  <a:solidFill>
                    <a:schemeClr val="bg1"/>
                  </a:solidFill>
                  <a:effectLst/>
                  <a:latin typeface="Calibri"/>
                  <a:ea typeface="Calibri"/>
                  <a:cs typeface="Simplified Arabic"/>
                </a:endParaRPr>
              </a:p>
              <a:p>
                <a:pPr marL="0" lvl="0" indent="0">
                  <a:lnSpc>
                    <a:spcPct val="115000"/>
                  </a:lnSpc>
                  <a:spcAft>
                    <a:spcPts val="600"/>
                  </a:spcAft>
                  <a:buNone/>
                </a:pPr>
                <a:r>
                  <a:rPr lang="ar-IQ" dirty="0">
                    <a:solidFill>
                      <a:schemeClr val="bg1"/>
                    </a:solidFill>
                    <a:effectLst/>
                    <a:latin typeface="Simplified Arabic"/>
                    <a:ea typeface="Calibri"/>
                    <a:cs typeface="Simplified Arabic"/>
                  </a:rPr>
                  <a:t>مقدار المصاريف اليومية بالقسمة على 365 يوماً = 4742 دينار. </a:t>
                </a:r>
                <a:endParaRPr lang="en-US" sz="1800" dirty="0">
                  <a:solidFill>
                    <a:schemeClr val="bg1"/>
                  </a:solidFill>
                  <a:effectLst/>
                  <a:latin typeface="Calibri"/>
                  <a:ea typeface="Calibri"/>
                  <a:cs typeface="Simplified Arabic"/>
                </a:endParaRPr>
              </a:p>
              <a:p>
                <a:pPr marL="0" lvl="0" indent="0">
                  <a:lnSpc>
                    <a:spcPct val="115000"/>
                  </a:lnSpc>
                  <a:spcAft>
                    <a:spcPts val="600"/>
                  </a:spcAft>
                  <a:buNone/>
                </a:pPr>
                <a:r>
                  <a:rPr lang="ar-IQ" dirty="0">
                    <a:solidFill>
                      <a:schemeClr val="bg1"/>
                    </a:solidFill>
                    <a:effectLst/>
                    <a:latin typeface="Simplified Arabic"/>
                    <a:ea typeface="Calibri"/>
                    <a:cs typeface="Simplified Arabic"/>
                  </a:rPr>
                  <a:t>مقدار الكلفة المتغيرة للغرفة الواحد باليوم بالقسمة على 307 غرفة = 15,4 دينار. </a:t>
                </a:r>
                <a:endParaRPr lang="en-US" sz="1800" dirty="0">
                  <a:solidFill>
                    <a:schemeClr val="bg1"/>
                  </a:solidFill>
                  <a:effectLst/>
                  <a:latin typeface="Calibri"/>
                  <a:ea typeface="Calibri"/>
                  <a:cs typeface="Simplified Arabic"/>
                </a:endParaRPr>
              </a:p>
              <a:p>
                <a:pPr marL="0" lvl="0" indent="0">
                  <a:lnSpc>
                    <a:spcPct val="115000"/>
                  </a:lnSpc>
                  <a:spcAft>
                    <a:spcPts val="600"/>
                  </a:spcAft>
                  <a:buNone/>
                </a:pPr>
                <a:r>
                  <a:rPr lang="ar-IQ" dirty="0">
                    <a:solidFill>
                      <a:schemeClr val="bg1"/>
                    </a:solidFill>
                    <a:effectLst/>
                    <a:latin typeface="Simplified Arabic"/>
                    <a:ea typeface="Calibri"/>
                    <a:cs typeface="Simplified Arabic"/>
                  </a:rPr>
                  <a:t>سعر بيع الغرفة = الكلفة المتغيرة للغرفة لليوم الواحد + التكاليف الثابتة اليومية. </a:t>
                </a:r>
                <a:endParaRPr lang="en-US" sz="1800" dirty="0">
                  <a:solidFill>
                    <a:schemeClr val="bg1"/>
                  </a:solidFill>
                  <a:effectLst/>
                  <a:latin typeface="Calibri"/>
                  <a:ea typeface="Calibri"/>
                  <a:cs typeface="Simplified Arabic"/>
                </a:endParaRPr>
              </a:p>
              <a:p>
                <a:pPr marL="0" lvl="0" indent="0">
                  <a:lnSpc>
                    <a:spcPct val="115000"/>
                  </a:lnSpc>
                  <a:spcAft>
                    <a:spcPts val="600"/>
                  </a:spcAft>
                  <a:buNone/>
                </a:pPr>
                <a:r>
                  <a:rPr lang="ar-IQ" dirty="0">
                    <a:solidFill>
                      <a:schemeClr val="bg1"/>
                    </a:solidFill>
                    <a:effectLst/>
                    <a:latin typeface="Simplified Arabic"/>
                    <a:ea typeface="Calibri"/>
                    <a:cs typeface="Simplified Arabic"/>
                  </a:rPr>
                  <a:t>27.5 = 15,4 + 1918. </a:t>
                </a:r>
                <a:endParaRPr lang="en-US" sz="1800" dirty="0">
                  <a:solidFill>
                    <a:schemeClr val="bg1"/>
                  </a:solidFill>
                  <a:effectLst/>
                  <a:latin typeface="Calibri"/>
                  <a:ea typeface="Calibri"/>
                  <a:cs typeface="Simplified Arabic"/>
                </a:endParaRPr>
              </a:p>
              <a:p>
                <a:pPr marL="0" lvl="0" indent="0">
                  <a:lnSpc>
                    <a:spcPct val="115000"/>
                  </a:lnSpc>
                  <a:spcAft>
                    <a:spcPts val="600"/>
                  </a:spcAft>
                  <a:buNone/>
                </a:pPr>
                <a:r>
                  <a:rPr lang="ar-IQ" dirty="0">
                    <a:solidFill>
                      <a:schemeClr val="bg1"/>
                    </a:solidFill>
                    <a:effectLst/>
                    <a:latin typeface="Simplified Arabic"/>
                    <a:ea typeface="Calibri"/>
                    <a:cs typeface="Simplified Arabic"/>
                  </a:rPr>
                  <a:t>2705 – </a:t>
                </a:r>
                <a:r>
                  <a:rPr lang="en-US" dirty="0">
                    <a:solidFill>
                      <a:schemeClr val="bg1"/>
                    </a:solidFill>
                    <a:effectLst/>
                    <a:latin typeface="Simplified Arabic"/>
                    <a:ea typeface="Calibri"/>
                    <a:cs typeface="Simplified Arabic"/>
                  </a:rPr>
                  <a:t>x</a:t>
                </a:r>
                <a:r>
                  <a:rPr lang="ar-IQ" dirty="0">
                    <a:solidFill>
                      <a:schemeClr val="bg1"/>
                    </a:solidFill>
                    <a:effectLst/>
                    <a:latin typeface="Simplified Arabic"/>
                    <a:ea typeface="Calibri"/>
                    <a:cs typeface="Simplified Arabic"/>
                  </a:rPr>
                  <a:t>15,4 = 1918. </a:t>
                </a:r>
                <a:endParaRPr lang="en-US" sz="1800" dirty="0">
                  <a:solidFill>
                    <a:schemeClr val="bg1"/>
                  </a:solidFill>
                  <a:effectLst/>
                  <a:latin typeface="Calibri"/>
                  <a:ea typeface="Calibri"/>
                  <a:cs typeface="Simplified Arabic"/>
                </a:endParaRPr>
              </a:p>
              <a:p>
                <a:pPr marL="0" lvl="0" indent="0">
                  <a:lnSpc>
                    <a:spcPct val="115000"/>
                  </a:lnSpc>
                  <a:spcAft>
                    <a:spcPts val="600"/>
                  </a:spcAft>
                  <a:buNone/>
                </a:pPr>
                <a:r>
                  <a:rPr lang="en-US" dirty="0">
                    <a:solidFill>
                      <a:schemeClr val="bg1"/>
                    </a:solidFill>
                    <a:effectLst/>
                    <a:latin typeface="Simplified Arabic"/>
                    <a:ea typeface="Calibri"/>
                    <a:cs typeface="Simplified Arabic"/>
                  </a:rPr>
                  <a:t>x</a:t>
                </a:r>
                <a:r>
                  <a:rPr lang="ar-IQ" dirty="0">
                    <a:solidFill>
                      <a:schemeClr val="bg1"/>
                    </a:solidFill>
                    <a:effectLst/>
                    <a:latin typeface="Simplified Arabic"/>
                    <a:ea typeface="Calibri"/>
                    <a:cs typeface="Simplified Arabic"/>
                  </a:rPr>
                  <a:t>12,1 = 1918. </a:t>
                </a:r>
                <a:endParaRPr lang="en-US" sz="1800" dirty="0">
                  <a:solidFill>
                    <a:schemeClr val="bg1"/>
                  </a:solidFill>
                  <a:effectLst/>
                  <a:latin typeface="Calibri"/>
                  <a:ea typeface="Calibri"/>
                  <a:cs typeface="Simplified Arabic"/>
                </a:endParaRPr>
              </a:p>
              <a:p>
                <a:pPr indent="0" rtl="0">
                  <a:lnSpc>
                    <a:spcPct val="115000"/>
                  </a:lnSpc>
                  <a:spcAft>
                    <a:spcPts val="600"/>
                  </a:spcAft>
                  <a:buNone/>
                </a:pPr>
                <a14:m>
                  <m:oMathPara xmlns:m="http://schemas.openxmlformats.org/officeDocument/2006/math">
                    <m:oMathParaPr>
                      <m:jc m:val="centerGroup"/>
                    </m:oMathParaPr>
                    <m:oMath xmlns:m="http://schemas.openxmlformats.org/officeDocument/2006/math">
                      <m:r>
                        <m:rPr>
                          <m:sty m:val="p"/>
                        </m:rPr>
                        <a:rPr lang="en-US">
                          <a:solidFill>
                            <a:schemeClr val="bg1"/>
                          </a:solidFill>
                          <a:effectLst/>
                          <a:latin typeface="Cambria Math"/>
                          <a:ea typeface="Calibri"/>
                          <a:cs typeface="Simplified Arabic"/>
                        </a:rPr>
                        <m:t>X</m:t>
                      </m:r>
                      <m:r>
                        <a:rPr lang="en-US">
                          <a:solidFill>
                            <a:schemeClr val="bg1"/>
                          </a:solidFill>
                          <a:effectLst/>
                          <a:latin typeface="Cambria Math"/>
                          <a:ea typeface="Calibri"/>
                          <a:cs typeface="Simplified Arabic"/>
                        </a:rPr>
                        <m:t>= </m:t>
                      </m:r>
                      <m:f>
                        <m:fPr>
                          <m:ctrlPr>
                            <a:rPr lang="en-US" i="1">
                              <a:solidFill>
                                <a:schemeClr val="bg1"/>
                              </a:solidFill>
                              <a:effectLst/>
                              <a:latin typeface="Cambria Math"/>
                              <a:ea typeface="Calibri"/>
                              <a:cs typeface="Simplified Arabic"/>
                            </a:rPr>
                          </m:ctrlPr>
                        </m:fPr>
                        <m:num>
                          <m:r>
                            <a:rPr lang="en-US">
                              <a:solidFill>
                                <a:schemeClr val="bg1"/>
                              </a:solidFill>
                              <a:effectLst/>
                              <a:latin typeface="Cambria Math"/>
                              <a:ea typeface="Calibri"/>
                              <a:cs typeface="Simplified Arabic"/>
                            </a:rPr>
                            <m:t>1918</m:t>
                          </m:r>
                        </m:num>
                        <m:den>
                          <m:r>
                            <a:rPr lang="en-US">
                              <a:solidFill>
                                <a:schemeClr val="bg1"/>
                              </a:solidFill>
                              <a:effectLst/>
                              <a:latin typeface="Cambria Math"/>
                              <a:ea typeface="Calibri"/>
                              <a:cs typeface="Simplified Arabic"/>
                            </a:rPr>
                            <m:t>12</m:t>
                          </m:r>
                          <m:r>
                            <a:rPr lang="en-US">
                              <a:solidFill>
                                <a:schemeClr val="bg1"/>
                              </a:solidFill>
                              <a:effectLst/>
                              <a:latin typeface="Cambria Math"/>
                              <a:ea typeface="Calibri"/>
                              <a:cs typeface="Simplified Arabic"/>
                            </a:rPr>
                            <m:t>,</m:t>
                          </m:r>
                          <m:r>
                            <a:rPr lang="en-US">
                              <a:solidFill>
                                <a:schemeClr val="bg1"/>
                              </a:solidFill>
                              <a:effectLst/>
                              <a:latin typeface="Cambria Math"/>
                              <a:ea typeface="Calibri"/>
                              <a:cs typeface="Simplified Arabic"/>
                            </a:rPr>
                            <m:t>1</m:t>
                          </m:r>
                        </m:den>
                      </m:f>
                      <m:r>
                        <a:rPr lang="en-US">
                          <a:solidFill>
                            <a:schemeClr val="bg1"/>
                          </a:solidFill>
                          <a:effectLst/>
                          <a:latin typeface="Cambria Math"/>
                          <a:ea typeface="Calibri"/>
                          <a:cs typeface="Simplified Arabic"/>
                        </a:rPr>
                        <m:t>=</m:t>
                      </m:r>
                      <m:r>
                        <a:rPr lang="en-US">
                          <a:solidFill>
                            <a:schemeClr val="bg1"/>
                          </a:solidFill>
                          <a:effectLst/>
                          <a:latin typeface="Cambria Math"/>
                          <a:ea typeface="Calibri"/>
                          <a:cs typeface="Simplified Arabic"/>
                        </a:rPr>
                        <m:t>158</m:t>
                      </m:r>
                      <m:r>
                        <a:rPr lang="en-US">
                          <a:solidFill>
                            <a:schemeClr val="bg1"/>
                          </a:solidFill>
                          <a:effectLst/>
                          <a:latin typeface="Cambria Math"/>
                          <a:ea typeface="Calibri"/>
                          <a:cs typeface="Simplified Arabic"/>
                        </a:rPr>
                        <m:t>,</m:t>
                      </m:r>
                      <m:r>
                        <a:rPr lang="en-US">
                          <a:solidFill>
                            <a:schemeClr val="bg1"/>
                          </a:solidFill>
                          <a:effectLst/>
                          <a:latin typeface="Cambria Math"/>
                          <a:ea typeface="Calibri"/>
                          <a:cs typeface="Simplified Arabic"/>
                        </a:rPr>
                        <m:t>5</m:t>
                      </m:r>
                      <m:r>
                        <a:rPr lang="en-US">
                          <a:solidFill>
                            <a:schemeClr val="bg1"/>
                          </a:solidFill>
                          <a:effectLst/>
                          <a:latin typeface="Cambria Math"/>
                          <a:ea typeface="Calibri"/>
                          <a:cs typeface="Simplified Arabic"/>
                        </a:rPr>
                        <m:t> </m:t>
                      </m:r>
                      <m:r>
                        <a:rPr lang="ar-IQ">
                          <a:solidFill>
                            <a:schemeClr val="bg1"/>
                          </a:solidFill>
                          <a:effectLst/>
                          <a:latin typeface="Cambria Math"/>
                          <a:ea typeface="Calibri"/>
                          <a:cs typeface="Simplified Arabic"/>
                        </a:rPr>
                        <m:t>يوم</m:t>
                      </m:r>
                      <m:r>
                        <a:rPr lang="ar-IQ">
                          <a:solidFill>
                            <a:schemeClr val="bg1"/>
                          </a:solidFill>
                          <a:effectLst/>
                          <a:latin typeface="Cambria Math"/>
                          <a:ea typeface="Calibri"/>
                          <a:cs typeface="Simplified Arabic"/>
                        </a:rPr>
                        <m:t> </m:t>
                      </m:r>
                      <m:r>
                        <a:rPr lang="en-US" i="1">
                          <a:solidFill>
                            <a:schemeClr val="bg1"/>
                          </a:solidFill>
                          <a:effectLst/>
                          <a:latin typeface="Cambria Math"/>
                          <a:ea typeface="Calibri"/>
                          <a:cs typeface="Simplified Arabic"/>
                        </a:rPr>
                        <m:t>/ </m:t>
                      </m:r>
                      <m:r>
                        <a:rPr lang="ar-IQ">
                          <a:solidFill>
                            <a:schemeClr val="bg1"/>
                          </a:solidFill>
                          <a:effectLst/>
                          <a:latin typeface="Cambria Math"/>
                          <a:ea typeface="Calibri"/>
                          <a:cs typeface="Simplified Arabic"/>
                        </a:rPr>
                        <m:t>غرفة</m:t>
                      </m:r>
                    </m:oMath>
                  </m:oMathPara>
                </a14:m>
                <a:endParaRPr lang="en-US" sz="1800" dirty="0">
                  <a:solidFill>
                    <a:schemeClr val="bg1"/>
                  </a:solidFill>
                  <a:effectLst/>
                  <a:latin typeface="Calibri"/>
                  <a:ea typeface="Calibri"/>
                  <a:cs typeface="Arial"/>
                </a:endParaRPr>
              </a:p>
              <a:p>
                <a:pPr indent="0">
                  <a:lnSpc>
                    <a:spcPct val="115000"/>
                  </a:lnSpc>
                  <a:spcAft>
                    <a:spcPts val="600"/>
                  </a:spcAft>
                  <a:buNone/>
                </a:pPr>
                <a:r>
                  <a:rPr lang="ar-IQ" dirty="0">
                    <a:solidFill>
                      <a:schemeClr val="bg1"/>
                    </a:solidFill>
                    <a:effectLst/>
                    <a:latin typeface="Simplified Arabic"/>
                    <a:ea typeface="Calibri"/>
                    <a:cs typeface="Simplified Arabic"/>
                  </a:rPr>
                  <a:t>اذن تتحقق التعادل بين التكاليف والإيرادات عندما يبيع فندق عشتار شيراتون (158) غرفة باليوم الواحد تقريباً وهذا يعني أن نقطة التعادل تتحقق عند نسبة اشغال 6-51%. </a:t>
                </a:r>
                <a:endParaRPr lang="en-US" sz="1800" dirty="0">
                  <a:solidFill>
                    <a:schemeClr val="bg1"/>
                  </a:solidFill>
                  <a:effectLst/>
                  <a:latin typeface="Calibri"/>
                  <a:ea typeface="Calibri"/>
                  <a:cs typeface="Arial"/>
                </a:endParaRPr>
              </a:p>
              <a:p>
                <a:pPr indent="0" rtl="0">
                  <a:lnSpc>
                    <a:spcPct val="115000"/>
                  </a:lnSpc>
                  <a:spcAft>
                    <a:spcPts val="600"/>
                  </a:spcAft>
                  <a:buNone/>
                </a:pPr>
                <a14:m>
                  <m:oMathPara xmlns:m="http://schemas.openxmlformats.org/officeDocument/2006/math">
                    <m:oMathParaPr>
                      <m:jc m:val="centerGroup"/>
                    </m:oMathParaPr>
                    <m:oMath xmlns:m="http://schemas.openxmlformats.org/officeDocument/2006/math">
                      <m:r>
                        <a:rPr lang="en-US">
                          <a:solidFill>
                            <a:schemeClr val="bg1"/>
                          </a:solidFill>
                          <a:effectLst/>
                          <a:latin typeface="Cambria Math"/>
                          <a:ea typeface="Calibri"/>
                          <a:cs typeface="Simplified Arabic"/>
                        </a:rPr>
                        <m:t>%</m:t>
                      </m:r>
                      <m:r>
                        <a:rPr lang="en-US">
                          <a:solidFill>
                            <a:schemeClr val="bg1"/>
                          </a:solidFill>
                          <a:effectLst/>
                          <a:latin typeface="Cambria Math"/>
                          <a:ea typeface="Calibri"/>
                          <a:cs typeface="Simplified Arabic"/>
                        </a:rPr>
                        <m:t>51</m:t>
                      </m:r>
                      <m:r>
                        <a:rPr lang="en-US">
                          <a:solidFill>
                            <a:schemeClr val="bg1"/>
                          </a:solidFill>
                          <a:effectLst/>
                          <a:latin typeface="Cambria Math"/>
                          <a:ea typeface="Calibri"/>
                          <a:cs typeface="Simplified Arabic"/>
                        </a:rPr>
                        <m:t>,</m:t>
                      </m:r>
                      <m:r>
                        <a:rPr lang="en-US">
                          <a:solidFill>
                            <a:schemeClr val="bg1"/>
                          </a:solidFill>
                          <a:effectLst/>
                          <a:latin typeface="Cambria Math"/>
                          <a:ea typeface="Calibri"/>
                          <a:cs typeface="Simplified Arabic"/>
                        </a:rPr>
                        <m:t>6</m:t>
                      </m:r>
                      <m:r>
                        <a:rPr lang="en-US">
                          <a:solidFill>
                            <a:schemeClr val="bg1"/>
                          </a:solidFill>
                          <a:effectLst/>
                          <a:latin typeface="Cambria Math"/>
                          <a:ea typeface="Calibri"/>
                          <a:cs typeface="Simplified Arabic"/>
                        </a:rPr>
                        <m:t>= </m:t>
                      </m:r>
                      <m:f>
                        <m:fPr>
                          <m:ctrlPr>
                            <a:rPr lang="en-US" i="1">
                              <a:solidFill>
                                <a:schemeClr val="bg1"/>
                              </a:solidFill>
                              <a:effectLst/>
                              <a:latin typeface="Cambria Math"/>
                              <a:ea typeface="Calibri"/>
                              <a:cs typeface="Simplified Arabic"/>
                            </a:rPr>
                          </m:ctrlPr>
                        </m:fPr>
                        <m:num>
                          <m:r>
                            <a:rPr lang="en-US">
                              <a:solidFill>
                                <a:schemeClr val="bg1"/>
                              </a:solidFill>
                              <a:effectLst/>
                              <a:latin typeface="Cambria Math"/>
                              <a:ea typeface="Calibri"/>
                              <a:cs typeface="Simplified Arabic"/>
                            </a:rPr>
                            <m:t>158</m:t>
                          </m:r>
                          <m:r>
                            <a:rPr lang="en-US" i="1">
                              <a:solidFill>
                                <a:schemeClr val="bg1"/>
                              </a:solidFill>
                              <a:effectLst/>
                              <a:latin typeface="Cambria Math"/>
                              <a:ea typeface="Calibri"/>
                              <a:cs typeface="Simplified Arabic"/>
                            </a:rPr>
                            <m:t>−</m:t>
                          </m:r>
                          <m:r>
                            <a:rPr lang="en-US">
                              <a:solidFill>
                                <a:schemeClr val="bg1"/>
                              </a:solidFill>
                              <a:effectLst/>
                              <a:latin typeface="Cambria Math"/>
                              <a:ea typeface="Calibri"/>
                              <a:cs typeface="Simplified Arabic"/>
                            </a:rPr>
                            <m:t>5</m:t>
                          </m:r>
                          <m:r>
                            <a:rPr lang="en-US" i="1">
                              <a:solidFill>
                                <a:schemeClr val="bg1"/>
                              </a:solidFill>
                              <a:effectLst/>
                              <a:latin typeface="Cambria Math"/>
                              <a:ea typeface="Calibri"/>
                              <a:cs typeface="Simplified Arabic"/>
                            </a:rPr>
                            <m:t>∗</m:t>
                          </m:r>
                          <m:r>
                            <a:rPr lang="en-US">
                              <a:solidFill>
                                <a:schemeClr val="bg1"/>
                              </a:solidFill>
                              <a:effectLst/>
                              <a:latin typeface="Cambria Math"/>
                              <a:ea typeface="Calibri"/>
                              <a:cs typeface="Simplified Arabic"/>
                            </a:rPr>
                            <m:t>1100</m:t>
                          </m:r>
                        </m:num>
                        <m:den>
                          <m:r>
                            <a:rPr lang="en-US">
                              <a:solidFill>
                                <a:schemeClr val="bg1"/>
                              </a:solidFill>
                              <a:effectLst/>
                              <a:latin typeface="Cambria Math"/>
                              <a:ea typeface="Calibri"/>
                              <a:cs typeface="Simplified Arabic"/>
                            </a:rPr>
                            <m:t>307</m:t>
                          </m:r>
                        </m:den>
                      </m:f>
                      <m:r>
                        <a:rPr lang="en-US">
                          <a:solidFill>
                            <a:schemeClr val="bg1"/>
                          </a:solidFill>
                          <a:effectLst/>
                          <a:latin typeface="Cambria Math"/>
                          <a:ea typeface="Calibri"/>
                          <a:cs typeface="Simplified Arabic"/>
                        </a:rPr>
                        <m:t>=</m:t>
                      </m:r>
                      <m:r>
                        <a:rPr lang="ar-IQ">
                          <a:solidFill>
                            <a:schemeClr val="bg1"/>
                          </a:solidFill>
                          <a:effectLst/>
                          <a:latin typeface="Cambria Math"/>
                          <a:ea typeface="Calibri"/>
                          <a:cs typeface="Simplified Arabic"/>
                        </a:rPr>
                        <m:t>الاشغال</m:t>
                      </m:r>
                      <m:r>
                        <a:rPr lang="ar-IQ">
                          <a:solidFill>
                            <a:schemeClr val="bg1"/>
                          </a:solidFill>
                          <a:effectLst/>
                          <a:latin typeface="Cambria Math"/>
                          <a:ea typeface="Calibri"/>
                          <a:cs typeface="Simplified Arabic"/>
                        </a:rPr>
                        <m:t> </m:t>
                      </m:r>
                      <m:r>
                        <a:rPr lang="ar-IQ">
                          <a:solidFill>
                            <a:schemeClr val="bg1"/>
                          </a:solidFill>
                          <a:effectLst/>
                          <a:latin typeface="Cambria Math"/>
                          <a:ea typeface="Calibri"/>
                          <a:cs typeface="Simplified Arabic"/>
                        </a:rPr>
                        <m:t>نسبة</m:t>
                      </m:r>
                    </m:oMath>
                  </m:oMathPara>
                </a14:m>
                <a:endParaRPr lang="en-US" sz="1800" dirty="0">
                  <a:solidFill>
                    <a:schemeClr val="bg1"/>
                  </a:solidFill>
                  <a:effectLst/>
                  <a:latin typeface="Calibri"/>
                  <a:ea typeface="Calibri"/>
                  <a:cs typeface="Arial"/>
                </a:endParaRPr>
              </a:p>
              <a:p>
                <a:pPr indent="0">
                  <a:lnSpc>
                    <a:spcPct val="115000"/>
                  </a:lnSpc>
                  <a:spcAft>
                    <a:spcPts val="600"/>
                  </a:spcAft>
                  <a:buNone/>
                </a:pPr>
                <a:r>
                  <a:rPr lang="ar-IQ" dirty="0">
                    <a:solidFill>
                      <a:schemeClr val="bg1"/>
                    </a:solidFill>
                    <a:effectLst/>
                    <a:latin typeface="Simplified Arabic"/>
                    <a:ea typeface="Calibri"/>
                    <a:cs typeface="Simplified Arabic"/>
                  </a:rPr>
                  <a:t>اذن ارتفاع نسبة التكاليف الثابتة وتحقق بنقطة التعادل عن نسبة اشغال عالية نسبياً مقارنة بالأنشطة الاخرى يشكل عائقاً كبيراً امام الاستثمار السياحي في القطر مع الاخذ بنظر الاعتبار العامل الامني سنوات الافتتاح والتشغيل وعامل التضخم النقدي لأنهما يؤثران على نقطة التعادل وعلى عملية الاستثمار السياحي. </a:t>
                </a:r>
                <a:endParaRPr lang="en-US" sz="1800" dirty="0">
                  <a:solidFill>
                    <a:schemeClr val="bg1"/>
                  </a:solidFill>
                  <a:effectLst/>
                  <a:latin typeface="Calibri"/>
                  <a:ea typeface="Calibri"/>
                  <a:cs typeface="Arial"/>
                </a:endParaRPr>
              </a:p>
              <a:p>
                <a:pPr indent="0">
                  <a:lnSpc>
                    <a:spcPct val="115000"/>
                  </a:lnSpc>
                  <a:spcAft>
                    <a:spcPts val="600"/>
                  </a:spcAft>
                  <a:buNone/>
                </a:pPr>
                <a:r>
                  <a:rPr lang="ar-IQ" dirty="0">
                    <a:solidFill>
                      <a:schemeClr val="bg1"/>
                    </a:solidFill>
                    <a:effectLst/>
                    <a:latin typeface="Simplified Arabic"/>
                    <a:ea typeface="Calibri"/>
                    <a:cs typeface="Simplified Arabic"/>
                  </a:rPr>
                  <a:t> </a:t>
                </a:r>
                <a:r>
                  <a:rPr lang="ar-IQ" b="1" dirty="0" smtClean="0">
                    <a:solidFill>
                      <a:schemeClr val="bg1"/>
                    </a:solidFill>
                    <a:effectLst/>
                    <a:latin typeface="Simplified Arabic"/>
                    <a:ea typeface="Calibri"/>
                    <a:cs typeface="Simplified Arabic"/>
                  </a:rPr>
                  <a:t>7 </a:t>
                </a:r>
                <a:r>
                  <a:rPr lang="ar-IQ" b="1" dirty="0">
                    <a:solidFill>
                      <a:schemeClr val="bg1"/>
                    </a:solidFill>
                    <a:effectLst/>
                    <a:latin typeface="Simplified Arabic"/>
                    <a:ea typeface="Calibri"/>
                    <a:cs typeface="Simplified Arabic"/>
                  </a:rPr>
                  <a:t>. الموسمية في النشاط السياحي: </a:t>
                </a:r>
                <a:endParaRPr lang="en-US" sz="1800" dirty="0">
                  <a:solidFill>
                    <a:schemeClr val="bg1"/>
                  </a:solidFill>
                  <a:effectLst/>
                  <a:latin typeface="Calibri"/>
                  <a:ea typeface="Calibri"/>
                  <a:cs typeface="Arial"/>
                </a:endParaRPr>
              </a:p>
              <a:p>
                <a:pPr marL="302260" indent="0">
                  <a:lnSpc>
                    <a:spcPct val="115000"/>
                  </a:lnSpc>
                  <a:spcAft>
                    <a:spcPts val="600"/>
                  </a:spcAft>
                  <a:buNone/>
                </a:pPr>
                <a:r>
                  <a:rPr lang="ar-IQ" dirty="0">
                    <a:solidFill>
                      <a:schemeClr val="bg1"/>
                    </a:solidFill>
                    <a:effectLst/>
                    <a:latin typeface="Simplified Arabic"/>
                    <a:ea typeface="Calibri"/>
                    <a:cs typeface="Simplified Arabic"/>
                  </a:rPr>
                  <a:t>من السمات الرئيسية للطلب السياحي التي تجعل منه متميزاً عن الطلب القائم على بقية اصناف السلع والخدمات، انه طلب موسمي مستوى الطلب على المنتوج السياحي ليس بنفس الوتيرة على مدار اشهر السنة بل هو طلب متذبذب يرتفع بشكل كبير جداً في موسم الصيف (تموز وأب وأيلول) في منطقة البحر المتوسط وبشكل ما يعرف بموسم الذروع السياحي، ثم ينخفض وبشكل كبيراً جداً في بقية اشهر السنة ويعرف بموسم الكساد السياحي وأسباب الموسمية هي (طبيعة المناخ، طول ساعات النهار، وقت الفراغ) وعلى صعيد السوق السياحة العراقية نود التذكير بأن الموسمية في النشاط السياحي تنطبق بالدرجة الأولى على اقليم الشمال (محافظات دهوك واربيل والسليمانية والموصل) أما المناطق الجنوبية والوسطة فهي اقل تأثيراً بالموسمية، فضلاً عن أن الفنادق مراكز المدن التي تعتمد على الحركة التجارية فلما تتأثر بالموسمية، وقد حدد موسم الذروة في المنطقة الشمالية من القطر بأشهر الصيف بدءاً من شهر حزيران وانتهاء بشهر ايلول وموسم الكساد بقية اشهر السنة. </a:t>
                </a:r>
                <a:endParaRPr lang="en-US" sz="1800" dirty="0">
                  <a:solidFill>
                    <a:schemeClr val="bg1"/>
                  </a:solidFill>
                  <a:effectLst/>
                  <a:latin typeface="Calibri"/>
                  <a:ea typeface="Calibri"/>
                  <a:cs typeface="Arial"/>
                </a:endParaRPr>
              </a:p>
              <a:p>
                <a:pPr marL="137160" indent="0">
                  <a:buNone/>
                </a:pPr>
                <a:r>
                  <a:rPr lang="ar-IQ" dirty="0">
                    <a:solidFill>
                      <a:schemeClr val="bg1"/>
                    </a:solidFill>
                    <a:effectLst/>
                    <a:latin typeface="Simplified Arabic"/>
                    <a:ea typeface="Calibri"/>
                    <a:cs typeface="Simplified Arabic"/>
                  </a:rPr>
                  <a:t>أما فيما يخص علاقة الموسمية في النشاط السياحي وإثرها على حركة الاستثمار السياحي في العراق، توضح أن المستثمر يتمنى ان يستثمر امواله في مشاريع الطلب على منتجاتها طيلة اشهر السنة لضمان تصريف المنتوج ولتحقيق مردود مادي كبير يغطي كلفة رأس المال المستثمر وربحاً عالياً، ولكن بالنسبة للمشروع السياحي وخاصة الواقع في مناطق الاصطياف، فأن موسم تشغيله يقتصر على ثلاث شهور الصيف وبالتالي قرار المستثمر بالاستثمار يكون صعب لأنه يفكر هل تشغيل المشروع لمدة 3 شهور في السنة (موسم الذروة) يكفي لتغطية تكاليف </a:t>
                </a:r>
                <a:endParaRPr lang="ar-IQ" dirty="0">
                  <a:solidFill>
                    <a:schemeClr val="bg1"/>
                  </a:solidFill>
                </a:endParaRPr>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0" y="0"/>
                <a:ext cx="9144000" cy="7101408"/>
              </a:xfrm>
              <a:blipFill rotWithShape="1">
                <a:blip r:embed="rId2"/>
                <a:stretch>
                  <a:fillRect l="-200" t="-86"/>
                </a:stretch>
              </a:blipFill>
            </p:spPr>
            <p:txBody>
              <a:bodyPr/>
              <a:lstStyle/>
              <a:p>
                <a:r>
                  <a:rPr lang="ar-IQ">
                    <a:noFill/>
                  </a:rPr>
                  <a:t> </a:t>
                </a:r>
              </a:p>
            </p:txBody>
          </p:sp>
        </mc:Fallback>
      </mc:AlternateContent>
    </p:spTree>
    <p:extLst>
      <p:ext uri="{BB962C8B-B14F-4D97-AF65-F5344CB8AC3E}">
        <p14:creationId xmlns:p14="http://schemas.microsoft.com/office/powerpoint/2010/main" val="20378882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32500" lnSpcReduction="20000"/>
          </a:bodyPr>
          <a:lstStyle/>
          <a:p>
            <a:pPr marL="0" lvl="8" indent="0">
              <a:lnSpc>
                <a:spcPct val="115000"/>
              </a:lnSpc>
              <a:spcAft>
                <a:spcPts val="600"/>
              </a:spcAft>
              <a:buNone/>
            </a:pPr>
            <a:r>
              <a:rPr lang="ar-IQ" sz="4300" dirty="0">
                <a:solidFill>
                  <a:schemeClr val="bg1"/>
                </a:solidFill>
                <a:latin typeface="Simplified Arabic"/>
                <a:ea typeface="Calibri"/>
                <a:cs typeface="Simplified Arabic"/>
              </a:rPr>
              <a:t>رأس المال المستثمر فيه وتكاليف بقاء المشروع في السوق لمدة تسعة اشهر (موسم الكساد) ولتحقيق الارباح؟ </a:t>
            </a:r>
            <a:endParaRPr lang="en-US" sz="4300" dirty="0">
              <a:solidFill>
                <a:schemeClr val="bg1"/>
              </a:solidFill>
              <a:latin typeface="Calibri"/>
              <a:ea typeface="Calibri"/>
              <a:cs typeface="Arial"/>
            </a:endParaRPr>
          </a:p>
          <a:p>
            <a:pPr marL="0" indent="0" algn="just">
              <a:lnSpc>
                <a:spcPct val="115000"/>
              </a:lnSpc>
              <a:spcAft>
                <a:spcPts val="600"/>
              </a:spcAft>
              <a:buNone/>
            </a:pPr>
            <a:r>
              <a:rPr lang="ar-IQ" sz="3500" dirty="0">
                <a:solidFill>
                  <a:schemeClr val="bg1"/>
                </a:solidFill>
                <a:latin typeface="Simplified Arabic"/>
                <a:ea typeface="Calibri"/>
                <a:cs typeface="Simplified Arabic"/>
              </a:rPr>
              <a:t>فالعلاقة عكسية بين الموسمية والاستثمار السياحي فكلما يتأثر المشروع السياحي بالموسمية قل الاستثمار السياحي والعكس صحيح مع بقاء العوامل الاخرى ثابتة. </a:t>
            </a:r>
            <a:endParaRPr lang="en-US" sz="3500" dirty="0">
              <a:solidFill>
                <a:schemeClr val="bg1"/>
              </a:solidFill>
              <a:latin typeface="Calibri"/>
              <a:ea typeface="Calibri"/>
              <a:cs typeface="Arial"/>
            </a:endParaRPr>
          </a:p>
          <a:p>
            <a:pPr marL="0" indent="0" algn="just">
              <a:lnSpc>
                <a:spcPct val="115000"/>
              </a:lnSpc>
              <a:spcAft>
                <a:spcPts val="600"/>
              </a:spcAft>
              <a:buNone/>
            </a:pPr>
            <a:r>
              <a:rPr lang="ar-IQ" sz="3500" b="1" dirty="0">
                <a:solidFill>
                  <a:schemeClr val="bg1"/>
                </a:solidFill>
                <a:latin typeface="Simplified Arabic"/>
                <a:ea typeface="Calibri"/>
                <a:cs typeface="Simplified Arabic"/>
              </a:rPr>
              <a:t>8 . الوضع العام للبلد (الظروف السياسية/ الطارئة): </a:t>
            </a:r>
            <a:endParaRPr lang="en-US" sz="3500" dirty="0">
              <a:solidFill>
                <a:schemeClr val="bg1"/>
              </a:solidFill>
              <a:latin typeface="Calibri"/>
              <a:ea typeface="Calibri"/>
              <a:cs typeface="Arial"/>
            </a:endParaRPr>
          </a:p>
          <a:p>
            <a:pPr marL="0" indent="0" algn="just">
              <a:lnSpc>
                <a:spcPct val="115000"/>
              </a:lnSpc>
              <a:spcAft>
                <a:spcPts val="600"/>
              </a:spcAft>
              <a:buNone/>
            </a:pPr>
            <a:r>
              <a:rPr lang="ar-IQ" sz="3500" dirty="0">
                <a:solidFill>
                  <a:schemeClr val="bg1"/>
                </a:solidFill>
                <a:latin typeface="Simplified Arabic"/>
                <a:ea typeface="Calibri"/>
                <a:cs typeface="Simplified Arabic"/>
              </a:rPr>
              <a:t>ويقصد بالوضع العام للبلد مجموعة الظروف السياسية والعسكرية والأمنية والكوارث التي تواجه البلد، فالاستثمار ايا كان نوعه يتأثر بقدر أو يتأخر بالوضع العام للبلد والقاعدة العامة ان حالة الاستقرار يكون لها تأثيراً ايجابياً على حركة الاستثمار اما الظروف الاستثمارية المتمثلة بالحرب بالحروب وعدم الاستقرار السياسي والأمني والكوارث سواء اكانت طبيعية ام غير طبيعية سيكون تأثيرها كبيراً على حركة الاستثمار. </a:t>
            </a:r>
            <a:endParaRPr lang="en-US" sz="3500" dirty="0">
              <a:solidFill>
                <a:schemeClr val="bg1"/>
              </a:solidFill>
              <a:latin typeface="Calibri"/>
              <a:ea typeface="Calibri"/>
              <a:cs typeface="Arial"/>
            </a:endParaRPr>
          </a:p>
          <a:p>
            <a:pPr marL="0" indent="0" algn="just">
              <a:lnSpc>
                <a:spcPct val="115000"/>
              </a:lnSpc>
              <a:spcAft>
                <a:spcPts val="600"/>
              </a:spcAft>
              <a:buNone/>
            </a:pPr>
            <a:r>
              <a:rPr lang="ar-IQ" sz="3500" dirty="0">
                <a:solidFill>
                  <a:schemeClr val="bg1"/>
                </a:solidFill>
                <a:latin typeface="Simplified Arabic"/>
                <a:ea typeface="Calibri"/>
                <a:cs typeface="Simplified Arabic"/>
              </a:rPr>
              <a:t>ولأن الطلب السياحي طلباً حساساً لظروف السياسية والاستقرار الامني فكلما تحقق الاستقرار والأمان كلما نشط الطلب السياسي وبالعكس فتوتر العلاقات السياسية بين البلدان تؤثر سلباً على الحركة السياحية، فالحرب العالمية الأولى والثانية ادت إلى انهيار النشاط السياحي العالمي وحرب حزيران وحرب تشرين كان تأثيرها سلباً على السياحة في منطقة الشرق الاوسط ولا سيما السياحة العالمية عموماً وعلى صعيد العراق خلال عقدي الثمانينات والتسعينات فقد كان لهذا العامل الدور الكبير  في تردي اوضاع الاستثمار السياحي في القطر، فالحرب العراقية الايرانية بدأت 1980 ثم مرحلة الحصار الذي بدأ عام 1990 وحرب الخليج الأولى والثانية في التسعينات ثم الاضطرابات الامنية كلها كانت سبباً للتخلي عن السياحة على مستوى الدولة والإفراد باعتبارها امور كمالية في هذه الظروف الصعبة واعتبر الاستثمار السياحي استثماراً مؤجلاً وتحويل العديد من ممتلكات القطاع السياحي (العام) إلى القطاع المختلط وبيع قسم من إلى القطاع الخاص وبالتالي توجه رأس المال المستثمر إلى استثمارات اخرى غير سياحية اكثر بحاً واقل تأثراً وتتماشى معها بهدف ضمان مردود مادي مقابل توظيف رؤوس الاموال والمنطقة الشمالية (اقليم كردستان) الاكثر تضرراً بالظروف الاستثنائية خلال عقد الثمانينات وبداية التسعينات والتوقف كان كلياً عن الاستثمار بالمشاريع السياحي وتعرضت المشاريع القديمة للهدم والدمار بسبب الحرب، الظروف الاستثنائية في العراقية اثرت على السياحة الداخلية وكذلك السياحة الخارجية فقد الغي سفر العراقيين الخارج بسبب الحرب وقلة العملة الاجنبية وتوتر العلاقات مع اكثر دول العالم توقف عملية دخول السياح الاجانب لمدة طويلة في نهاية التسعينات بدأت حركة بطيئة لدخول السياح الاجانب لأغراض السياحة الدينية بالدرجة الاساس وينطبق الحال على بعد 2003 وما رافق سقوط النظام من ظروف امنية واضطرابات إذا العلاقة طردية بين ظروف البلد العامة السياسية والأمنية والاستقرار العام للبلد والاستثمار السياحي والعكس صحيح مع بقاء العوامل الاخرى ثابتة. </a:t>
            </a:r>
            <a:endParaRPr lang="en-US" sz="3500" dirty="0">
              <a:solidFill>
                <a:schemeClr val="bg1"/>
              </a:solidFill>
              <a:latin typeface="Calibri"/>
              <a:ea typeface="Calibri"/>
              <a:cs typeface="Arial"/>
            </a:endParaRPr>
          </a:p>
          <a:p>
            <a:pPr marL="0" indent="0" algn="just">
              <a:lnSpc>
                <a:spcPct val="115000"/>
              </a:lnSpc>
              <a:spcAft>
                <a:spcPts val="600"/>
              </a:spcAft>
              <a:buNone/>
            </a:pPr>
            <a:r>
              <a:rPr lang="ar-IQ" sz="3500" b="1" dirty="0">
                <a:solidFill>
                  <a:schemeClr val="bg1"/>
                </a:solidFill>
                <a:latin typeface="Simplified Arabic"/>
                <a:ea typeface="Calibri"/>
                <a:cs typeface="Simplified Arabic"/>
              </a:rPr>
              <a:t>9 . العملات الاجنبية: </a:t>
            </a:r>
            <a:endParaRPr lang="en-US" sz="3500" dirty="0">
              <a:solidFill>
                <a:schemeClr val="bg1"/>
              </a:solidFill>
              <a:latin typeface="Calibri"/>
              <a:ea typeface="Calibri"/>
              <a:cs typeface="Arial"/>
            </a:endParaRPr>
          </a:p>
          <a:p>
            <a:pPr marL="0" indent="0" algn="just">
              <a:lnSpc>
                <a:spcPct val="115000"/>
              </a:lnSpc>
              <a:spcAft>
                <a:spcPts val="600"/>
              </a:spcAft>
              <a:buNone/>
            </a:pPr>
            <a:r>
              <a:rPr lang="ar-IQ" sz="3500" dirty="0">
                <a:solidFill>
                  <a:schemeClr val="bg1"/>
                </a:solidFill>
                <a:latin typeface="Simplified Arabic"/>
                <a:ea typeface="Calibri"/>
                <a:cs typeface="Simplified Arabic"/>
              </a:rPr>
              <a:t>تعد العملة الاجنبية اهم المؤثرات الاقتصادية للنشاط السياحي وتكتسب اهمية اكبر في اقتصاديات البلدان الصغيرة والنامية إذ لا يقتصر تأثيرها على معالجة بنود ميزان المدفوعات وانما يمتد اثرها إلى رفع مستوى الدخل والتشغيل ونمو الصناعات الاخرى في البلدان كالمأكولات والمشتريات والملابس والصيرفة والنقل والأجور وغيرها من مجالات الانفاق الحكومي على متطلبات وحاجات السياج الذين يعدون من اهم مصادر العملات الاجنبية (لان كل دولار ينفقه السائح على النواحي الاستهلاكية يقابله (2) دولار تنفق على النواحي الاستهلاكية في الاقتصاد القومي) وان كل دولار ينفقه السائح يتضاعف ما بين (4-5) مرات في النشاط الاقتصادي بموجب اثر المضاعف الانفاق السياحي. </a:t>
            </a:r>
            <a:endParaRPr lang="en-US" sz="3500" dirty="0">
              <a:solidFill>
                <a:schemeClr val="bg1"/>
              </a:solidFill>
              <a:latin typeface="Calibri"/>
              <a:ea typeface="Calibri"/>
              <a:cs typeface="Arial"/>
            </a:endParaRPr>
          </a:p>
          <a:p>
            <a:pPr marL="0" indent="0" algn="just">
              <a:lnSpc>
                <a:spcPct val="115000"/>
              </a:lnSpc>
              <a:spcAft>
                <a:spcPts val="600"/>
              </a:spcAft>
              <a:buNone/>
            </a:pPr>
            <a:r>
              <a:rPr lang="ar-IQ" sz="3500" dirty="0">
                <a:solidFill>
                  <a:schemeClr val="bg1"/>
                </a:solidFill>
                <a:latin typeface="Simplified Arabic"/>
                <a:ea typeface="Calibri"/>
                <a:cs typeface="Simplified Arabic"/>
              </a:rPr>
              <a:t>فالعلاقة طردية بين كل من العملات الاجنبية والاستثمار السياحي فكلما زاد دور السياحة في كسب العملات الاجنبية نشط الاستثمار السياحي والعكس صحيح مع بناء العوامل الاخرى ثابتة. </a:t>
            </a:r>
            <a:endParaRPr lang="en-US" sz="3500" dirty="0">
              <a:solidFill>
                <a:schemeClr val="bg1"/>
              </a:solidFill>
              <a:latin typeface="Calibri"/>
              <a:ea typeface="Calibri"/>
              <a:cs typeface="Arial"/>
            </a:endParaRPr>
          </a:p>
          <a:p>
            <a:pPr marL="0" indent="0">
              <a:buNone/>
            </a:pPr>
            <a:r>
              <a:rPr lang="ar-IQ" sz="3500" dirty="0">
                <a:solidFill>
                  <a:schemeClr val="bg1"/>
                </a:solidFill>
                <a:latin typeface="Simplified Arabic"/>
                <a:ea typeface="Calibri"/>
                <a:cs typeface="Simplified Arabic"/>
              </a:rPr>
              <a:t>وعلى صعيد الاقتصاد العراقي ففي النصف الثاني من السبعينات والسنوات الأولى من الثمانينات لم تكن هناك مشكلة بشأن العملات الاجنبية بسبب قوة الاقتصاد </a:t>
            </a:r>
            <a:endParaRPr lang="ar-IQ" sz="3500" dirty="0">
              <a:solidFill>
                <a:schemeClr val="bg1"/>
              </a:solidFill>
            </a:endParaRPr>
          </a:p>
        </p:txBody>
      </p:sp>
    </p:spTree>
    <p:extLst>
      <p:ext uri="{BB962C8B-B14F-4D97-AF65-F5344CB8AC3E}">
        <p14:creationId xmlns:p14="http://schemas.microsoft.com/office/powerpoint/2010/main" val="32326729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9174997" cy="6927742"/>
          </a:xfrm>
        </p:spPr>
        <p:txBody>
          <a:bodyPr>
            <a:noAutofit/>
          </a:bodyPr>
          <a:lstStyle/>
          <a:p>
            <a:pPr marL="0" indent="0" algn="just">
              <a:lnSpc>
                <a:spcPct val="120000"/>
              </a:lnSpc>
              <a:spcAft>
                <a:spcPts val="600"/>
              </a:spcAft>
              <a:buNone/>
            </a:pPr>
            <a:r>
              <a:rPr lang="ar-IQ" sz="1400" dirty="0">
                <a:solidFill>
                  <a:schemeClr val="bg1"/>
                </a:solidFill>
                <a:latin typeface="Simplified Arabic"/>
                <a:ea typeface="Calibri"/>
                <a:cs typeface="Simplified Arabic"/>
              </a:rPr>
              <a:t>العراقي والعوائد الكبيرة المتحققة من جراء تصدير النفط والاستثمار السياحي الكبير الذي تحقق ضمن حدود القطاع الاشتراكي (العام) ولم يعول على جعل السياحة مصدراً للعملات الاجنبية بقدر ما كان ينبغي تحقيق اهداف اخرى غير مادية. </a:t>
            </a:r>
            <a:endParaRPr lang="en-US" sz="1400" dirty="0">
              <a:solidFill>
                <a:schemeClr val="bg1"/>
              </a:solidFill>
              <a:latin typeface="Calibri"/>
              <a:ea typeface="Calibri"/>
              <a:cs typeface="Arial"/>
            </a:endParaRPr>
          </a:p>
          <a:p>
            <a:pPr marL="0" indent="0" algn="just">
              <a:lnSpc>
                <a:spcPct val="120000"/>
              </a:lnSpc>
              <a:spcAft>
                <a:spcPts val="600"/>
              </a:spcAft>
              <a:buNone/>
            </a:pPr>
            <a:r>
              <a:rPr lang="ar-IQ" sz="1400" dirty="0">
                <a:solidFill>
                  <a:schemeClr val="bg1"/>
                </a:solidFill>
                <a:latin typeface="Simplified Arabic"/>
                <a:ea typeface="Calibri"/>
                <a:cs typeface="Simplified Arabic"/>
              </a:rPr>
              <a:t>بل في عقد الثمانينات أصبحت السياحة لاستنزاف العملات الاجنبية بدلاً من كسبها بسبب تحويل عملة اجنبية لحساب الشركات الاجنبية المنفذة للمشاريع السياحية التي تدير وتشغل الفنادق الكبرى فضلاً عن تحويل (60%) من اجور العاملين غير العراقيين بالعملات الاجنبية وقد ظهرت مشكلة العملات الاجنبية في النصف الثاني من عقد الثمانينات بعد أن عانى العراق من عملية تصدير النفط الخام للخارج وقلة العوائد اثر سلباً على الاستثمار السياحي في العراق واستمر الحال على ما هو عليه في عقد التسعينات وفي ظل الحصار أما بالنسب للمستثمر في القطاع الخاص في عقد الثمانينات لا يشكل الاستثمار امتيازاً يتمتع به لان تقارب بين سعر الصرف الرسمي وسعر الصرف غير الرسمي وبالتالي العوائد بالعملات الاجنبية المتحققة للمستثمر لا تشكل حافزاً. </a:t>
            </a:r>
            <a:endParaRPr lang="en-US" sz="1400" dirty="0">
              <a:solidFill>
                <a:schemeClr val="bg1"/>
              </a:solidFill>
              <a:latin typeface="Calibri"/>
              <a:ea typeface="Calibri"/>
              <a:cs typeface="Arial"/>
            </a:endParaRPr>
          </a:p>
          <a:p>
            <a:pPr marL="0" indent="0" algn="just">
              <a:lnSpc>
                <a:spcPct val="120000"/>
              </a:lnSpc>
              <a:spcAft>
                <a:spcPts val="600"/>
              </a:spcAft>
              <a:buNone/>
            </a:pPr>
            <a:r>
              <a:rPr lang="ar-IQ" sz="1400" dirty="0">
                <a:solidFill>
                  <a:schemeClr val="bg1"/>
                </a:solidFill>
                <a:latin typeface="Simplified Arabic"/>
                <a:ea typeface="Calibri"/>
                <a:cs typeface="Simplified Arabic"/>
              </a:rPr>
              <a:t>إلا أن الحال اختلف في عقد التسعينات وبسبب الحصار اصبح هناك فارق شاسع جداً بين سعر الصرف الرسمي للعملات الاجنبية وسعر الصرف الغير الرسمي وأصبحت العملات الاجنبية تشكل قوة شرائية في الاقتصاد العراقي وأصبحت هدف للجميع، وبدأ المستثمر يحسب حساب نسبة العائد بالعملة الاجنبية من جراء استثمار امواله وله الاثر الكبير في تحديد حركة الاستثمار السياحي وعلى وجه الخصوص في القطاع الخاص. </a:t>
            </a:r>
            <a:endParaRPr lang="en-US" sz="1400" dirty="0">
              <a:solidFill>
                <a:schemeClr val="bg1"/>
              </a:solidFill>
              <a:latin typeface="Calibri"/>
              <a:ea typeface="Calibri"/>
              <a:cs typeface="Arial"/>
            </a:endParaRPr>
          </a:p>
          <a:p>
            <a:pPr marL="0" indent="0" algn="just">
              <a:lnSpc>
                <a:spcPct val="120000"/>
              </a:lnSpc>
              <a:spcAft>
                <a:spcPts val="600"/>
              </a:spcAft>
              <a:buNone/>
            </a:pPr>
            <a:r>
              <a:rPr lang="ar-IQ" sz="1400" dirty="0">
                <a:solidFill>
                  <a:schemeClr val="bg1"/>
                </a:solidFill>
                <a:latin typeface="Simplified Arabic"/>
                <a:ea typeface="Calibri"/>
                <a:cs typeface="Simplified Arabic"/>
              </a:rPr>
              <a:t>وقد ادركت الجهات الحكومية المعنية بالنشاط السياحي اهميته في كسب العملات الاجنبية كبديل عن تصدير النفط في ظل الحصار الاقتصادي ولذلك فرضت الحكومة على العرب والأجانب الوافدين للعراق دفع مستحقات الخدمات والتسهيلات المقدمة إليهم بالعملة الاجنبية وفرضت على اصحاب الشركات والمشاريع السياحية (كشركات النقل والفنادق وغيرها تسلم متحصلاتها من العملات الاجنبية للدولة وتركت هامشاً بسيطاً لهذه الشركات والفنادق بنسبة (25%) للفنادق ولمكاتب السفر والسياحة مبلغ 8 دولار اتعن كل سائح على ان تخصيص هذه المبالغ البسيطة المحدد ايداعها بالبنك المركزي العراقي لاستيراد مستلزمات التشغيل والعمل لهذه المشاريع السياحية وبذلك اصبح لعامل كسب العملات الاجنبية دوراً غير ايجابي في حركة الاستثمار السياحي في عقد الثمانينات ولكنه اصبح مهماً في التسعينات وكان لدور الحكومة الاحتكاري في استحصال العملات الاجنبية من السياحة وترك هامش بسيط جداً وبشروط للمستثمرين في القطاع الخاص اثر سلباً على حركة الاستثمار السياحي في العراق. ولكن هناك تطوراً واضحاً ما بعد التغيير خلال الالفية الجديدة وخاصة بعد 2007 باتجاه حركة سريعة واضحة للاستثمار السياحي وخاصة في محافظات السياحة الدينية كربلاء- النجف والعاصمة بغداد. وتفوق نمط السياحة الدينية في الطلب السياحي الخارجي وخاصة الايرانيين القادمين للزيارة الدينية ومن كل انحاء العالم. </a:t>
            </a:r>
            <a:endParaRPr lang="en-US" sz="1400" dirty="0">
              <a:solidFill>
                <a:schemeClr val="bg1"/>
              </a:solidFill>
              <a:latin typeface="Calibri"/>
              <a:ea typeface="Calibri"/>
              <a:cs typeface="Arial"/>
            </a:endParaRPr>
          </a:p>
          <a:p>
            <a:pPr marL="0" indent="0" algn="just">
              <a:lnSpc>
                <a:spcPct val="120000"/>
              </a:lnSpc>
              <a:spcAft>
                <a:spcPts val="600"/>
              </a:spcAft>
              <a:buNone/>
            </a:pPr>
            <a:r>
              <a:rPr lang="ar-IQ" sz="1400" b="1" dirty="0">
                <a:solidFill>
                  <a:schemeClr val="bg1"/>
                </a:solidFill>
                <a:latin typeface="Simplified Arabic"/>
                <a:ea typeface="Calibri"/>
                <a:cs typeface="Simplified Arabic"/>
              </a:rPr>
              <a:t>أما العوامل المشجعة لزيادة الاستثمار في صناعة السياحة: </a:t>
            </a:r>
            <a:endParaRPr lang="en-US" sz="1400" dirty="0">
              <a:solidFill>
                <a:schemeClr val="bg1"/>
              </a:solidFill>
              <a:latin typeface="Calibri"/>
              <a:ea typeface="Calibri"/>
              <a:cs typeface="Arial"/>
            </a:endParaRPr>
          </a:p>
          <a:p>
            <a:pPr marL="0" indent="0" algn="just">
              <a:lnSpc>
                <a:spcPct val="120000"/>
              </a:lnSpc>
              <a:spcAft>
                <a:spcPts val="600"/>
              </a:spcAft>
              <a:buNone/>
            </a:pPr>
            <a:r>
              <a:rPr lang="ar-IQ" sz="1400" dirty="0">
                <a:solidFill>
                  <a:schemeClr val="bg1"/>
                </a:solidFill>
                <a:latin typeface="Simplified Arabic"/>
                <a:ea typeface="Calibri"/>
                <a:cs typeface="Simplified Arabic"/>
              </a:rPr>
              <a:t>هناك جملة من العوامل المؤثرة في تشجيع الافراد أو الشركات للاستثمار في صناعة السياحة من هذه العوامل الاتي: </a:t>
            </a:r>
            <a:endParaRPr lang="en-US" sz="1400" dirty="0">
              <a:solidFill>
                <a:schemeClr val="bg1"/>
              </a:solidFill>
              <a:latin typeface="Calibri"/>
              <a:ea typeface="Calibri"/>
              <a:cs typeface="Arial"/>
            </a:endParaRPr>
          </a:p>
          <a:p>
            <a:pPr marL="0" indent="0" algn="just">
              <a:lnSpc>
                <a:spcPct val="120000"/>
              </a:lnSpc>
              <a:spcAft>
                <a:spcPts val="600"/>
              </a:spcAft>
              <a:buNone/>
            </a:pPr>
            <a:endParaRPr lang="ar-IQ" sz="1100" dirty="0">
              <a:solidFill>
                <a:schemeClr val="bg1"/>
              </a:solidFill>
            </a:endParaRPr>
          </a:p>
        </p:txBody>
      </p:sp>
    </p:spTree>
    <p:extLst>
      <p:ext uri="{BB962C8B-B14F-4D97-AF65-F5344CB8AC3E}">
        <p14:creationId xmlns:p14="http://schemas.microsoft.com/office/powerpoint/2010/main" val="19005754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marL="0" lvl="0" indent="0" algn="just">
              <a:lnSpc>
                <a:spcPct val="120000"/>
              </a:lnSpc>
              <a:spcAft>
                <a:spcPts val="600"/>
              </a:spcAft>
              <a:buClr>
                <a:prstClr val="white">
                  <a:shade val="95000"/>
                </a:prstClr>
              </a:buClr>
              <a:buNone/>
            </a:pPr>
            <a:r>
              <a:rPr lang="ar-IQ" sz="1700" dirty="0">
                <a:solidFill>
                  <a:schemeClr val="bg1"/>
                </a:solidFill>
                <a:latin typeface="Simplified Arabic"/>
                <a:ea typeface="Calibri"/>
                <a:cs typeface="Simplified Arabic"/>
              </a:rPr>
              <a:t>مدى اتساع السوق السياحية والزيادة المرتقبة للطلب الكامن على الخدمات السياحية. </a:t>
            </a:r>
            <a:endParaRPr lang="en-US" sz="1700" dirty="0">
              <a:solidFill>
                <a:schemeClr val="bg1"/>
              </a:solidFill>
              <a:latin typeface="Calibri"/>
              <a:ea typeface="Calibri"/>
              <a:cs typeface="Arial"/>
            </a:endParaRPr>
          </a:p>
          <a:p>
            <a:pPr marL="0" lvl="0" indent="0" algn="just">
              <a:lnSpc>
                <a:spcPct val="120000"/>
              </a:lnSpc>
              <a:spcAft>
                <a:spcPts val="600"/>
              </a:spcAft>
              <a:buClr>
                <a:prstClr val="white">
                  <a:shade val="95000"/>
                </a:prstClr>
              </a:buClr>
              <a:buNone/>
            </a:pPr>
            <a:r>
              <a:rPr lang="ar-IQ" sz="1700" dirty="0">
                <a:solidFill>
                  <a:schemeClr val="bg1"/>
                </a:solidFill>
                <a:latin typeface="Simplified Arabic"/>
                <a:ea typeface="Calibri"/>
                <a:cs typeface="Simplified Arabic"/>
              </a:rPr>
              <a:t>2 . مدى توفر الخدمات العامة والبنية التحتية. </a:t>
            </a:r>
            <a:endParaRPr lang="en-US" sz="1700" dirty="0">
              <a:solidFill>
                <a:schemeClr val="bg1"/>
              </a:solidFill>
              <a:latin typeface="Calibri"/>
              <a:ea typeface="Calibri"/>
              <a:cs typeface="Arial"/>
            </a:endParaRPr>
          </a:p>
          <a:p>
            <a:pPr marL="0" lvl="0" indent="0" algn="just">
              <a:lnSpc>
                <a:spcPct val="120000"/>
              </a:lnSpc>
              <a:spcAft>
                <a:spcPts val="600"/>
              </a:spcAft>
              <a:buClr>
                <a:prstClr val="white">
                  <a:shade val="95000"/>
                </a:prstClr>
              </a:buClr>
              <a:buNone/>
            </a:pPr>
            <a:r>
              <a:rPr lang="ar-IQ" sz="1700" dirty="0">
                <a:solidFill>
                  <a:schemeClr val="bg1"/>
                </a:solidFill>
                <a:latin typeface="Simplified Arabic"/>
                <a:ea typeface="Calibri"/>
                <a:cs typeface="Simplified Arabic"/>
              </a:rPr>
              <a:t>3 . حجم سوق المنافسة وتحديد اتجاهات المنافسة والتكاليف المطلوبة لتنفيذ السياسات التنافسية. </a:t>
            </a:r>
            <a:endParaRPr lang="en-US" sz="1700" dirty="0">
              <a:solidFill>
                <a:schemeClr val="bg1"/>
              </a:solidFill>
              <a:latin typeface="Calibri"/>
              <a:ea typeface="Calibri"/>
              <a:cs typeface="Arial"/>
            </a:endParaRPr>
          </a:p>
          <a:p>
            <a:pPr marL="0" lvl="0" indent="0" algn="just">
              <a:lnSpc>
                <a:spcPct val="120000"/>
              </a:lnSpc>
              <a:spcAft>
                <a:spcPts val="600"/>
              </a:spcAft>
              <a:buClr>
                <a:prstClr val="white">
                  <a:shade val="95000"/>
                </a:prstClr>
              </a:buClr>
              <a:buNone/>
            </a:pPr>
            <a:r>
              <a:rPr lang="ar-IQ" sz="1700" dirty="0">
                <a:solidFill>
                  <a:schemeClr val="bg1"/>
                </a:solidFill>
                <a:latin typeface="Simplified Arabic"/>
                <a:ea typeface="Calibri"/>
                <a:cs typeface="Simplified Arabic"/>
              </a:rPr>
              <a:t>4 . عدد وجنسية شركات الطيران العاملة للمناطق المراد الاستثمار فيها. </a:t>
            </a:r>
            <a:endParaRPr lang="en-US" sz="1700" dirty="0">
              <a:solidFill>
                <a:schemeClr val="bg1"/>
              </a:solidFill>
              <a:latin typeface="Calibri"/>
              <a:ea typeface="Calibri"/>
              <a:cs typeface="Arial"/>
            </a:endParaRPr>
          </a:p>
          <a:p>
            <a:pPr marL="0" lvl="0" indent="0" algn="just">
              <a:lnSpc>
                <a:spcPct val="120000"/>
              </a:lnSpc>
              <a:spcAft>
                <a:spcPts val="600"/>
              </a:spcAft>
              <a:buClr>
                <a:prstClr val="white">
                  <a:shade val="95000"/>
                </a:prstClr>
              </a:buClr>
              <a:buNone/>
            </a:pPr>
            <a:r>
              <a:rPr lang="ar-IQ" sz="1700" dirty="0">
                <a:solidFill>
                  <a:schemeClr val="bg1"/>
                </a:solidFill>
                <a:latin typeface="Simplified Arabic"/>
                <a:ea typeface="Calibri"/>
                <a:cs typeface="Simplified Arabic"/>
              </a:rPr>
              <a:t>5 . توفر ايدي عاملة كفوءة ومعدلات منخفضة للأجور والرواتب. </a:t>
            </a:r>
            <a:endParaRPr lang="en-US" sz="1700" dirty="0">
              <a:solidFill>
                <a:schemeClr val="bg1"/>
              </a:solidFill>
              <a:latin typeface="Calibri"/>
              <a:ea typeface="Calibri"/>
              <a:cs typeface="Arial"/>
            </a:endParaRPr>
          </a:p>
          <a:p>
            <a:pPr marL="0" lvl="0" indent="0" algn="just">
              <a:lnSpc>
                <a:spcPct val="120000"/>
              </a:lnSpc>
              <a:spcAft>
                <a:spcPts val="600"/>
              </a:spcAft>
              <a:buClr>
                <a:prstClr val="white">
                  <a:shade val="95000"/>
                </a:prstClr>
              </a:buClr>
              <a:buNone/>
            </a:pPr>
            <a:r>
              <a:rPr lang="ar-IQ" sz="1700" dirty="0">
                <a:solidFill>
                  <a:schemeClr val="bg1"/>
                </a:solidFill>
                <a:latin typeface="Simplified Arabic"/>
                <a:ea typeface="Calibri"/>
                <a:cs typeface="Simplified Arabic"/>
              </a:rPr>
              <a:t>6 . سياسات تشجيع الدول للمستثمرين عن طريق المنح والقروض. </a:t>
            </a:r>
            <a:endParaRPr lang="en-US" sz="1700" dirty="0">
              <a:solidFill>
                <a:schemeClr val="bg1"/>
              </a:solidFill>
              <a:latin typeface="Calibri"/>
              <a:ea typeface="Calibri"/>
              <a:cs typeface="Arial"/>
            </a:endParaRPr>
          </a:p>
          <a:p>
            <a:pPr marL="0" lvl="0" indent="0" algn="just">
              <a:lnSpc>
                <a:spcPct val="120000"/>
              </a:lnSpc>
              <a:spcAft>
                <a:spcPts val="600"/>
              </a:spcAft>
              <a:buClr>
                <a:prstClr val="white">
                  <a:shade val="95000"/>
                </a:prstClr>
              </a:buClr>
              <a:buNone/>
            </a:pPr>
            <a:r>
              <a:rPr lang="ar-IQ" sz="1700" dirty="0">
                <a:solidFill>
                  <a:schemeClr val="bg1"/>
                </a:solidFill>
                <a:latin typeface="Simplified Arabic"/>
                <a:ea typeface="Calibri"/>
                <a:cs typeface="Simplified Arabic"/>
              </a:rPr>
              <a:t>7 . امكانيات الاحلال والإبدال للأبنية حسب القوانين والتشريعات المعمول. </a:t>
            </a:r>
            <a:endParaRPr lang="en-US" sz="1700" dirty="0">
              <a:solidFill>
                <a:schemeClr val="bg1"/>
              </a:solidFill>
              <a:latin typeface="Calibri"/>
              <a:ea typeface="Calibri"/>
              <a:cs typeface="Arial"/>
            </a:endParaRPr>
          </a:p>
          <a:p>
            <a:pPr marL="0" lvl="0" indent="0" algn="just">
              <a:lnSpc>
                <a:spcPct val="120000"/>
              </a:lnSpc>
              <a:spcAft>
                <a:spcPts val="600"/>
              </a:spcAft>
              <a:buClr>
                <a:prstClr val="white">
                  <a:shade val="95000"/>
                </a:prstClr>
              </a:buClr>
              <a:buNone/>
              <a:tabLst>
                <a:tab pos="3296920" algn="l"/>
              </a:tabLst>
            </a:pPr>
            <a:r>
              <a:rPr lang="ar-IQ" sz="1700" dirty="0">
                <a:solidFill>
                  <a:schemeClr val="bg1"/>
                </a:solidFill>
                <a:latin typeface="Simplified Arabic"/>
                <a:ea typeface="Calibri"/>
                <a:cs typeface="Simplified Arabic"/>
              </a:rPr>
              <a:t>8 . نوعية القروض البنكية والتمويل المتوفر. 	</a:t>
            </a:r>
            <a:endParaRPr lang="en-US" sz="1700" dirty="0">
              <a:solidFill>
                <a:schemeClr val="bg1"/>
              </a:solidFill>
              <a:latin typeface="Calibri"/>
              <a:ea typeface="Calibri"/>
              <a:cs typeface="Arial"/>
            </a:endParaRPr>
          </a:p>
          <a:p>
            <a:pPr marL="0" indent="0" algn="just">
              <a:lnSpc>
                <a:spcPct val="115000"/>
              </a:lnSpc>
              <a:spcAft>
                <a:spcPts val="600"/>
              </a:spcAft>
              <a:buNone/>
            </a:pPr>
            <a:r>
              <a:rPr lang="ar-IQ" sz="1700" dirty="0" smtClean="0">
                <a:solidFill>
                  <a:schemeClr val="bg1"/>
                </a:solidFill>
                <a:latin typeface="Simplified Arabic"/>
                <a:ea typeface="Calibri"/>
                <a:cs typeface="Simplified Arabic"/>
              </a:rPr>
              <a:t>معدل </a:t>
            </a:r>
            <a:r>
              <a:rPr lang="ar-IQ" sz="1700" dirty="0">
                <a:solidFill>
                  <a:schemeClr val="bg1"/>
                </a:solidFill>
                <a:latin typeface="Simplified Arabic"/>
                <a:ea typeface="Calibri"/>
                <a:cs typeface="Simplified Arabic"/>
              </a:rPr>
              <a:t>التضخم السنوي لأسعار السلع والخدمات. </a:t>
            </a:r>
            <a:endParaRPr lang="en-US" sz="1700" dirty="0">
              <a:solidFill>
                <a:schemeClr val="bg1"/>
              </a:solidFill>
              <a:latin typeface="Calibri"/>
              <a:ea typeface="Calibri"/>
              <a:cs typeface="Arial"/>
            </a:endParaRPr>
          </a:p>
          <a:p>
            <a:pPr marL="0" indent="0" algn="just">
              <a:lnSpc>
                <a:spcPct val="115000"/>
              </a:lnSpc>
              <a:spcAft>
                <a:spcPts val="600"/>
              </a:spcAft>
              <a:buNone/>
            </a:pPr>
            <a:r>
              <a:rPr lang="ar-IQ" sz="1700" dirty="0">
                <a:solidFill>
                  <a:schemeClr val="bg1"/>
                </a:solidFill>
                <a:latin typeface="Simplified Arabic"/>
                <a:ea typeface="Calibri"/>
                <a:cs typeface="Simplified Arabic"/>
              </a:rPr>
              <a:t>10 . معدل سعر الفائدة في البنوك. </a:t>
            </a:r>
            <a:endParaRPr lang="en-US" sz="1700" dirty="0">
              <a:solidFill>
                <a:schemeClr val="bg1"/>
              </a:solidFill>
              <a:latin typeface="Calibri"/>
              <a:ea typeface="Calibri"/>
              <a:cs typeface="Arial"/>
            </a:endParaRPr>
          </a:p>
          <a:p>
            <a:pPr marL="0" indent="0" algn="just">
              <a:lnSpc>
                <a:spcPct val="115000"/>
              </a:lnSpc>
              <a:spcAft>
                <a:spcPts val="600"/>
              </a:spcAft>
              <a:buNone/>
            </a:pPr>
            <a:r>
              <a:rPr lang="ar-IQ" sz="1700" dirty="0">
                <a:solidFill>
                  <a:schemeClr val="bg1"/>
                </a:solidFill>
                <a:latin typeface="Simplified Arabic"/>
                <a:ea typeface="Calibri"/>
                <a:cs typeface="Simplified Arabic"/>
              </a:rPr>
              <a:t>11 . معدل مصاريف السياح المحليين الاقليميين والدوليين. </a:t>
            </a:r>
            <a:endParaRPr lang="en-US" sz="1700" dirty="0">
              <a:solidFill>
                <a:schemeClr val="bg1"/>
              </a:solidFill>
              <a:latin typeface="Calibri"/>
              <a:ea typeface="Calibri"/>
              <a:cs typeface="Arial"/>
            </a:endParaRPr>
          </a:p>
          <a:p>
            <a:pPr marL="0" indent="0" algn="just">
              <a:lnSpc>
                <a:spcPct val="115000"/>
              </a:lnSpc>
              <a:spcAft>
                <a:spcPts val="600"/>
              </a:spcAft>
              <a:buNone/>
            </a:pPr>
            <a:r>
              <a:rPr lang="ar-IQ" sz="1700" dirty="0">
                <a:solidFill>
                  <a:schemeClr val="bg1"/>
                </a:solidFill>
                <a:latin typeface="Simplified Arabic"/>
                <a:ea typeface="Calibri"/>
                <a:cs typeface="Simplified Arabic"/>
              </a:rPr>
              <a:t>12 . معدلات التضخم للمناطق المصدرة للسياج. </a:t>
            </a:r>
            <a:endParaRPr lang="en-US" sz="1700" dirty="0">
              <a:solidFill>
                <a:schemeClr val="bg1"/>
              </a:solidFill>
              <a:latin typeface="Calibri"/>
              <a:ea typeface="Calibri"/>
              <a:cs typeface="Arial"/>
            </a:endParaRPr>
          </a:p>
          <a:p>
            <a:pPr marL="0" indent="0" algn="just">
              <a:lnSpc>
                <a:spcPct val="115000"/>
              </a:lnSpc>
              <a:spcAft>
                <a:spcPts val="600"/>
              </a:spcAft>
              <a:buNone/>
            </a:pPr>
            <a:r>
              <a:rPr lang="ar-IQ" sz="1700" dirty="0">
                <a:solidFill>
                  <a:schemeClr val="bg1"/>
                </a:solidFill>
                <a:latin typeface="Simplified Arabic"/>
                <a:ea typeface="Calibri"/>
                <a:cs typeface="Simplified Arabic"/>
              </a:rPr>
              <a:t>13 . معدل سعر تصريف العملات. </a:t>
            </a:r>
            <a:endParaRPr lang="en-US" sz="1700" dirty="0">
              <a:solidFill>
                <a:schemeClr val="bg1"/>
              </a:solidFill>
              <a:latin typeface="Calibri"/>
              <a:ea typeface="Calibri"/>
              <a:cs typeface="Arial"/>
            </a:endParaRPr>
          </a:p>
          <a:p>
            <a:pPr marL="0" indent="0" algn="just">
              <a:lnSpc>
                <a:spcPct val="115000"/>
              </a:lnSpc>
              <a:spcAft>
                <a:spcPts val="600"/>
              </a:spcAft>
              <a:buNone/>
            </a:pPr>
            <a:r>
              <a:rPr lang="ar-IQ" sz="1700" dirty="0">
                <a:solidFill>
                  <a:schemeClr val="bg1"/>
                </a:solidFill>
                <a:latin typeface="Simplified Arabic"/>
                <a:ea typeface="Calibri"/>
                <a:cs typeface="Simplified Arabic"/>
              </a:rPr>
              <a:t>14 . توفر ظروف الاستقرار السياسي والأمني في منطقة الجذب السياحي. </a:t>
            </a:r>
            <a:endParaRPr lang="en-US" sz="1700" dirty="0">
              <a:solidFill>
                <a:schemeClr val="bg1"/>
              </a:solidFill>
              <a:latin typeface="Calibri"/>
              <a:ea typeface="Calibri"/>
              <a:cs typeface="Arial"/>
            </a:endParaRPr>
          </a:p>
          <a:p>
            <a:pPr marL="137160" indent="0">
              <a:buNone/>
            </a:pPr>
            <a:endParaRPr lang="ar-IQ" dirty="0"/>
          </a:p>
        </p:txBody>
      </p:sp>
    </p:spTree>
    <p:extLst>
      <p:ext uri="{BB962C8B-B14F-4D97-AF65-F5344CB8AC3E}">
        <p14:creationId xmlns:p14="http://schemas.microsoft.com/office/powerpoint/2010/main" val="35045532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0"/>
            <a:ext cx="9036496" cy="6858000"/>
          </a:xfrm>
        </p:spPr>
        <p:txBody>
          <a:bodyPr>
            <a:noAutofit/>
          </a:bodyPr>
          <a:lstStyle/>
          <a:p>
            <a:pPr marL="0" indent="0" algn="just">
              <a:lnSpc>
                <a:spcPct val="115000"/>
              </a:lnSpc>
              <a:spcAft>
                <a:spcPts val="600"/>
              </a:spcAft>
              <a:buNone/>
            </a:pPr>
            <a:r>
              <a:rPr lang="ar-IQ" sz="1800" b="1" dirty="0">
                <a:solidFill>
                  <a:schemeClr val="bg1"/>
                </a:solidFill>
                <a:latin typeface="Simplified Arabic"/>
                <a:ea typeface="Calibri"/>
                <a:cs typeface="Simplified Arabic"/>
              </a:rPr>
              <a:t>مدى مساهمة القطاع العام في عملية الاستثمار السياحي:</a:t>
            </a:r>
            <a:r>
              <a:rPr lang="ar-IQ" sz="1800" dirty="0">
                <a:solidFill>
                  <a:schemeClr val="bg1"/>
                </a:solidFill>
                <a:latin typeface="Simplified Arabic"/>
                <a:ea typeface="Calibri"/>
                <a:cs typeface="Simplified Arabic"/>
              </a:rPr>
              <a:t> يعد النشاط السياحي نشاط اقتصادياً جديداً نسبياً بالموازنة مع الانشطة الاقتصادية الاخرى (الزراعية، الصناعية، والتجارية... الخ) وإزاء ذلك فأن رأس المال الخاص يفضل الاستثمار في انشطة اقتصادية مضمونة معتاداً عليها ولديه الخبرة الكافية فيها، وهكذا كان لابد من مبادرة القطاع العام لقيادة زمام الامور في عملية الاستثمار السياحي في العراق. </a:t>
            </a:r>
            <a:endParaRPr lang="en-US" sz="1800" dirty="0">
              <a:solidFill>
                <a:schemeClr val="bg1"/>
              </a:solidFill>
              <a:latin typeface="Calibri"/>
              <a:ea typeface="Calibri"/>
              <a:cs typeface="Arial"/>
            </a:endParaRPr>
          </a:p>
          <a:p>
            <a:pPr marL="0" indent="0" algn="just">
              <a:lnSpc>
                <a:spcPct val="115000"/>
              </a:lnSpc>
              <a:spcAft>
                <a:spcPts val="600"/>
              </a:spcAft>
              <a:buNone/>
            </a:pPr>
            <a:r>
              <a:rPr lang="ar-IQ" sz="1800" dirty="0">
                <a:solidFill>
                  <a:schemeClr val="bg1"/>
                </a:solidFill>
                <a:latin typeface="Simplified Arabic"/>
                <a:ea typeface="Calibri"/>
                <a:cs typeface="Simplified Arabic"/>
              </a:rPr>
              <a:t>وكانت البداية للاستثمار السياحي في العراق من قبل الحكومة في عام 1940 في منطقة جبل بير مكروم (32 كم شمال مدينة اربيل) اول مصيف في القطر وهو مصيف صلاح الدين وامتد المصايف الاخرى في شمال العراق ونفذت مشاريع سياحية عدة كالفنادق والدور السياحية والمقاهي ودور السينما ودور الموظفين والمستخدمين والعمال وقد شكل أول جهاز اداري مسؤول عن النشاط السياحي في العراق في اوائل الاربعينيات (لجنة المصايف العراقية)، وهي بمثابة أول نواة للأجهزة الادارية المسؤولة عن النشاط السياحي ضمن القطاع الاشتراكي حينذاك (العام) ثم تطور هذا الجهاز الاداري حتى عام 1956 حيث صدر قانون مصلحة المصايف والسياحة المرقم 73 لسنة 1956 وارتبطت بوزارة الاعمار آنذاك وأصبح لها استقلال مالي واداري، بعد عملية التأميم في النصف الأول من عقد السبعينات، وتوافر الموارد المالية الكبيرة للقطاع العام، بادرت الحكومة بتوسيع الرقعة الادارية والجغرافية لحدود القطاع السياحي الاشتراكي (آنذاك) وتوليه الريادة في قيادة القطاع السياحي في القطر وعلى جميع الاصعدة، وهكذا تشكلت المؤسسة العامة للسياحة في 30/7/1977 بموجب قرار 49 لسنة 1977 وكانت اكبر جهاز اداري يشرف على النشاط السياحي خلال المدة 1977-1987 وتمكنت المؤسسة من تحقيق انجازات جيدة ، وقامت بتنفيذ عدد من الفنادق والمدن السياحية والمجمعات الترفيهية وبلغ عدد الاسرة التي تم توفيرها خلال عشر سنوات من عمر المؤسسة (12447) سريراً موزعاً على المحافظات العراقية. </a:t>
            </a:r>
            <a:endParaRPr lang="en-US" sz="1800" dirty="0">
              <a:solidFill>
                <a:schemeClr val="bg1"/>
              </a:solidFill>
              <a:latin typeface="Calibri"/>
              <a:ea typeface="Calibri"/>
              <a:cs typeface="Arial"/>
            </a:endParaRPr>
          </a:p>
          <a:p>
            <a:pPr marL="0" indent="0" algn="just">
              <a:lnSpc>
                <a:spcPct val="115000"/>
              </a:lnSpc>
              <a:spcAft>
                <a:spcPts val="600"/>
              </a:spcAft>
              <a:buNone/>
            </a:pPr>
            <a:r>
              <a:rPr lang="ar-IQ" sz="1800" dirty="0">
                <a:solidFill>
                  <a:schemeClr val="bg1"/>
                </a:solidFill>
                <a:latin typeface="Simplified Arabic"/>
                <a:ea typeface="Calibri"/>
                <a:cs typeface="Simplified Arabic"/>
              </a:rPr>
              <a:t>وارتفعت نسبة مساهمة النشاط السياحي إلى الناتج المحلي الاجمالي للاقتصاد القومي من 0,03 عام 1980 لتصبح 0,14 عام 1988 والقطاع الاشتراكي فقط و لايوجد احصائية تحدد دور القطاع الخاص في الاستثمار السياحي المتحقق في العراق خلال المدة 1977-1986 إلا أنه يمكن الجزم بأن حصة القطاع الاشتراكي (العام) تجاوزت 90% من الاستثمار المتحقق خلال الفترة. </a:t>
            </a:r>
            <a:endParaRPr lang="en-US" sz="1800" dirty="0">
              <a:solidFill>
                <a:schemeClr val="bg1"/>
              </a:solidFill>
              <a:latin typeface="Calibri"/>
              <a:ea typeface="Calibri"/>
              <a:cs typeface="Arial"/>
            </a:endParaRPr>
          </a:p>
          <a:p>
            <a:pPr marL="137160" indent="0">
              <a:buNone/>
            </a:pPr>
            <a:r>
              <a:rPr lang="ar-IQ" sz="1800" dirty="0">
                <a:solidFill>
                  <a:schemeClr val="bg1"/>
                </a:solidFill>
                <a:latin typeface="Simplified Arabic"/>
                <a:ea typeface="Calibri"/>
                <a:cs typeface="Simplified Arabic"/>
              </a:rPr>
              <a:t>    </a:t>
            </a:r>
            <a:endParaRPr lang="ar-IQ" sz="1400" dirty="0">
              <a:solidFill>
                <a:schemeClr val="bg1"/>
              </a:solidFill>
            </a:endParaRPr>
          </a:p>
        </p:txBody>
      </p:sp>
    </p:spTree>
    <p:extLst>
      <p:ext uri="{BB962C8B-B14F-4D97-AF65-F5344CB8AC3E}">
        <p14:creationId xmlns:p14="http://schemas.microsoft.com/office/powerpoint/2010/main" val="2042040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marL="185737" indent="0" algn="just">
              <a:lnSpc>
                <a:spcPct val="115000"/>
              </a:lnSpc>
              <a:spcAft>
                <a:spcPts val="600"/>
              </a:spcAft>
              <a:buNone/>
            </a:pPr>
            <a:r>
              <a:rPr lang="ar-IQ" sz="1800" dirty="0">
                <a:solidFill>
                  <a:prstClr val="black"/>
                </a:solidFill>
                <a:latin typeface="Simplified Arabic"/>
                <a:ea typeface="Calibri"/>
                <a:cs typeface="Simplified Arabic"/>
              </a:rPr>
              <a:t>وبسبب الحرب مع ايران وعطل القطاع النفطي الممول الرئيسي للتنمية والانشغال بسد متطلبات الحرب ادت هذه الاوضاع إلى ضرورة احداث تغيير في الخطوط الاستراتيجية للدولة وإحداث تقليص بحدود القطاع العام (الاشتراكي) والتخفيض من الاعباء المالية التي تتحملها الدولة وكانت هذه الاسباب من وراء الغاء المؤسسة العامة للسياحة بموجب قرار 410 في 1987 وحلت محلها (مديرية السياحة العامة) ومع استمرار الحرب واستنزافها على كل مفاصل الحياة في العراق صدر قرار 681 لعام 1988 بإلغاء مديرية السياحة العامة حلت محلها لجنة السيا</a:t>
            </a:r>
            <a:r>
              <a:rPr lang="ar-IQ" sz="1400" dirty="0">
                <a:solidFill>
                  <a:prstClr val="black"/>
                </a:solidFill>
                <a:latin typeface="Simplified Arabic"/>
                <a:ea typeface="Calibri"/>
                <a:cs typeface="Simplified Arabic"/>
              </a:rPr>
              <a:t>حة </a:t>
            </a:r>
            <a:r>
              <a:rPr lang="ar-IQ" sz="1400" dirty="0">
                <a:latin typeface="Simplified Arabic"/>
                <a:ea typeface="Calibri"/>
                <a:cs typeface="Simplified Arabic"/>
              </a:rPr>
              <a:t>والتي الغيت هي الاخرى </a:t>
            </a:r>
            <a:r>
              <a:rPr lang="ar-IQ" sz="1400" dirty="0">
                <a:solidFill>
                  <a:schemeClr val="bg1"/>
                </a:solidFill>
                <a:latin typeface="Simplified Arabic"/>
                <a:ea typeface="Calibri"/>
                <a:cs typeface="Simplified Arabic"/>
              </a:rPr>
              <a:t>وحتى بعد تشكيل (هيئة السياحة) بموجب القرار 129 لسنة 1991 كجهاز اداري رمزي مسؤول عن السياحة العراقية إلا انه لم يمارس أي عملية استثمار سياحي أي لم يتحقق أي استثمار حقيقي بعد عام 1987 اضافة إلى عامل الحصار زاد الوضع صعوبة مع ارتفاع معدلات التضخم وما رافقه من ارتفاع اسعار جميع المواد والمنتجات اذن نستنتج أن "العلاقة طردية بين مساهمة الدول كقطاع عام والاستثمار السياحي أي كما كانت مساهمة القطاع العام كبيرة وفعالة كلما تحقق الاستثمار السياحي اكبر والعكس صحيح مع بقاء العوامل الاخرى ثابتة. </a:t>
            </a:r>
            <a:endParaRPr lang="en-US" sz="1050" dirty="0">
              <a:solidFill>
                <a:schemeClr val="bg1"/>
              </a:solidFill>
              <a:latin typeface="Calibri"/>
              <a:ea typeface="Calibri"/>
              <a:cs typeface="Arial"/>
            </a:endParaRPr>
          </a:p>
          <a:p>
            <a:pPr marL="185737" indent="0" algn="just">
              <a:lnSpc>
                <a:spcPct val="115000"/>
              </a:lnSpc>
              <a:spcAft>
                <a:spcPts val="600"/>
              </a:spcAft>
              <a:buNone/>
            </a:pPr>
            <a:r>
              <a:rPr lang="ar-IQ" sz="1400" b="1" dirty="0">
                <a:solidFill>
                  <a:schemeClr val="bg1"/>
                </a:solidFill>
                <a:latin typeface="Simplified Arabic"/>
                <a:ea typeface="Calibri"/>
                <a:cs typeface="Simplified Arabic"/>
              </a:rPr>
              <a:t>2 . المردود المادي المرتقب من الاستثمار السياحي:-</a:t>
            </a:r>
            <a:r>
              <a:rPr lang="ar-IQ" sz="1400" dirty="0">
                <a:solidFill>
                  <a:schemeClr val="bg1"/>
                </a:solidFill>
                <a:latin typeface="Simplified Arabic"/>
                <a:ea typeface="Calibri"/>
                <a:cs typeface="Simplified Arabic"/>
              </a:rPr>
              <a:t> ويتحقق المردود المادي المرتقب من خلال الارباح السنوية التي يحققها المشروع السياحي. ويعرف الربح </a:t>
            </a:r>
            <a:r>
              <a:rPr lang="en-US" sz="1400" dirty="0">
                <a:solidFill>
                  <a:schemeClr val="bg1"/>
                </a:solidFill>
                <a:latin typeface="Simplified Arabic"/>
                <a:ea typeface="Calibri"/>
                <a:cs typeface="Arial"/>
              </a:rPr>
              <a:t>Profit</a:t>
            </a:r>
            <a:r>
              <a:rPr lang="ar-IQ" sz="1400" dirty="0">
                <a:solidFill>
                  <a:schemeClr val="bg1"/>
                </a:solidFill>
                <a:latin typeface="Simplified Arabic"/>
                <a:ea typeface="Calibri"/>
                <a:cs typeface="Simplified Arabic"/>
              </a:rPr>
              <a:t> بشكل عام بأنه "ذلك الجزء من الايراد الكلي للمشروع بعد تسديد التكاليف، إلا أن هذا التعريف من الزاوية الاقتصادية يعد تعريفاً عاماً وغامضاً إذ انه يأخذ بنظر الاعتبار فقط التكاليف الواضحة أو المباشرة وذلك بأنه يهمل التكاليف الضمنية مثل الاجور الضمنية أو الربح أو العائد على رأس المال الذي قد يمتلكه المشروع ، وبذلك يكون تعريف الربح الاقتصادي هو ذلك الجزء المتبقي من الايراد الكلي للمشروع بعد تسديد جميع تكاليف الانتاج المباشرة والضمنية كذلك يعد طرح نسبة معينة تمثل الربح الطبيعي أو الاعتيادي للمشروع. </a:t>
            </a:r>
            <a:endParaRPr lang="en-US" sz="1050" dirty="0">
              <a:solidFill>
                <a:schemeClr val="bg1"/>
              </a:solidFill>
              <a:latin typeface="Calibri"/>
              <a:ea typeface="Calibri"/>
              <a:cs typeface="Arial"/>
            </a:endParaRPr>
          </a:p>
          <a:p>
            <a:pPr marL="185737" indent="0" algn="just">
              <a:lnSpc>
                <a:spcPct val="115000"/>
              </a:lnSpc>
              <a:spcAft>
                <a:spcPts val="600"/>
              </a:spcAft>
              <a:buNone/>
            </a:pPr>
            <a:r>
              <a:rPr lang="ar-IQ" sz="1400" dirty="0">
                <a:solidFill>
                  <a:schemeClr val="bg1"/>
                </a:solidFill>
                <a:latin typeface="Simplified Arabic"/>
                <a:ea typeface="Calibri"/>
                <a:cs typeface="Simplified Arabic"/>
              </a:rPr>
              <a:t>ويزداد دور الربح الاقتصادي فاعلية في الاستثمار السياحي بالذات في حال انفصال اصحاب رأس المال (مالك المشروع السياحي) عن الجهة المنظمة والمسؤولة عن ادارة وتشغيل المشروع السياحي، فأن كان الربح الاعتيادي بمثابة مكافئة المنطقية، فلابد من الوصول إلى مرحلة الربح الاقتصادي لمكافئة مالك المشروع السياحي والذي لا يكتفي بنسبة ربح تعادل سعر الفائدة على رأس المال المستثمر بالمشروع السياحي، وإلا لاكتفى بتوديع امواله في احد البنوك من دون أن يجازف بأمواله في أي مشروع سياحي. </a:t>
            </a:r>
            <a:endParaRPr lang="en-US" sz="1050" dirty="0">
              <a:solidFill>
                <a:schemeClr val="bg1"/>
              </a:solidFill>
              <a:latin typeface="Calibri"/>
              <a:ea typeface="Calibri"/>
              <a:cs typeface="Arial"/>
            </a:endParaRPr>
          </a:p>
          <a:p>
            <a:pPr marL="137160" lvl="0" indent="0">
              <a:buClr>
                <a:prstClr val="white">
                  <a:shade val="95000"/>
                </a:prstClr>
              </a:buClr>
              <a:buNone/>
            </a:pPr>
            <a:endParaRPr lang="ar-IQ" sz="1400" dirty="0">
              <a:solidFill>
                <a:schemeClr val="bg1"/>
              </a:solidFill>
            </a:endParaRPr>
          </a:p>
          <a:p>
            <a:endParaRPr lang="ar-IQ" dirty="0"/>
          </a:p>
        </p:txBody>
      </p:sp>
    </p:spTree>
    <p:extLst>
      <p:ext uri="{BB962C8B-B14F-4D97-AF65-F5344CB8AC3E}">
        <p14:creationId xmlns:p14="http://schemas.microsoft.com/office/powerpoint/2010/main" val="30446536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252488" cy="6896746"/>
          </a:xfrm>
        </p:spPr>
        <p:txBody>
          <a:bodyPr>
            <a:normAutofit fontScale="47500" lnSpcReduction="20000"/>
          </a:bodyPr>
          <a:lstStyle/>
          <a:p>
            <a:pPr marL="93663" indent="0" algn="just">
              <a:lnSpc>
                <a:spcPct val="115000"/>
              </a:lnSpc>
              <a:spcAft>
                <a:spcPts val="600"/>
              </a:spcAft>
              <a:buNone/>
            </a:pPr>
            <a:r>
              <a:rPr lang="ar-IQ" dirty="0">
                <a:solidFill>
                  <a:schemeClr val="bg1"/>
                </a:solidFill>
                <a:latin typeface="Simplified Arabic"/>
                <a:ea typeface="Calibri"/>
                <a:cs typeface="Simplified Arabic"/>
              </a:rPr>
              <a:t>اذن العلاقة طردية بين المردود المادي المرتقب (الربح الاقتصادي) والاستثمار السياحي فكلما كان المردود المادي المرتقب مرتفعاً زاد الاستثمار السياحي والعكس صحيح مع بقاء العوامل الاخرى ثابتة. </a:t>
            </a:r>
            <a:endParaRPr lang="en-US" sz="1800" dirty="0">
              <a:solidFill>
                <a:schemeClr val="bg1"/>
              </a:solidFill>
              <a:latin typeface="Calibri"/>
              <a:ea typeface="Calibri"/>
              <a:cs typeface="Arial"/>
            </a:endParaRPr>
          </a:p>
          <a:p>
            <a:pPr marL="93663" indent="0" algn="just">
              <a:lnSpc>
                <a:spcPct val="115000"/>
              </a:lnSpc>
              <a:spcAft>
                <a:spcPts val="600"/>
              </a:spcAft>
              <a:buNone/>
            </a:pPr>
            <a:r>
              <a:rPr lang="ar-IQ" dirty="0">
                <a:solidFill>
                  <a:schemeClr val="bg1"/>
                </a:solidFill>
                <a:latin typeface="Simplified Arabic"/>
                <a:ea typeface="Calibri"/>
                <a:cs typeface="Simplified Arabic"/>
              </a:rPr>
              <a:t>اما على مستوى العراق فإن هناك ثلاث قطاعات تؤثر في حركة الاستثمار السياحي في العراق هي : </a:t>
            </a:r>
            <a:endParaRPr lang="en-US" sz="1800" dirty="0">
              <a:solidFill>
                <a:schemeClr val="bg1"/>
              </a:solidFill>
              <a:latin typeface="Calibri"/>
              <a:ea typeface="Calibri"/>
              <a:cs typeface="Arial"/>
            </a:endParaRPr>
          </a:p>
          <a:p>
            <a:pPr marL="93663" indent="0" algn="just">
              <a:lnSpc>
                <a:spcPct val="115000"/>
              </a:lnSpc>
              <a:spcAft>
                <a:spcPts val="600"/>
              </a:spcAft>
              <a:buNone/>
            </a:pPr>
            <a:r>
              <a:rPr lang="ar-IQ" dirty="0">
                <a:solidFill>
                  <a:schemeClr val="bg1"/>
                </a:solidFill>
                <a:latin typeface="Simplified Arabic"/>
                <a:ea typeface="Calibri"/>
                <a:cs typeface="Simplified Arabic"/>
              </a:rPr>
              <a:t>أ . القطاع الاشتراكي (العام). </a:t>
            </a:r>
            <a:endParaRPr lang="en-US" sz="1800" dirty="0">
              <a:solidFill>
                <a:schemeClr val="bg1"/>
              </a:solidFill>
              <a:latin typeface="Calibri"/>
              <a:ea typeface="Calibri"/>
              <a:cs typeface="Arial"/>
            </a:endParaRPr>
          </a:p>
          <a:p>
            <a:pPr marL="93663" indent="0" algn="just">
              <a:lnSpc>
                <a:spcPct val="115000"/>
              </a:lnSpc>
              <a:spcAft>
                <a:spcPts val="600"/>
              </a:spcAft>
              <a:buNone/>
            </a:pPr>
            <a:r>
              <a:rPr lang="ar-IQ" dirty="0">
                <a:solidFill>
                  <a:schemeClr val="bg1"/>
                </a:solidFill>
                <a:latin typeface="Simplified Arabic"/>
                <a:ea typeface="Calibri"/>
                <a:cs typeface="Simplified Arabic"/>
              </a:rPr>
              <a:t>ب . القطاع الخاص. </a:t>
            </a:r>
            <a:endParaRPr lang="en-US" sz="1800" dirty="0">
              <a:solidFill>
                <a:schemeClr val="bg1"/>
              </a:solidFill>
              <a:latin typeface="Calibri"/>
              <a:ea typeface="Calibri"/>
              <a:cs typeface="Arial"/>
            </a:endParaRPr>
          </a:p>
          <a:p>
            <a:pPr marL="93663" indent="0" algn="just">
              <a:lnSpc>
                <a:spcPct val="115000"/>
              </a:lnSpc>
              <a:spcAft>
                <a:spcPts val="600"/>
              </a:spcAft>
              <a:buNone/>
            </a:pPr>
            <a:r>
              <a:rPr lang="ar-IQ" dirty="0">
                <a:solidFill>
                  <a:schemeClr val="bg1"/>
                </a:solidFill>
                <a:latin typeface="Simplified Arabic"/>
                <a:ea typeface="Calibri"/>
                <a:cs typeface="Simplified Arabic"/>
              </a:rPr>
              <a:t>جـ . القطاع المختلط. </a:t>
            </a:r>
            <a:endParaRPr lang="en-US" sz="1800" dirty="0">
              <a:solidFill>
                <a:schemeClr val="bg1"/>
              </a:solidFill>
              <a:latin typeface="Calibri"/>
              <a:ea typeface="Calibri"/>
              <a:cs typeface="Arial"/>
            </a:endParaRPr>
          </a:p>
          <a:p>
            <a:pPr marL="93663" indent="0" algn="just">
              <a:lnSpc>
                <a:spcPct val="115000"/>
              </a:lnSpc>
              <a:spcAft>
                <a:spcPts val="600"/>
              </a:spcAft>
              <a:buNone/>
            </a:pPr>
            <a:r>
              <a:rPr lang="ar-IQ" b="1" u="sng" dirty="0">
                <a:solidFill>
                  <a:schemeClr val="bg1"/>
                </a:solidFill>
                <a:latin typeface="Simplified Arabic"/>
                <a:ea typeface="Calibri"/>
                <a:cs typeface="Simplified Arabic"/>
              </a:rPr>
              <a:t>بالنسبة للقطاع العام</a:t>
            </a:r>
            <a:r>
              <a:rPr lang="ar-IQ" b="1" dirty="0">
                <a:solidFill>
                  <a:schemeClr val="bg1"/>
                </a:solidFill>
                <a:latin typeface="Simplified Arabic"/>
                <a:ea typeface="Calibri"/>
                <a:cs typeface="Simplified Arabic"/>
              </a:rPr>
              <a:t>:-</a:t>
            </a:r>
            <a:r>
              <a:rPr lang="ar-IQ" dirty="0">
                <a:solidFill>
                  <a:schemeClr val="bg1"/>
                </a:solidFill>
                <a:latin typeface="Simplified Arabic"/>
                <a:ea typeface="Calibri"/>
                <a:cs typeface="Simplified Arabic"/>
              </a:rPr>
              <a:t> لا يضع العوامل المادية ضمن اولويات قرارات الاستثمار السياحي وتبين القرارات الاستثمارية عوامل اخرى تعد اكثر اهمية من المردود المادي المرتقب، كالعوامل السياسية، العوامل الاعلامية الثقافية والحضارية والاجتماعية... الخ وتنتهج الدولة هذه السياسة لما يمتلكه العراق من ثروة نفطية عظيمة تحقق موارد مالية ضخمة بإمكانها تحويل كل أوجه الاستثمارات في العراق ومن ضمنه الاستثمار السياحي اذن ضعف العوامل المادية كأساس لعملية الاستثمار السياحي للقطاع العام في العراق. </a:t>
            </a:r>
            <a:endParaRPr lang="en-US" sz="1800" dirty="0">
              <a:solidFill>
                <a:schemeClr val="bg1"/>
              </a:solidFill>
              <a:latin typeface="Calibri"/>
              <a:ea typeface="Calibri"/>
              <a:cs typeface="Arial"/>
            </a:endParaRPr>
          </a:p>
          <a:p>
            <a:pPr marL="93663" indent="0" algn="just">
              <a:lnSpc>
                <a:spcPct val="115000"/>
              </a:lnSpc>
              <a:spcAft>
                <a:spcPts val="600"/>
              </a:spcAft>
              <a:buNone/>
            </a:pPr>
            <a:r>
              <a:rPr lang="ar-IQ" b="1" u="sng" dirty="0">
                <a:solidFill>
                  <a:schemeClr val="bg1"/>
                </a:solidFill>
                <a:latin typeface="Simplified Arabic"/>
                <a:ea typeface="Calibri"/>
                <a:cs typeface="Simplified Arabic"/>
              </a:rPr>
              <a:t>بالنسبة للقطاع المختلط</a:t>
            </a:r>
            <a:r>
              <a:rPr lang="ar-IQ" b="1" dirty="0">
                <a:solidFill>
                  <a:schemeClr val="bg1"/>
                </a:solidFill>
                <a:latin typeface="Simplified Arabic"/>
                <a:ea typeface="Calibri"/>
                <a:cs typeface="Simplified Arabic"/>
              </a:rPr>
              <a:t>:-</a:t>
            </a:r>
            <a:r>
              <a:rPr lang="ar-IQ" dirty="0">
                <a:solidFill>
                  <a:schemeClr val="bg1"/>
                </a:solidFill>
                <a:latin typeface="Simplified Arabic"/>
                <a:ea typeface="Calibri"/>
                <a:cs typeface="Simplified Arabic"/>
              </a:rPr>
              <a:t> والذي توسع بعد الغاء المؤسسة العامة للسياحة عام 1987 وتحويل عدد من المشاريع السياحية إلى شركات مساهمة وخاصة (الفنادق الكبرى) (49% تمتلكه وزارة المالية ممثلة للقطاع العام و 51% للمساهمين وفي بعض الاحيان تصل نسبة وزارة المالية إلى 60% من اسهم الشركات المساهمة) لم تحقق القطاع المختلط مستوى ارباح اعتيادية فقط لتغطية رواتب ومكافئات المنظفين لهذه الشركات مثل (المدراء المشرفين) مقارنة بنفس الشريحة في القطاع العام وقد عجزت ادارات الشركات السياحية المساهمة من الايفاء بالتزاماتها امام مالكي المشروع (اصحاب الاسهم) بما فيهم وزارة المالية التي تمتلك اكثر من نصف الاسهم، وعجز القطاع المختلط في الاستثمار السياحي والفندقي في تحقيق جدوى اقتصادية مقارنة بحالة السوق العراقية في ظل الحصار. </a:t>
            </a:r>
            <a:endParaRPr lang="en-US" sz="1800" dirty="0">
              <a:solidFill>
                <a:schemeClr val="bg1"/>
              </a:solidFill>
              <a:latin typeface="Calibri"/>
              <a:ea typeface="Calibri"/>
              <a:cs typeface="Arial"/>
            </a:endParaRPr>
          </a:p>
          <a:p>
            <a:pPr marL="93663" indent="0" algn="just">
              <a:lnSpc>
                <a:spcPct val="115000"/>
              </a:lnSpc>
              <a:spcAft>
                <a:spcPts val="600"/>
              </a:spcAft>
              <a:buNone/>
            </a:pPr>
            <a:r>
              <a:rPr lang="ar-IQ" dirty="0">
                <a:solidFill>
                  <a:schemeClr val="bg1"/>
                </a:solidFill>
                <a:latin typeface="Simplified Arabic"/>
                <a:ea typeface="Calibri"/>
                <a:cs typeface="Simplified Arabic"/>
              </a:rPr>
              <a:t>ولم تحقق اهدافاً اجتماعية أو انسانية أو اعلامية وارتفاع اسعار الخدمات السياحية في المشاريع القطاع السياحي المختلط واقتصار الطلب السياحي على الاغنياء وعجز السياحة الداخلية أن تكون بديلاً عن السياحة الخارجية أي انها لم تحقق الربح الاقتصادي الذي من المفروض أن يتجاوز كلفة رأس المال المستخدم في عملية شراء الاسهم السياحية والمتمثل بسعر الفائدة السائد في البنوك العراقية وبقيت نسب ارباح الاسهم السياحية متدنية وبالذات بعد عام 1996. </a:t>
            </a:r>
            <a:endParaRPr lang="en-US" sz="1800" dirty="0">
              <a:solidFill>
                <a:schemeClr val="bg1"/>
              </a:solidFill>
              <a:latin typeface="Calibri"/>
              <a:ea typeface="Calibri"/>
              <a:cs typeface="Arial"/>
            </a:endParaRPr>
          </a:p>
          <a:p>
            <a:pPr marL="93663" indent="0" algn="just">
              <a:lnSpc>
                <a:spcPct val="115000"/>
              </a:lnSpc>
              <a:spcAft>
                <a:spcPts val="600"/>
              </a:spcAft>
              <a:buNone/>
            </a:pPr>
            <a:r>
              <a:rPr lang="ar-IQ" b="1" u="sng" dirty="0">
                <a:solidFill>
                  <a:schemeClr val="bg1"/>
                </a:solidFill>
                <a:latin typeface="Simplified Arabic"/>
                <a:ea typeface="Calibri"/>
                <a:cs typeface="Simplified Arabic"/>
              </a:rPr>
              <a:t>أما على صعيد القطاع الخاص</a:t>
            </a:r>
            <a:r>
              <a:rPr lang="ar-IQ" b="1" dirty="0">
                <a:solidFill>
                  <a:schemeClr val="bg1"/>
                </a:solidFill>
                <a:latin typeface="Simplified Arabic"/>
                <a:ea typeface="Calibri"/>
                <a:cs typeface="Simplified Arabic"/>
              </a:rPr>
              <a:t>:-</a:t>
            </a:r>
            <a:r>
              <a:rPr lang="ar-IQ" dirty="0">
                <a:solidFill>
                  <a:schemeClr val="bg1"/>
                </a:solidFill>
                <a:latin typeface="Simplified Arabic"/>
                <a:ea typeface="Calibri"/>
                <a:cs typeface="Simplified Arabic"/>
              </a:rPr>
              <a:t> أن ظروف العراق الاستثنائية التي مر بها خلال العقدين الثمانينات والتسعينات انعكست سلباً على كفاءة النشاط السياحي الخاص وبالتالي على قرارات الاستثمار السياحي بدأ القطاع السياحي الخاص بتباطئ. في نموه وركز على المشاريع الصغيرة (الفنادق والمطاعم الشعبية) والنمط الوحيد فيها ذلك الوقت الذي يحقق مردوداً مادياً كبيرة هو السياحة الدينية (وحتى في الوقت الحاضر نوعاً ما) ولذلك شهدت الاماكن الدينية تنمية استثمارية واسعة لبناء الفنادق والمطاعم والمكاتب ووكالات السفر والسياحة واستقبال الوفود الدينية وان يكون جزءاً من عائداتها بالعملات الاجنبية وأصبح من اهم العوامل التي تزيد الربح الاقتصادي للمشروع السياحي. </a:t>
            </a:r>
            <a:endParaRPr lang="en-US" sz="1800" dirty="0">
              <a:solidFill>
                <a:schemeClr val="bg1"/>
              </a:solidFill>
              <a:latin typeface="Calibri"/>
              <a:ea typeface="Calibri"/>
              <a:cs typeface="Arial"/>
            </a:endParaRPr>
          </a:p>
          <a:p>
            <a:pPr marL="93663" indent="0" algn="just">
              <a:lnSpc>
                <a:spcPct val="115000"/>
              </a:lnSpc>
              <a:spcAft>
                <a:spcPts val="600"/>
              </a:spcAft>
              <a:buNone/>
            </a:pPr>
            <a:r>
              <a:rPr lang="ar-IQ" dirty="0">
                <a:solidFill>
                  <a:schemeClr val="bg1"/>
                </a:solidFill>
                <a:latin typeface="Simplified Arabic"/>
                <a:ea typeface="Calibri"/>
                <a:cs typeface="Simplified Arabic"/>
              </a:rPr>
              <a:t>  اذن خلال الثمانينات في ظل سيادة القطاع العام لم يكن للمردود المادي المرتقب تأثيراً كبيراً على الاستثمار السياحي وبدأ يأخذ مكانة اوسع في التسعينات في ظل توسع حدود القطاع المختلط والخاص في النشاط السياحي تلاحظ زيادة ايرادات الفنادق (بملايين الدنانير) خلال الاعوام 1988 ولغاية 1997 بشكل ملحوظ 98,200 مليون عام 1988 ازداد إلى 111,300 مليون عام 1990 ثم 222,200 عام 1992 واستمر بالزيادة إلى 8274,500 مليون دينار عام 1997. </a:t>
            </a:r>
            <a:endParaRPr lang="en-US" sz="1800" dirty="0">
              <a:solidFill>
                <a:schemeClr val="bg1"/>
              </a:solidFill>
              <a:latin typeface="Calibri"/>
              <a:ea typeface="Calibri"/>
              <a:cs typeface="Arial"/>
            </a:endParaRPr>
          </a:p>
          <a:p>
            <a:pPr marL="93663" indent="0">
              <a:buNone/>
            </a:pPr>
            <a:endParaRPr lang="ar-IQ" dirty="0">
              <a:solidFill>
                <a:schemeClr val="bg1"/>
              </a:solidFill>
            </a:endParaRPr>
          </a:p>
        </p:txBody>
      </p:sp>
    </p:spTree>
    <p:extLst>
      <p:ext uri="{BB962C8B-B14F-4D97-AF65-F5344CB8AC3E}">
        <p14:creationId xmlns:p14="http://schemas.microsoft.com/office/powerpoint/2010/main" val="41369060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marL="136525" indent="0" algn="just">
              <a:lnSpc>
                <a:spcPct val="115000"/>
              </a:lnSpc>
              <a:spcAft>
                <a:spcPts val="600"/>
              </a:spcAft>
              <a:buNone/>
            </a:pPr>
            <a:r>
              <a:rPr lang="ar-IQ" sz="1200" b="1" dirty="0">
                <a:solidFill>
                  <a:schemeClr val="bg1"/>
                </a:solidFill>
                <a:latin typeface="Simplified Arabic"/>
                <a:ea typeface="Calibri"/>
                <a:cs typeface="Simplified Arabic"/>
              </a:rPr>
              <a:t>. </a:t>
            </a:r>
            <a:r>
              <a:rPr lang="ar-IQ" sz="1600" b="1" dirty="0">
                <a:solidFill>
                  <a:schemeClr val="bg1"/>
                </a:solidFill>
                <a:latin typeface="Simplified Arabic"/>
                <a:ea typeface="Calibri"/>
                <a:cs typeface="Simplified Arabic"/>
              </a:rPr>
              <a:t>مدى دعم الحكومة للقطاع السياحي الخاص:-</a:t>
            </a:r>
            <a:r>
              <a:rPr lang="ar-IQ" sz="1600" dirty="0">
                <a:solidFill>
                  <a:schemeClr val="bg1"/>
                </a:solidFill>
                <a:latin typeface="Simplified Arabic"/>
                <a:ea typeface="Calibri"/>
                <a:cs typeface="Simplified Arabic"/>
              </a:rPr>
              <a:t> في الظروف الاعتيادية يتحدد الاستثمار السياحي في القطاع الخاص على الية السوق من خلال جهاز الاسعار والتكاليف وبالتالي يتحدد حجم الربح الذي يعد العامل الديناميكي والمحرك الاساس للاستثمار السياحي. وهذا ما يحدث في ظل الاقتصاد الحر. </a:t>
            </a:r>
            <a:endParaRPr lang="en-US" sz="1600" dirty="0">
              <a:solidFill>
                <a:schemeClr val="bg1"/>
              </a:solidFill>
              <a:latin typeface="Calibri"/>
              <a:ea typeface="Calibri"/>
              <a:cs typeface="Arial"/>
            </a:endParaRPr>
          </a:p>
          <a:p>
            <a:pPr marL="136525" indent="0" algn="just">
              <a:lnSpc>
                <a:spcPct val="115000"/>
              </a:lnSpc>
              <a:spcAft>
                <a:spcPts val="600"/>
              </a:spcAft>
              <a:buNone/>
            </a:pPr>
            <a:r>
              <a:rPr lang="ar-IQ" sz="1600" dirty="0">
                <a:solidFill>
                  <a:schemeClr val="bg1"/>
                </a:solidFill>
                <a:latin typeface="Simplified Arabic"/>
                <a:ea typeface="Calibri"/>
                <a:cs typeface="Simplified Arabic"/>
              </a:rPr>
              <a:t>أما في ظل انظمة التنمية الموجهة يختلف الحال عن ذلك، فتطور الاستثمار السياحي الخاص يتوقف على الاهداف المرسومة للنشاط السياحي في خطط التنمية القومية. ومدى دعم الحكومة للقطاع السياحي الخاص. فإذا كانت الاهداف ترمي لتطوير القطاع السياحي بما في ذلك القطاع السياحي الخاص فيلاحظ أن دعم الحكومة للقطاع السياحي يعوض عن ضعف الجانب المادي للمنشآت السياحية ويدفع من عملية الاستثمار السياحي إلى الامام "اذن العلاقة طردية بين دعم الحكومة للقطاع السياحي الخاص والاستثمار السياحي، فكلما زاد دعم الحكومة للقطاع السياحي الخاص زاد الاستثمار السياحي والعكس صحيح مع بقاء العوامل الاخرى ثابتة". </a:t>
            </a:r>
            <a:endParaRPr lang="en-US" sz="1600" dirty="0">
              <a:solidFill>
                <a:schemeClr val="bg1"/>
              </a:solidFill>
              <a:latin typeface="Calibri"/>
              <a:ea typeface="Calibri"/>
              <a:cs typeface="Arial"/>
            </a:endParaRPr>
          </a:p>
          <a:p>
            <a:pPr marL="136525" indent="0" algn="just">
              <a:lnSpc>
                <a:spcPct val="115000"/>
              </a:lnSpc>
              <a:spcAft>
                <a:spcPts val="600"/>
              </a:spcAft>
              <a:buNone/>
            </a:pPr>
            <a:r>
              <a:rPr lang="ar-IQ" sz="1600" dirty="0">
                <a:solidFill>
                  <a:schemeClr val="bg1"/>
                </a:solidFill>
                <a:latin typeface="Simplified Arabic"/>
                <a:ea typeface="Calibri"/>
                <a:cs typeface="Simplified Arabic"/>
              </a:rPr>
              <a:t>ويمكن للحكومة أن توجه القطاع السياحي الخاص بأحد الاساليب الاتية: </a:t>
            </a:r>
            <a:endParaRPr lang="en-US" sz="1600" dirty="0">
              <a:solidFill>
                <a:schemeClr val="bg1"/>
              </a:solidFill>
              <a:latin typeface="Calibri"/>
              <a:ea typeface="Calibri"/>
              <a:cs typeface="Arial"/>
            </a:endParaRPr>
          </a:p>
          <a:p>
            <a:pPr marL="136525" indent="0" algn="just">
              <a:lnSpc>
                <a:spcPct val="115000"/>
              </a:lnSpc>
              <a:spcAft>
                <a:spcPts val="600"/>
              </a:spcAft>
              <a:buNone/>
            </a:pPr>
            <a:r>
              <a:rPr lang="ar-IQ" sz="1600" b="1" dirty="0">
                <a:solidFill>
                  <a:schemeClr val="bg1"/>
                </a:solidFill>
                <a:latin typeface="Simplified Arabic"/>
                <a:ea typeface="Calibri"/>
                <a:cs typeface="Simplified Arabic"/>
              </a:rPr>
              <a:t>1 . التدخل المباشر:</a:t>
            </a:r>
            <a:r>
              <a:rPr lang="ar-IQ" sz="1600" dirty="0">
                <a:solidFill>
                  <a:schemeClr val="bg1"/>
                </a:solidFill>
                <a:latin typeface="Simplified Arabic"/>
                <a:ea typeface="Calibri"/>
                <a:cs typeface="Simplified Arabic"/>
              </a:rPr>
              <a:t> ويتحقق ذلك من خلال منح اجازة الاستثمار أو ممارسة المهنة من قبل الجهة المشرفة وبموجب خطط التنمية القومية (ضمن اهداف الخطة). </a:t>
            </a:r>
            <a:endParaRPr lang="en-US" sz="1600" dirty="0">
              <a:solidFill>
                <a:schemeClr val="bg1"/>
              </a:solidFill>
              <a:latin typeface="Calibri"/>
              <a:ea typeface="Calibri"/>
              <a:cs typeface="Arial"/>
            </a:endParaRPr>
          </a:p>
          <a:p>
            <a:pPr marL="136525" indent="0" algn="just">
              <a:lnSpc>
                <a:spcPct val="115000"/>
              </a:lnSpc>
              <a:spcAft>
                <a:spcPts val="600"/>
              </a:spcAft>
              <a:buNone/>
            </a:pPr>
            <a:r>
              <a:rPr lang="ar-IQ" sz="1600" b="1" dirty="0">
                <a:solidFill>
                  <a:schemeClr val="bg1"/>
                </a:solidFill>
                <a:latin typeface="Simplified Arabic"/>
                <a:ea typeface="Calibri"/>
                <a:cs typeface="Simplified Arabic"/>
              </a:rPr>
              <a:t>2 . التدخل غير المباشر:</a:t>
            </a:r>
            <a:r>
              <a:rPr lang="ar-IQ" sz="1600" dirty="0">
                <a:solidFill>
                  <a:schemeClr val="bg1"/>
                </a:solidFill>
                <a:latin typeface="Simplified Arabic"/>
                <a:ea typeface="Calibri"/>
                <a:cs typeface="Simplified Arabic"/>
              </a:rPr>
              <a:t> يستخدم لتوجيه الاستثمار السياحي الخاص بما ينسجم وأهداف الخطط التنمية ويتحقق ذلك عن طريق:- </a:t>
            </a:r>
            <a:endParaRPr lang="en-US" sz="1600" dirty="0">
              <a:solidFill>
                <a:schemeClr val="bg1"/>
              </a:solidFill>
              <a:latin typeface="Calibri"/>
              <a:ea typeface="Calibri"/>
              <a:cs typeface="Arial"/>
            </a:endParaRPr>
          </a:p>
          <a:p>
            <a:pPr marL="136525" indent="0" algn="just">
              <a:lnSpc>
                <a:spcPct val="115000"/>
              </a:lnSpc>
              <a:spcAft>
                <a:spcPts val="600"/>
              </a:spcAft>
              <a:buNone/>
            </a:pPr>
            <a:r>
              <a:rPr lang="ar-IQ" sz="1600" dirty="0">
                <a:solidFill>
                  <a:schemeClr val="bg1"/>
                </a:solidFill>
                <a:latin typeface="Simplified Arabic"/>
                <a:ea typeface="Calibri"/>
                <a:cs typeface="Simplified Arabic"/>
              </a:rPr>
              <a:t>أ . منح القروض وبأسعار وفوائد مشجعه. </a:t>
            </a:r>
            <a:endParaRPr lang="en-US" sz="1600" dirty="0">
              <a:solidFill>
                <a:schemeClr val="bg1"/>
              </a:solidFill>
              <a:latin typeface="Calibri"/>
              <a:ea typeface="Calibri"/>
              <a:cs typeface="Arial"/>
            </a:endParaRPr>
          </a:p>
          <a:p>
            <a:pPr marL="136525" indent="0" algn="just">
              <a:lnSpc>
                <a:spcPct val="115000"/>
              </a:lnSpc>
              <a:spcAft>
                <a:spcPts val="600"/>
              </a:spcAft>
              <a:buNone/>
            </a:pPr>
            <a:r>
              <a:rPr lang="ar-IQ" sz="1600" dirty="0">
                <a:solidFill>
                  <a:schemeClr val="bg1"/>
                </a:solidFill>
                <a:latin typeface="Simplified Arabic"/>
                <a:ea typeface="Calibri"/>
                <a:cs typeface="Simplified Arabic"/>
              </a:rPr>
              <a:t>ب . التخفيض من الاعباء الضريبية والرسوم. </a:t>
            </a:r>
            <a:endParaRPr lang="en-US" sz="1600" dirty="0">
              <a:solidFill>
                <a:schemeClr val="bg1"/>
              </a:solidFill>
              <a:latin typeface="Calibri"/>
              <a:ea typeface="Calibri"/>
              <a:cs typeface="Arial"/>
            </a:endParaRPr>
          </a:p>
          <a:p>
            <a:pPr marL="136525" indent="0" algn="just">
              <a:lnSpc>
                <a:spcPct val="115000"/>
              </a:lnSpc>
              <a:spcAft>
                <a:spcPts val="600"/>
              </a:spcAft>
              <a:buNone/>
            </a:pPr>
            <a:r>
              <a:rPr lang="ar-IQ" sz="1600" dirty="0">
                <a:solidFill>
                  <a:schemeClr val="bg1"/>
                </a:solidFill>
                <a:latin typeface="Simplified Arabic"/>
                <a:ea typeface="Calibri"/>
                <a:cs typeface="Simplified Arabic"/>
              </a:rPr>
              <a:t>جـ . منح اجازات الاستيراد. </a:t>
            </a:r>
            <a:endParaRPr lang="en-US" sz="1600" dirty="0">
              <a:solidFill>
                <a:schemeClr val="bg1"/>
              </a:solidFill>
              <a:latin typeface="Calibri"/>
              <a:ea typeface="Calibri"/>
              <a:cs typeface="Arial"/>
            </a:endParaRPr>
          </a:p>
          <a:p>
            <a:pPr marL="136525" indent="0" algn="just">
              <a:lnSpc>
                <a:spcPct val="115000"/>
              </a:lnSpc>
              <a:spcAft>
                <a:spcPts val="600"/>
              </a:spcAft>
              <a:buNone/>
            </a:pPr>
            <a:r>
              <a:rPr lang="ar-IQ" sz="1600" dirty="0">
                <a:solidFill>
                  <a:schemeClr val="bg1"/>
                </a:solidFill>
                <a:latin typeface="Simplified Arabic"/>
                <a:ea typeface="Calibri"/>
                <a:cs typeface="Simplified Arabic"/>
              </a:rPr>
              <a:t>د . تسهيلات للمستثمرين الاجانب. </a:t>
            </a:r>
            <a:endParaRPr lang="en-US" sz="1600" dirty="0">
              <a:solidFill>
                <a:schemeClr val="bg1"/>
              </a:solidFill>
              <a:latin typeface="Calibri"/>
              <a:ea typeface="Calibri"/>
              <a:cs typeface="Arial"/>
            </a:endParaRPr>
          </a:p>
          <a:p>
            <a:pPr marL="136525" indent="0" algn="just">
              <a:lnSpc>
                <a:spcPct val="115000"/>
              </a:lnSpc>
              <a:spcAft>
                <a:spcPts val="600"/>
              </a:spcAft>
              <a:buNone/>
              <a:tabLst>
                <a:tab pos="2235835" algn="l"/>
              </a:tabLst>
            </a:pPr>
            <a:r>
              <a:rPr lang="ar-IQ" sz="1600" dirty="0">
                <a:solidFill>
                  <a:schemeClr val="bg1"/>
                </a:solidFill>
                <a:latin typeface="Simplified Arabic"/>
                <a:ea typeface="Calibri"/>
                <a:cs typeface="Simplified Arabic"/>
              </a:rPr>
              <a:t>هـ . تسهيلات اخرى. </a:t>
            </a:r>
            <a:endParaRPr lang="en-US" sz="1600" dirty="0">
              <a:solidFill>
                <a:schemeClr val="bg1"/>
              </a:solidFill>
              <a:latin typeface="Calibri"/>
              <a:ea typeface="Calibri"/>
              <a:cs typeface="Arial"/>
            </a:endParaRPr>
          </a:p>
        </p:txBody>
      </p:sp>
    </p:spTree>
    <p:extLst>
      <p:ext uri="{BB962C8B-B14F-4D97-AF65-F5344CB8AC3E}">
        <p14:creationId xmlns:p14="http://schemas.microsoft.com/office/powerpoint/2010/main" val="815206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marL="136525" lvl="0" indent="0" algn="just">
              <a:lnSpc>
                <a:spcPct val="115000"/>
              </a:lnSpc>
              <a:spcAft>
                <a:spcPts val="600"/>
              </a:spcAft>
              <a:buClr>
                <a:prstClr val="white">
                  <a:shade val="95000"/>
                </a:prstClr>
              </a:buClr>
              <a:buNone/>
            </a:pPr>
            <a:r>
              <a:rPr lang="ar-IQ" sz="1200" dirty="0">
                <a:solidFill>
                  <a:prstClr val="black"/>
                </a:solidFill>
                <a:latin typeface="Simplified Arabic"/>
                <a:ea typeface="Calibri"/>
                <a:cs typeface="Simplified Arabic"/>
              </a:rPr>
              <a:t>وفي حالة العراق قد بادرت الحكومة بتقديم دعم للقطاع السياحي الخاص من اجل رفع وتائر نمو الاستثمار السياحي وخاصة بعد صدور القرار المرقم 353 في 6/3/1980. </a:t>
            </a:r>
            <a:endParaRPr lang="en-US" sz="800" dirty="0">
              <a:solidFill>
                <a:prstClr val="black"/>
              </a:solidFill>
              <a:latin typeface="Calibri"/>
              <a:ea typeface="Calibri"/>
              <a:cs typeface="Arial"/>
            </a:endParaRPr>
          </a:p>
          <a:p>
            <a:pPr marL="136525" lvl="0" indent="0" algn="just">
              <a:lnSpc>
                <a:spcPct val="115000"/>
              </a:lnSpc>
              <a:spcAft>
                <a:spcPts val="600"/>
              </a:spcAft>
              <a:buClr>
                <a:prstClr val="white">
                  <a:shade val="95000"/>
                </a:prstClr>
              </a:buClr>
              <a:buNone/>
            </a:pPr>
            <a:r>
              <a:rPr lang="ar-IQ" sz="1200" dirty="0">
                <a:solidFill>
                  <a:prstClr val="black"/>
                </a:solidFill>
                <a:latin typeface="Simplified Arabic"/>
                <a:ea typeface="Calibri"/>
                <a:cs typeface="Simplified Arabic"/>
              </a:rPr>
              <a:t>والذي تحقق بموجبه الدعم الكبير للمستثمرين في القطاع السياحي الخاص فاق بكثير الانشطة الاقتصادية الاخرى واهم هذه التسهيلات والمميزات:- </a:t>
            </a:r>
            <a:endParaRPr lang="en-US" sz="800" dirty="0">
              <a:solidFill>
                <a:prstClr val="black"/>
              </a:solidFill>
              <a:latin typeface="Calibri"/>
              <a:ea typeface="Calibri"/>
              <a:cs typeface="Arial"/>
            </a:endParaRPr>
          </a:p>
          <a:p>
            <a:pPr marL="136525" lvl="0" indent="0" algn="just">
              <a:lnSpc>
                <a:spcPct val="115000"/>
              </a:lnSpc>
              <a:spcAft>
                <a:spcPts val="600"/>
              </a:spcAft>
              <a:buClr>
                <a:prstClr val="white">
                  <a:shade val="95000"/>
                </a:prstClr>
              </a:buClr>
              <a:buNone/>
            </a:pPr>
            <a:r>
              <a:rPr lang="ar-IQ" sz="1200" dirty="0">
                <a:solidFill>
                  <a:prstClr val="black"/>
                </a:solidFill>
                <a:latin typeface="Simplified Arabic"/>
                <a:ea typeface="Calibri"/>
                <a:cs typeface="Simplified Arabic"/>
              </a:rPr>
              <a:t>1. الحصول على التسهيلات المصرفية. </a:t>
            </a:r>
            <a:endParaRPr lang="en-US" sz="800" dirty="0">
              <a:solidFill>
                <a:prstClr val="black"/>
              </a:solidFill>
              <a:latin typeface="Calibri"/>
              <a:ea typeface="Calibri"/>
              <a:cs typeface="Arial"/>
            </a:endParaRPr>
          </a:p>
          <a:p>
            <a:pPr marL="136525" lvl="0" indent="0" algn="just">
              <a:lnSpc>
                <a:spcPct val="115000"/>
              </a:lnSpc>
              <a:spcAft>
                <a:spcPts val="600"/>
              </a:spcAft>
              <a:buClr>
                <a:prstClr val="white">
                  <a:shade val="95000"/>
                </a:prstClr>
              </a:buClr>
              <a:buNone/>
            </a:pPr>
            <a:r>
              <a:rPr lang="ar-IQ" sz="1200" dirty="0">
                <a:solidFill>
                  <a:prstClr val="black"/>
                </a:solidFill>
                <a:latin typeface="Simplified Arabic"/>
                <a:ea typeface="Calibri"/>
                <a:cs typeface="Simplified Arabic"/>
              </a:rPr>
              <a:t>2. الحصول على قرض بنسبة لا تزيد عن 65% من الكلفة الكلية للمشروع السياحي في منطقة شمال العراق وبفائدة 1,5% و 50% من الكلفة الكلية للمشروع في المناطق الاخرى وبالفائدة نفسها. </a:t>
            </a:r>
            <a:endParaRPr lang="en-US" sz="800" dirty="0">
              <a:solidFill>
                <a:prstClr val="black"/>
              </a:solidFill>
              <a:latin typeface="Calibri"/>
              <a:ea typeface="Calibri"/>
              <a:cs typeface="Arial"/>
            </a:endParaRPr>
          </a:p>
          <a:p>
            <a:pPr marL="136525" lvl="0" indent="0" algn="just">
              <a:lnSpc>
                <a:spcPct val="115000"/>
              </a:lnSpc>
              <a:spcAft>
                <a:spcPts val="600"/>
              </a:spcAft>
              <a:buClr>
                <a:prstClr val="white">
                  <a:shade val="95000"/>
                </a:prstClr>
              </a:buClr>
              <a:buNone/>
            </a:pPr>
            <a:r>
              <a:rPr lang="ar-IQ" sz="1200" dirty="0">
                <a:solidFill>
                  <a:prstClr val="black"/>
                </a:solidFill>
                <a:latin typeface="Simplified Arabic"/>
                <a:ea typeface="Calibri"/>
                <a:cs typeface="Simplified Arabic"/>
              </a:rPr>
              <a:t>3. الحصول على اجازة لجميع المكائن والمعدات والأجهزة وقطع الغيار والأثاث ومستلزمات التشغيل وفق ضوابط تكون معفاة من الرسوم والضرائب الكمركية ويتم التمويل بسعر الصرف الرسمي وما يترتب عن ذلك من فوائد كبيرة للمستثمر. </a:t>
            </a:r>
            <a:endParaRPr lang="en-US" sz="800" dirty="0">
              <a:solidFill>
                <a:prstClr val="black"/>
              </a:solidFill>
              <a:latin typeface="Calibri"/>
              <a:ea typeface="Calibri"/>
              <a:cs typeface="Arial"/>
            </a:endParaRPr>
          </a:p>
          <a:p>
            <a:pPr marL="136525" lvl="0" indent="0" algn="just">
              <a:lnSpc>
                <a:spcPct val="115000"/>
              </a:lnSpc>
              <a:spcAft>
                <a:spcPts val="600"/>
              </a:spcAft>
              <a:buClr>
                <a:prstClr val="white">
                  <a:shade val="95000"/>
                </a:prstClr>
              </a:buClr>
              <a:buNone/>
            </a:pPr>
            <a:r>
              <a:rPr lang="ar-IQ" sz="1200" dirty="0">
                <a:solidFill>
                  <a:prstClr val="black"/>
                </a:solidFill>
                <a:latin typeface="Simplified Arabic"/>
                <a:ea typeface="Calibri"/>
                <a:cs typeface="Simplified Arabic"/>
              </a:rPr>
              <a:t>4 . يعني المشمولين بأحكام هذا القرار من: </a:t>
            </a:r>
            <a:endParaRPr lang="en-US" sz="800" dirty="0">
              <a:solidFill>
                <a:prstClr val="black"/>
              </a:solidFill>
              <a:latin typeface="Calibri"/>
              <a:ea typeface="Calibri"/>
              <a:cs typeface="Arial"/>
            </a:endParaRPr>
          </a:p>
          <a:p>
            <a:pPr marL="136525" lvl="0" indent="0" algn="just">
              <a:lnSpc>
                <a:spcPct val="115000"/>
              </a:lnSpc>
              <a:spcAft>
                <a:spcPts val="600"/>
              </a:spcAft>
              <a:buClr>
                <a:prstClr val="white">
                  <a:shade val="95000"/>
                </a:prstClr>
              </a:buClr>
              <a:buNone/>
              <a:tabLst>
                <a:tab pos="2235835" algn="l"/>
              </a:tabLst>
            </a:pPr>
            <a:r>
              <a:rPr lang="ar-IQ" sz="1200" dirty="0">
                <a:solidFill>
                  <a:prstClr val="black"/>
                </a:solidFill>
                <a:latin typeface="Simplified Arabic"/>
                <a:ea typeface="Calibri"/>
                <a:cs typeface="Simplified Arabic"/>
              </a:rPr>
              <a:t>أ . ضريبة الدخل على الارباح لمدة خمس سنوات وتعفى الارباح التي لاتزيد عن 15% من رأس المال المشروع خلال السنوات الخمس اللاحقة. </a:t>
            </a:r>
            <a:endParaRPr lang="en-US" sz="800" dirty="0">
              <a:solidFill>
                <a:prstClr val="black"/>
              </a:solidFill>
              <a:latin typeface="Calibri"/>
              <a:ea typeface="Calibri"/>
              <a:cs typeface="Arial"/>
            </a:endParaRPr>
          </a:p>
          <a:p>
            <a:pPr marL="136525" lvl="0" indent="0" algn="just">
              <a:lnSpc>
                <a:spcPct val="115000"/>
              </a:lnSpc>
              <a:spcAft>
                <a:spcPts val="600"/>
              </a:spcAft>
              <a:buClr>
                <a:prstClr val="white">
                  <a:shade val="95000"/>
                </a:prstClr>
              </a:buClr>
              <a:buNone/>
              <a:tabLst>
                <a:tab pos="2235835" algn="l"/>
              </a:tabLst>
            </a:pPr>
            <a:r>
              <a:rPr lang="ar-IQ" sz="1200" dirty="0">
                <a:solidFill>
                  <a:prstClr val="black"/>
                </a:solidFill>
                <a:latin typeface="Simplified Arabic"/>
                <a:ea typeface="Calibri"/>
                <a:cs typeface="Simplified Arabic"/>
              </a:rPr>
              <a:t>ب . ضريبة الدخل عن المبالغ الاحتياطية على إلا تتجاوز نسبة 25% من مجموع الارباح السنوية. </a:t>
            </a:r>
            <a:endParaRPr lang="en-US" sz="800" dirty="0">
              <a:solidFill>
                <a:prstClr val="black"/>
              </a:solidFill>
              <a:latin typeface="Calibri"/>
              <a:ea typeface="Calibri"/>
              <a:cs typeface="Arial"/>
            </a:endParaRPr>
          </a:p>
          <a:p>
            <a:pPr marL="136525" lvl="0" indent="0" algn="just">
              <a:lnSpc>
                <a:spcPct val="115000"/>
              </a:lnSpc>
              <a:spcAft>
                <a:spcPts val="600"/>
              </a:spcAft>
              <a:buClr>
                <a:prstClr val="white">
                  <a:shade val="95000"/>
                </a:prstClr>
              </a:buClr>
              <a:buNone/>
              <a:tabLst>
                <a:tab pos="2235835" algn="l"/>
              </a:tabLst>
            </a:pPr>
            <a:r>
              <a:rPr lang="ar-IQ" sz="1200" dirty="0">
                <a:solidFill>
                  <a:prstClr val="black"/>
                </a:solidFill>
                <a:latin typeface="Simplified Arabic"/>
                <a:ea typeface="Calibri"/>
                <a:cs typeface="Simplified Arabic"/>
              </a:rPr>
              <a:t>جـ . ضريبة العقار لمدة عشر سنوات. </a:t>
            </a:r>
            <a:endParaRPr lang="en-US" sz="800" dirty="0">
              <a:solidFill>
                <a:prstClr val="black"/>
              </a:solidFill>
              <a:latin typeface="Calibri"/>
              <a:ea typeface="Calibri"/>
              <a:cs typeface="Arial"/>
            </a:endParaRPr>
          </a:p>
          <a:p>
            <a:pPr marL="136525" lvl="0" indent="0" algn="just">
              <a:lnSpc>
                <a:spcPct val="115000"/>
              </a:lnSpc>
              <a:spcAft>
                <a:spcPts val="600"/>
              </a:spcAft>
              <a:buClr>
                <a:prstClr val="white">
                  <a:shade val="95000"/>
                </a:prstClr>
              </a:buClr>
              <a:buNone/>
            </a:pPr>
            <a:r>
              <a:rPr lang="ar-IQ" sz="1200" dirty="0">
                <a:solidFill>
                  <a:prstClr val="black"/>
                </a:solidFill>
                <a:latin typeface="Simplified Arabic"/>
                <a:ea typeface="Calibri"/>
                <a:cs typeface="Simplified Arabic"/>
              </a:rPr>
              <a:t>5 . تعامل المشاريع السياحية معاملة المنشآت الصناعية بشأن اجور الكهرباء. </a:t>
            </a:r>
            <a:endParaRPr lang="en-US" sz="800" dirty="0">
              <a:solidFill>
                <a:prstClr val="black"/>
              </a:solidFill>
              <a:latin typeface="Calibri"/>
              <a:ea typeface="Calibri"/>
              <a:cs typeface="Arial"/>
            </a:endParaRPr>
          </a:p>
          <a:p>
            <a:pPr marL="136525" lvl="0" indent="0" algn="just">
              <a:lnSpc>
                <a:spcPct val="115000"/>
              </a:lnSpc>
              <a:spcAft>
                <a:spcPts val="600"/>
              </a:spcAft>
              <a:buClr>
                <a:prstClr val="white">
                  <a:shade val="95000"/>
                </a:prstClr>
              </a:buClr>
              <a:buNone/>
            </a:pPr>
            <a:r>
              <a:rPr lang="ar-IQ" sz="1200" dirty="0">
                <a:solidFill>
                  <a:prstClr val="black"/>
                </a:solidFill>
                <a:latin typeface="Simplified Arabic"/>
                <a:ea typeface="Calibri"/>
                <a:cs typeface="Simplified Arabic"/>
              </a:rPr>
              <a:t>6 . تسهيلات للمستثمرين العرب فضلاً عما ذكر اعلاه. </a:t>
            </a:r>
            <a:endParaRPr lang="en-US" sz="800" dirty="0">
              <a:solidFill>
                <a:prstClr val="black"/>
              </a:solidFill>
              <a:latin typeface="Calibri"/>
              <a:ea typeface="Calibri"/>
              <a:cs typeface="Arial"/>
            </a:endParaRPr>
          </a:p>
          <a:p>
            <a:pPr marL="136525" lvl="0" indent="0">
              <a:buClr>
                <a:prstClr val="white">
                  <a:shade val="95000"/>
                </a:prstClr>
              </a:buClr>
              <a:buNone/>
            </a:pPr>
            <a:r>
              <a:rPr lang="ar-IQ" sz="1200" dirty="0">
                <a:solidFill>
                  <a:prstClr val="black"/>
                </a:solidFill>
                <a:latin typeface="Simplified Arabic"/>
                <a:ea typeface="Calibri"/>
                <a:cs typeface="Simplified Arabic"/>
              </a:rPr>
              <a:t>إلا أن الظروف وضغط الحرب في عقد الثمانينات وضغط الحصار في عقد التسعينات اصبح عائقاً امام تحقيق هذه التسهيلات لان الدول تعمل على توفر السلع الضرورية للمواطنين ودفع تكاليف الحرب بالدرجة الاولى وتوقف الدعم للاستثمار </a:t>
            </a:r>
            <a:endParaRPr lang="ar-IQ" sz="1200" dirty="0">
              <a:solidFill>
                <a:prstClr val="black"/>
              </a:solidFill>
            </a:endParaRPr>
          </a:p>
          <a:p>
            <a:endParaRPr lang="ar-IQ" dirty="0"/>
          </a:p>
        </p:txBody>
      </p:sp>
    </p:spTree>
    <p:extLst>
      <p:ext uri="{BB962C8B-B14F-4D97-AF65-F5344CB8AC3E}">
        <p14:creationId xmlns:p14="http://schemas.microsoft.com/office/powerpoint/2010/main" val="14709473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47500" lnSpcReduction="20000"/>
          </a:bodyPr>
          <a:lstStyle/>
          <a:p>
            <a:pPr marL="416560" indent="0">
              <a:lnSpc>
                <a:spcPct val="115000"/>
              </a:lnSpc>
              <a:spcAft>
                <a:spcPts val="600"/>
              </a:spcAft>
              <a:buNone/>
            </a:pPr>
            <a:r>
              <a:rPr lang="ar-IQ" dirty="0">
                <a:solidFill>
                  <a:schemeClr val="bg1"/>
                </a:solidFill>
                <a:latin typeface="Simplified Arabic"/>
                <a:ea typeface="Calibri"/>
                <a:cs typeface="Simplified Arabic"/>
              </a:rPr>
              <a:t>السياحي. خاصة وان النشاط السياحي ينظر له في هذه الظروف كونه مسألة كمالية ويصبح عبثاً على الاقتصاد القومي اضافة إلى زيادة الاعباء الضريبة المفروضة على المنشآت السياحية في القطاع المختلط والخاص وخاصة الرسوم المفروضة عن استهلاك الكهرباء والماء والهاتف... الخ. </a:t>
            </a:r>
            <a:endParaRPr lang="en-US" sz="1800" dirty="0">
              <a:solidFill>
                <a:schemeClr val="bg1"/>
              </a:solidFill>
              <a:latin typeface="Calibri"/>
              <a:ea typeface="Calibri"/>
              <a:cs typeface="Arial"/>
            </a:endParaRPr>
          </a:p>
          <a:p>
            <a:pPr marL="416560" indent="0">
              <a:lnSpc>
                <a:spcPct val="115000"/>
              </a:lnSpc>
              <a:spcAft>
                <a:spcPts val="600"/>
              </a:spcAft>
              <a:buNone/>
            </a:pPr>
            <a:r>
              <a:rPr lang="ar-IQ" dirty="0">
                <a:solidFill>
                  <a:schemeClr val="bg1"/>
                </a:solidFill>
                <a:latin typeface="Simplified Arabic"/>
                <a:ea typeface="Calibri"/>
                <a:cs typeface="Simplified Arabic"/>
              </a:rPr>
              <a:t>فمثلاً فندق عشتار لعام 1996 تشكل مصاريف الكهرباء 26% من المصاريف الكلية للفندق بينما كانت نسبة مصاريف التلفون والفاكس 4% فقط من المصاريف الكلية. (بسبب ارتفاع سعر الواحدة من الطاقة الكهربائية اضافة إلى فرض ضريبة جديدة على الارباح مبيعات فنادق ومطاعم الدرجة الممتازة والأولى وبنسبة (10%) من ارباح المبيعات لعام 1997 والتي يجب تسديدها إلى هيئة الضرائب شهرياً كل ذلك اثر سلباً على الاستثمار السياحي في العراق وجمدت حركة الاستثمار السياحي مما حال دون تطوره). </a:t>
            </a:r>
            <a:endParaRPr lang="en-US" sz="1800" dirty="0">
              <a:solidFill>
                <a:schemeClr val="bg1"/>
              </a:solidFill>
              <a:latin typeface="Calibri"/>
              <a:ea typeface="Calibri"/>
              <a:cs typeface="Arial"/>
            </a:endParaRPr>
          </a:p>
          <a:p>
            <a:pPr marL="0" indent="0">
              <a:lnSpc>
                <a:spcPct val="115000"/>
              </a:lnSpc>
              <a:spcAft>
                <a:spcPts val="600"/>
              </a:spcAft>
              <a:buNone/>
            </a:pPr>
            <a:r>
              <a:rPr lang="ar-IQ" b="1" dirty="0">
                <a:solidFill>
                  <a:schemeClr val="bg1"/>
                </a:solidFill>
                <a:latin typeface="Simplified Arabic"/>
                <a:ea typeface="Calibri"/>
                <a:cs typeface="Simplified Arabic"/>
              </a:rPr>
              <a:t>4 . كلفة الفرصة البديلة:</a:t>
            </a:r>
            <a:r>
              <a:rPr lang="ar-IQ" dirty="0">
                <a:solidFill>
                  <a:schemeClr val="bg1"/>
                </a:solidFill>
                <a:latin typeface="Simplified Arabic"/>
                <a:ea typeface="Calibri"/>
                <a:cs typeface="Simplified Arabic"/>
              </a:rPr>
              <a:t> ويقصد بذلك تكلفة أي شيء بأفضل بديل أو كسب يحدث التحلي عنه أو التضحية به (أو انها السلع التي تتخلى عنها لكي تخصص الموارد لإنتاج سلعة اخرى). </a:t>
            </a:r>
            <a:endParaRPr lang="en-US" sz="1800" dirty="0">
              <a:solidFill>
                <a:schemeClr val="bg1"/>
              </a:solidFill>
              <a:latin typeface="Calibri"/>
              <a:ea typeface="Calibri"/>
              <a:cs typeface="Arial"/>
            </a:endParaRPr>
          </a:p>
          <a:p>
            <a:pPr marL="416560" indent="0">
              <a:lnSpc>
                <a:spcPct val="115000"/>
              </a:lnSpc>
              <a:spcAft>
                <a:spcPts val="600"/>
              </a:spcAft>
              <a:buNone/>
            </a:pPr>
            <a:r>
              <a:rPr lang="ar-IQ" dirty="0">
                <a:solidFill>
                  <a:schemeClr val="bg1"/>
                </a:solidFill>
                <a:latin typeface="Simplified Arabic"/>
                <a:ea typeface="Calibri"/>
                <a:cs typeface="Simplified Arabic"/>
              </a:rPr>
              <a:t>وبشكل اوضح (أن المستثمر وبالذات في القطاع الخاص لديه رأس مال، معد وجاهز للاستثمار في مجالات بديلة عدة والسؤال هنا هو أي نشاط أو مجال سوق يختاره المستثمر؟ </a:t>
            </a:r>
            <a:endParaRPr lang="en-US" sz="1800" dirty="0">
              <a:solidFill>
                <a:schemeClr val="bg1"/>
              </a:solidFill>
              <a:latin typeface="Calibri"/>
              <a:ea typeface="Calibri"/>
              <a:cs typeface="Arial"/>
            </a:endParaRPr>
          </a:p>
          <a:p>
            <a:pPr marL="302260" indent="0" algn="just">
              <a:lnSpc>
                <a:spcPct val="115000"/>
              </a:lnSpc>
              <a:spcAft>
                <a:spcPts val="600"/>
              </a:spcAft>
              <a:buNone/>
            </a:pPr>
            <a:r>
              <a:rPr lang="ar-IQ" dirty="0">
                <a:solidFill>
                  <a:schemeClr val="bg1"/>
                </a:solidFill>
                <a:latin typeface="Simplified Arabic"/>
                <a:ea typeface="Calibri"/>
                <a:cs typeface="Simplified Arabic"/>
              </a:rPr>
              <a:t>هنا تلعب كلفة الفرصة البديلة دوراً في عملية المفاضلة فهل يوظف أمواله بنشاط تجاري أم سياحي أو زراعي أم صناعي؟ وهنا يتوقف الامر على العائد المتحقق من جراء الاستثمار وسرعة الارباح وبالتالي فأن قرار المستثمر سوق يتجه النشاط الذي يحقق اقصى نسب من الارباح وبأقصر وقت وبأقل تكلفه وبما أن المجتمع يمتلك عوامل انتاج محددة ونادرة، فتكون هنا تكلفة الفرصة بالنسبة إلى بناء جسر هو قيمة سلعة اخرى كان من امكان المجتمع أن ينتجها بنفس عوامل الانتاج التي استخدمت في بناء الجسر كأن تستخدم في بناء مستشفى، وهكذا فالمجتمع ممثلاً بالمستثمرين اصحاب عوامل الانتاج سوق رؤوس اموالهم على سبيل المثال نحو اكثر الانشطة التي تدر ارباحاً اكثر اذن (كلما كانت فرصة الاستثمار السياحي كبديل افضل من ناحية الارباح من المجالات الاخرى زاد وإنما الاستثمار السياحي والعكس صحيح مع بقاء العوامل الاخرى ثابتة أي العلاقة طردية بين المتغيرين). </a:t>
            </a:r>
            <a:endParaRPr lang="en-US" sz="1800" dirty="0">
              <a:solidFill>
                <a:schemeClr val="bg1"/>
              </a:solidFill>
              <a:latin typeface="Calibri"/>
              <a:ea typeface="Calibri"/>
              <a:cs typeface="Arial"/>
            </a:endParaRPr>
          </a:p>
          <a:p>
            <a:pPr marL="302260" indent="0" algn="just">
              <a:lnSpc>
                <a:spcPct val="115000"/>
              </a:lnSpc>
              <a:spcAft>
                <a:spcPts val="600"/>
              </a:spcAft>
              <a:buNone/>
            </a:pPr>
            <a:r>
              <a:rPr lang="ar-IQ" dirty="0">
                <a:solidFill>
                  <a:schemeClr val="bg1"/>
                </a:solidFill>
                <a:latin typeface="Simplified Arabic"/>
                <a:ea typeface="Calibri"/>
                <a:cs typeface="Simplified Arabic"/>
              </a:rPr>
              <a:t>الملاحظ على وضع الاقتصاد العراقي في عقد الثمانينات وبخاصة في عقد التسعينات أن الانشطة التجارية هي افضل مجال للاستثمار لأنها تحقق ارباحاً عالياً وفي مدة زمنية قصيرة (مثلاً مؤشر الكفاية الحدية لرأس المال الحد الاعلى 3,9% والادنى 0,6% وهذا يعني أن رأس المال المستثمر فيها لا يغطي كلفة رأس المال على اساس سعر الفائدة السائد انذاك في البنوك العراقية والبالغ 6% ولولا دعم الحكومة لكان مصير فنادق القطاع العام (الاشتراكي سابقاً) الانسحاب من السوق ومقارنة للفنادق العالمية التي تحمل العلامات التجارية لمبل الكفاءة الحدية لرأس المال المستثمر فيها بحدود (10-15%). </a:t>
            </a:r>
            <a:endParaRPr lang="en-US" sz="1800" dirty="0">
              <a:solidFill>
                <a:schemeClr val="bg1"/>
              </a:solidFill>
              <a:latin typeface="Calibri"/>
              <a:ea typeface="Calibri"/>
              <a:cs typeface="Arial"/>
            </a:endParaRPr>
          </a:p>
          <a:p>
            <a:pPr marL="302260" indent="0" algn="just">
              <a:lnSpc>
                <a:spcPct val="115000"/>
              </a:lnSpc>
              <a:spcAft>
                <a:spcPts val="600"/>
              </a:spcAft>
              <a:buNone/>
            </a:pPr>
            <a:r>
              <a:rPr lang="ar-IQ" dirty="0">
                <a:solidFill>
                  <a:schemeClr val="bg1"/>
                </a:solidFill>
                <a:latin typeface="Simplified Arabic"/>
                <a:ea typeface="Calibri"/>
                <a:cs typeface="Simplified Arabic"/>
              </a:rPr>
              <a:t>اما بالنسبة لفنادق القطاع الخاص كان حالها افضل من فنادق القطاع العام. ولان المستثمر في القطاع الخاص يمتاز بنظرة قصيرة ويبغي زيادة مضاعفة لأمواله بغض النظر عن النتائج الاخرى والتي تكون مفيدة للاقتصاد المجتمع فان سوف يوجه امواله لاستثمارها في المتاجرة بالعملات الاجنبية أو السلع الاخرى وهذا سينحسب سلباً على الانشطة الانتاجية والخدمة ومنها السياحية ويقلل الفوائد الاقتصادية والاجتماعية المتحققة منها. </a:t>
            </a:r>
            <a:endParaRPr lang="en-US" sz="1800" dirty="0">
              <a:solidFill>
                <a:schemeClr val="bg1"/>
              </a:solidFill>
              <a:latin typeface="Calibri"/>
              <a:ea typeface="Calibri"/>
              <a:cs typeface="Arial"/>
            </a:endParaRPr>
          </a:p>
          <a:p>
            <a:pPr marL="302260" indent="0" algn="just">
              <a:lnSpc>
                <a:spcPct val="115000"/>
              </a:lnSpc>
              <a:spcAft>
                <a:spcPts val="600"/>
              </a:spcAft>
              <a:buNone/>
            </a:pPr>
            <a:r>
              <a:rPr lang="ar-IQ" dirty="0">
                <a:solidFill>
                  <a:schemeClr val="bg1"/>
                </a:solidFill>
                <a:latin typeface="Simplified Arabic"/>
                <a:ea typeface="Calibri"/>
                <a:cs typeface="Simplified Arabic"/>
              </a:rPr>
              <a:t>اذن أن معيار كلفة الفرصة البديلة كان له وقعاً سلبياً على الاستثمار السياحي في العراق وبالذات في عقدي الثمانينات والتسعينات. </a:t>
            </a:r>
            <a:endParaRPr lang="en-US" sz="1800" dirty="0">
              <a:solidFill>
                <a:schemeClr val="bg1"/>
              </a:solidFill>
              <a:latin typeface="Calibri"/>
              <a:ea typeface="Calibri"/>
              <a:cs typeface="Arial"/>
            </a:endParaRPr>
          </a:p>
          <a:p>
            <a:pPr marL="137160" indent="0">
              <a:buNone/>
            </a:pPr>
            <a:r>
              <a:rPr lang="ar-IQ" b="1" dirty="0">
                <a:solidFill>
                  <a:schemeClr val="bg1"/>
                </a:solidFill>
                <a:latin typeface="Simplified Arabic"/>
                <a:ea typeface="Calibri"/>
                <a:cs typeface="Simplified Arabic"/>
              </a:rPr>
              <a:t>5 . اتجاهات المستثمر العراقي:-</a:t>
            </a:r>
            <a:r>
              <a:rPr lang="ar-IQ" dirty="0">
                <a:solidFill>
                  <a:schemeClr val="bg1"/>
                </a:solidFill>
                <a:latin typeface="Simplified Arabic"/>
                <a:ea typeface="Calibri"/>
                <a:cs typeface="Simplified Arabic"/>
              </a:rPr>
              <a:t> تؤكد غالبية مصادر التنمية أن نسبة كبيرة من موارد البلدان النامية تخصص لإنتاج المواد الاولية ولاسيما القطاع الزراعي، وينسحب هذا الكلام على رأس المال على الرغم من قلته، بمعنى أن البلدان النامية بلدان عرفت منذ القدم على انها بلدان زراعية تخصصت بمزاولة النشاط الزراعي واعتادت عليه والعراق بوصفه احد البلدان النامية عرف منذ القدم بكونه بلداً زراعياً وسكان العراق القدماء يعتمدون كلياً في معيشتهم على مياه نهري دجلة والفرات واستخدموها </a:t>
            </a:r>
            <a:endParaRPr lang="ar-IQ" dirty="0">
              <a:solidFill>
                <a:schemeClr val="bg1"/>
              </a:solidFill>
            </a:endParaRPr>
          </a:p>
        </p:txBody>
      </p:sp>
    </p:spTree>
    <p:extLst>
      <p:ext uri="{BB962C8B-B14F-4D97-AF65-F5344CB8AC3E}">
        <p14:creationId xmlns:p14="http://schemas.microsoft.com/office/powerpoint/2010/main" val="17676749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endParaRPr lang="ar-IQ"/>
          </a:p>
        </p:txBody>
      </p:sp>
    </p:spTree>
    <p:extLst>
      <p:ext uri="{BB962C8B-B14F-4D97-AF65-F5344CB8AC3E}">
        <p14:creationId xmlns:p14="http://schemas.microsoft.com/office/powerpoint/2010/main" val="733702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0"/>
            <a:ext cx="9036496" cy="6858000"/>
          </a:xfrm>
        </p:spPr>
        <p:txBody>
          <a:bodyPr>
            <a:normAutofit fontScale="47500" lnSpcReduction="20000"/>
          </a:bodyPr>
          <a:lstStyle/>
          <a:p>
            <a:pPr marL="0" indent="93663" algn="just">
              <a:lnSpc>
                <a:spcPct val="115000"/>
              </a:lnSpc>
              <a:spcAft>
                <a:spcPts val="600"/>
              </a:spcAft>
              <a:buNone/>
            </a:pPr>
            <a:r>
              <a:rPr lang="ar-IQ" dirty="0">
                <a:solidFill>
                  <a:schemeClr val="bg1"/>
                </a:solidFill>
                <a:latin typeface="Simplified Arabic"/>
                <a:ea typeface="Calibri"/>
                <a:cs typeface="Simplified Arabic"/>
              </a:rPr>
              <a:t>للزراعة وسقي الماشية واستمر مع تطور الحياة في وادي الرافدين وأصبح القطاع الزراعي يشكل القاعدة الاساسية لاقتصاد العراق حتى نهاية النصف الأول من القرن العشرين وخلال هذه الحقبة الزمنية الطويلة تولدت لدى سكان العراق الخبرة في مجال النشاط الزراعي وبشكل موروث انتقل عبر الاجيال واصبح الاستثمار في النشاط الزراعي هو النمط الاستثماري المفضل حتى نهاية عقد الستينات. </a:t>
            </a:r>
            <a:endParaRPr lang="en-US" sz="1800" dirty="0">
              <a:solidFill>
                <a:schemeClr val="bg1"/>
              </a:solidFill>
              <a:latin typeface="Calibri"/>
              <a:ea typeface="Calibri"/>
              <a:cs typeface="Arial"/>
            </a:endParaRPr>
          </a:p>
          <a:p>
            <a:pPr marL="0" indent="93663" algn="just">
              <a:lnSpc>
                <a:spcPct val="115000"/>
              </a:lnSpc>
              <a:spcAft>
                <a:spcPts val="600"/>
              </a:spcAft>
              <a:buNone/>
            </a:pPr>
            <a:r>
              <a:rPr lang="ar-IQ" dirty="0">
                <a:solidFill>
                  <a:schemeClr val="bg1"/>
                </a:solidFill>
                <a:latin typeface="Simplified Arabic"/>
                <a:ea typeface="Calibri"/>
                <a:cs typeface="Simplified Arabic"/>
              </a:rPr>
              <a:t>ولكن بعد نهاية النصف الأول من القرن العشرين واكتشاف النفط الخام والتعاقد مع الشركات العالمية لاستثمار هذا المورد ازدادت اهمية النفط في الاقتصاد العراقي وبعد نجاح التأميم في السبعينات ووصل ذروته عام 1980 شكلت نسبة النفط 61,08% من اجمالي الناتج المحلي الاجمالي العراقي وعام 1977 شكلت الصادرات النفطية 92% من اجمالي الصادرات العراقية اصبح يعرف العراق على انه بلداً نفطياً ومصدراً للنفط في النصف الثاني من القرن العشرين ولكن بقي الاستثمار في النشاط النفطي حكراً على الدولة والقطاع العام فقط وشهد العراق استثمارات على صعيد القطاع الصناعي والنفط في الثمانينات والتسعينات أما الصناعي فكانت القطاع العام مسيطراً عليه وخاصة بتوجيه نحو التصنيع العسكري أما القطاع الخدمي وبالذات التجاري فقد كان للمستثمر الخاص دوراً بارزاً به لأنه يحقق ربحاً عالياً وبمدة زمنية قياسية وأصبح للمستثمر العراقي خبرة كافية في المجال التجاري. </a:t>
            </a:r>
            <a:endParaRPr lang="en-US" sz="1800" dirty="0">
              <a:solidFill>
                <a:schemeClr val="bg1"/>
              </a:solidFill>
              <a:latin typeface="Calibri"/>
              <a:ea typeface="Calibri"/>
              <a:cs typeface="Arial"/>
            </a:endParaRPr>
          </a:p>
          <a:p>
            <a:pPr marL="0" indent="93663" algn="just">
              <a:lnSpc>
                <a:spcPct val="115000"/>
              </a:lnSpc>
              <a:spcAft>
                <a:spcPts val="600"/>
              </a:spcAft>
              <a:buNone/>
            </a:pPr>
            <a:r>
              <a:rPr lang="ar-IQ" dirty="0">
                <a:solidFill>
                  <a:schemeClr val="bg1"/>
                </a:solidFill>
                <a:latin typeface="Simplified Arabic"/>
                <a:ea typeface="Calibri"/>
                <a:cs typeface="Simplified Arabic"/>
              </a:rPr>
              <a:t>   أما النشاط السياحي كونه قطاع حدث نسبياً للمستثمر العراقي فهو يتردد بالدخول إلى المجال الذي لا يمتلك خبرة كافية فيه اضافة إلى العادات والتقاليد والالتزام الديني الذي كان له الاثر الكبير في تحويل انظار المستثمر الخاص عن النشاط السياحي. </a:t>
            </a:r>
            <a:endParaRPr lang="en-US" sz="1800" dirty="0">
              <a:solidFill>
                <a:schemeClr val="bg1"/>
              </a:solidFill>
              <a:latin typeface="Calibri"/>
              <a:ea typeface="Calibri"/>
              <a:cs typeface="Arial"/>
            </a:endParaRPr>
          </a:p>
          <a:p>
            <a:pPr marL="0" indent="93663" algn="just">
              <a:lnSpc>
                <a:spcPct val="115000"/>
              </a:lnSpc>
              <a:spcAft>
                <a:spcPts val="600"/>
              </a:spcAft>
              <a:buNone/>
            </a:pPr>
            <a:r>
              <a:rPr lang="ar-IQ" b="1" dirty="0">
                <a:solidFill>
                  <a:schemeClr val="bg1"/>
                </a:solidFill>
                <a:latin typeface="Simplified Arabic"/>
                <a:ea typeface="Calibri"/>
                <a:cs typeface="Simplified Arabic"/>
              </a:rPr>
              <a:t>6 . نسبة رأس المال الثابت في المشروع السياحي: </a:t>
            </a:r>
            <a:endParaRPr lang="en-US" sz="1800" dirty="0">
              <a:solidFill>
                <a:schemeClr val="bg1"/>
              </a:solidFill>
              <a:latin typeface="Calibri"/>
              <a:ea typeface="Calibri"/>
              <a:cs typeface="Arial"/>
            </a:endParaRPr>
          </a:p>
          <a:p>
            <a:pPr marL="0" indent="93663" algn="just">
              <a:lnSpc>
                <a:spcPct val="115000"/>
              </a:lnSpc>
              <a:spcAft>
                <a:spcPts val="600"/>
              </a:spcAft>
              <a:buNone/>
            </a:pPr>
            <a:r>
              <a:rPr lang="ar-IQ" dirty="0">
                <a:solidFill>
                  <a:schemeClr val="bg1"/>
                </a:solidFill>
                <a:latin typeface="Simplified Arabic"/>
                <a:ea typeface="Calibri"/>
                <a:cs typeface="Simplified Arabic"/>
              </a:rPr>
              <a:t>من الضروري أن نميز بين رأس المال الثابت ورأس المال المتغير: </a:t>
            </a:r>
            <a:endParaRPr lang="en-US" sz="1800" dirty="0">
              <a:solidFill>
                <a:schemeClr val="bg1"/>
              </a:solidFill>
              <a:latin typeface="Calibri"/>
              <a:ea typeface="Calibri"/>
              <a:cs typeface="Arial"/>
            </a:endParaRPr>
          </a:p>
          <a:p>
            <a:pPr marL="0" lvl="0" indent="93663" algn="just">
              <a:lnSpc>
                <a:spcPct val="115000"/>
              </a:lnSpc>
              <a:spcAft>
                <a:spcPts val="600"/>
              </a:spcAft>
              <a:buNone/>
            </a:pPr>
            <a:r>
              <a:rPr lang="ar-IQ" b="1" dirty="0">
                <a:solidFill>
                  <a:schemeClr val="bg1"/>
                </a:solidFill>
                <a:latin typeface="Simplified Arabic"/>
                <a:ea typeface="Calibri"/>
                <a:cs typeface="Simplified Arabic"/>
              </a:rPr>
              <a:t>رأس المال الثابت: </a:t>
            </a:r>
            <a:r>
              <a:rPr lang="ar-IQ" dirty="0">
                <a:solidFill>
                  <a:schemeClr val="bg1"/>
                </a:solidFill>
                <a:latin typeface="Simplified Arabic"/>
                <a:ea typeface="Calibri"/>
                <a:cs typeface="Simplified Arabic"/>
              </a:rPr>
              <a:t>ذلك المال الذي يستخدم لعدة مرات في العملية الانتاجية ولا يستهلك في عملية انتاجية واحدة . </a:t>
            </a:r>
            <a:endParaRPr lang="en-US" sz="1800" dirty="0">
              <a:solidFill>
                <a:schemeClr val="bg1"/>
              </a:solidFill>
              <a:latin typeface="Calibri"/>
              <a:ea typeface="Calibri"/>
              <a:cs typeface="Simplified Arabic"/>
            </a:endParaRPr>
          </a:p>
          <a:p>
            <a:pPr marL="0" lvl="0" indent="93663" algn="just">
              <a:lnSpc>
                <a:spcPct val="115000"/>
              </a:lnSpc>
              <a:spcAft>
                <a:spcPts val="600"/>
              </a:spcAft>
              <a:buNone/>
            </a:pPr>
            <a:r>
              <a:rPr lang="ar-IQ" b="1" dirty="0">
                <a:solidFill>
                  <a:schemeClr val="bg1"/>
                </a:solidFill>
                <a:latin typeface="Simplified Arabic"/>
                <a:ea typeface="Calibri"/>
                <a:cs typeface="Simplified Arabic"/>
              </a:rPr>
              <a:t>أما رأس المال المتغير أو المتداول: </a:t>
            </a:r>
            <a:r>
              <a:rPr lang="ar-IQ" dirty="0">
                <a:solidFill>
                  <a:schemeClr val="bg1"/>
                </a:solidFill>
                <a:latin typeface="Simplified Arabic"/>
                <a:ea typeface="Calibri"/>
                <a:cs typeface="Simplified Arabic"/>
              </a:rPr>
              <a:t>المال الذي يستخدم في العملية الانتاجية لمرة واحدة . </a:t>
            </a:r>
            <a:endParaRPr lang="en-US" sz="1800" dirty="0">
              <a:solidFill>
                <a:schemeClr val="bg1"/>
              </a:solidFill>
              <a:latin typeface="Calibri"/>
              <a:ea typeface="Calibri"/>
              <a:cs typeface="Simplified Arabic"/>
            </a:endParaRPr>
          </a:p>
          <a:p>
            <a:pPr marL="0" indent="93663" algn="just">
              <a:lnSpc>
                <a:spcPct val="115000"/>
              </a:lnSpc>
              <a:spcAft>
                <a:spcPts val="600"/>
              </a:spcAft>
              <a:buNone/>
            </a:pPr>
            <a:r>
              <a:rPr lang="ar-IQ" dirty="0">
                <a:solidFill>
                  <a:schemeClr val="bg1"/>
                </a:solidFill>
                <a:latin typeface="Simplified Arabic"/>
                <a:ea typeface="Calibri"/>
                <a:cs typeface="Simplified Arabic"/>
              </a:rPr>
              <a:t>وعلى صعيد المنشآت السياحية كالفندق يعد المبنى والأثاث والمفروشات والديكورات والأجهزة والمعدات والمكائن... الخ اهم مكونات رأس المال الثابت في حين تعتمد اجور العاملين وقوائم الكهرباء والهاتف والماء مستلزمات اعداد الاطعمة والمشروبات ومصاريف الدعاية والإعلان... الخ من اهم مكونات رأس المال المتغير أو المتداول. </a:t>
            </a:r>
            <a:endParaRPr lang="en-US" sz="1800" dirty="0">
              <a:solidFill>
                <a:schemeClr val="bg1"/>
              </a:solidFill>
              <a:latin typeface="Calibri"/>
              <a:ea typeface="Calibri"/>
              <a:cs typeface="Arial"/>
            </a:endParaRPr>
          </a:p>
          <a:p>
            <a:pPr marL="0" indent="93663" algn="just">
              <a:lnSpc>
                <a:spcPct val="115000"/>
              </a:lnSpc>
              <a:spcAft>
                <a:spcPts val="600"/>
              </a:spcAft>
              <a:buNone/>
            </a:pPr>
            <a:r>
              <a:rPr lang="ar-IQ" dirty="0">
                <a:solidFill>
                  <a:schemeClr val="bg1"/>
                </a:solidFill>
                <a:latin typeface="Simplified Arabic"/>
                <a:ea typeface="Calibri"/>
                <a:cs typeface="Simplified Arabic"/>
              </a:rPr>
              <a:t>ولكي نوضح علاقة المال الثابت بقرارات الاستثمار يجب وضع ما يسمى بنقطة التعامل وهي النقطة التي تتساو عندما الايرادات مع التكاليف حيث لا ربح ولا خسارة. </a:t>
            </a:r>
            <a:endParaRPr lang="en-US" sz="1800" dirty="0">
              <a:solidFill>
                <a:schemeClr val="bg1"/>
              </a:solidFill>
              <a:latin typeface="Calibri"/>
              <a:ea typeface="Calibri"/>
              <a:cs typeface="Arial"/>
            </a:endParaRPr>
          </a:p>
          <a:p>
            <a:pPr marL="0" indent="93663" algn="just">
              <a:lnSpc>
                <a:spcPct val="115000"/>
              </a:lnSpc>
              <a:spcAft>
                <a:spcPts val="600"/>
              </a:spcAft>
              <a:buNone/>
            </a:pPr>
            <a:r>
              <a:rPr lang="ar-IQ" dirty="0">
                <a:solidFill>
                  <a:schemeClr val="bg1"/>
                </a:solidFill>
                <a:latin typeface="Simplified Arabic"/>
                <a:ea typeface="Calibri"/>
                <a:cs typeface="Simplified Arabic"/>
              </a:rPr>
              <a:t>تتصف غالبية المشاريع السياحية وبخاصة الفنادق الكبرى بارتفاع نسبة التكاليف أو المدخلات الثابتة بنسبة التكاليف أو المدخلات المتغيرة، وهذا يعني أن نقطة التعادل في غالبية الانشطة الاقتصادية غير السياحية تمتاز بانخفاض رأس المال الثابت عند مستوى تشغيل أو مبيعات منخفض. وبالنسبة للأنشطة السياحية التي تمتاز بأرتفاع نسبة التكاليف الثابتة فأن نقطة التعادل تتحقق عند مستوى تشغيل مبيعات مرتفع . </a:t>
            </a:r>
            <a:endParaRPr lang="en-US" sz="1800" dirty="0">
              <a:solidFill>
                <a:schemeClr val="bg1"/>
              </a:solidFill>
              <a:latin typeface="Calibri"/>
              <a:ea typeface="Calibri"/>
              <a:cs typeface="Arial"/>
            </a:endParaRPr>
          </a:p>
          <a:p>
            <a:pPr marL="0" indent="93663" algn="just">
              <a:lnSpc>
                <a:spcPct val="115000"/>
              </a:lnSpc>
              <a:spcAft>
                <a:spcPts val="600"/>
              </a:spcAft>
              <a:buNone/>
            </a:pPr>
            <a:r>
              <a:rPr lang="ar-IQ" dirty="0">
                <a:solidFill>
                  <a:schemeClr val="bg1"/>
                </a:solidFill>
                <a:latin typeface="Simplified Arabic"/>
                <a:ea typeface="Calibri"/>
                <a:cs typeface="Simplified Arabic"/>
              </a:rPr>
              <a:t>نتوصل الى ان العلاقة الاتية "هناك علاقة عكسية بين كثافة رأس المال الثابت والاستثمار السياحي فكلما ارتفعت نسبة رأس المال الثابت انخفض الاستثمار السياحي والعكس صحيح مع بقاء العوامل الاخرى ثابتة". </a:t>
            </a:r>
            <a:endParaRPr lang="en-US" sz="1800" dirty="0">
              <a:solidFill>
                <a:schemeClr val="bg1"/>
              </a:solidFill>
              <a:latin typeface="Calibri"/>
              <a:ea typeface="Calibri"/>
              <a:cs typeface="Arial"/>
            </a:endParaRPr>
          </a:p>
          <a:p>
            <a:pPr marL="0" indent="93663" algn="just">
              <a:lnSpc>
                <a:spcPct val="115000"/>
              </a:lnSpc>
              <a:spcAft>
                <a:spcPts val="600"/>
              </a:spcAft>
              <a:buNone/>
            </a:pPr>
            <a:r>
              <a:rPr lang="ar-IQ" dirty="0">
                <a:solidFill>
                  <a:schemeClr val="bg1"/>
                </a:solidFill>
                <a:latin typeface="Simplified Arabic"/>
                <a:ea typeface="Calibri"/>
                <a:cs typeface="Simplified Arabic"/>
              </a:rPr>
              <a:t>وفي العراق تظهر هذه المشكلة ويصح عائقاً امام الاستثمار خاصة وراء المستثمر العراقي ليس لديه الدراية الكافية بتفاصيل هذه العلاقة وبالذات القطاع الخاص بل أن المعين بالشؤون السياحية بما فيهم مدراء الفنادق يجهلون والمقصود بنقطة التعادل وبالفائدة من احتسابها ولا توجد اية منشأة سياحية ولا فندق يقوم بأحتسابها واعتمادها مؤشر لكفاءة الاداء. </a:t>
            </a:r>
            <a:endParaRPr lang="en-US" sz="1800" dirty="0">
              <a:solidFill>
                <a:schemeClr val="bg1"/>
              </a:solidFill>
              <a:latin typeface="Calibri"/>
              <a:ea typeface="Calibri"/>
              <a:cs typeface="Arial"/>
            </a:endParaRPr>
          </a:p>
          <a:p>
            <a:pPr marL="137160" indent="0">
              <a:buNone/>
            </a:pPr>
            <a:endParaRPr lang="ar-IQ" dirty="0"/>
          </a:p>
        </p:txBody>
      </p:sp>
    </p:spTree>
    <p:extLst>
      <p:ext uri="{BB962C8B-B14F-4D97-AF65-F5344CB8AC3E}">
        <p14:creationId xmlns:p14="http://schemas.microsoft.com/office/powerpoint/2010/main" val="128416511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43</TotalTime>
  <Words>4129</Words>
  <Application>Microsoft Office PowerPoint</Application>
  <PresentationFormat>On-screen Show (4:3)</PresentationFormat>
  <Paragraphs>111</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Apex</vt:lpstr>
      <vt:lpstr>العوامل المحددة للاستثمار السياحي في العراق</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العوامل المحددة للاستثمار السياحي في العراق</dc:title>
  <dc:creator>Ruaa</dc:creator>
  <cp:lastModifiedBy>Ruaa</cp:lastModifiedBy>
  <cp:revision>4</cp:revision>
  <dcterms:created xsi:type="dcterms:W3CDTF">2019-12-06T17:54:39Z</dcterms:created>
  <dcterms:modified xsi:type="dcterms:W3CDTF">2019-12-06T18:38:18Z</dcterms:modified>
</cp:coreProperties>
</file>