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1" d="100"/>
          <a:sy n="61" d="100"/>
        </p:scale>
        <p:origin x="-148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88903034-AD5B-4EDF-8DB0-E7C2A183D713}" type="datetimeFigureOut">
              <a:rPr lang="ar-IQ" smtClean="0"/>
              <a:t>09/04/1441</a:t>
            </a:fld>
            <a:endParaRPr lang="ar-IQ"/>
          </a:p>
        </p:txBody>
      </p:sp>
      <p:sp>
        <p:nvSpPr>
          <p:cNvPr id="5" name="Footer Placeholder 4"/>
          <p:cNvSpPr>
            <a:spLocks noGrp="1"/>
          </p:cNvSpPr>
          <p:nvPr>
            <p:ph type="ftr" sz="quarter" idx="11"/>
          </p:nvPr>
        </p:nvSpPr>
        <p:spPr>
          <a:xfrm>
            <a:off x="1174044" y="5357592"/>
            <a:ext cx="5034845" cy="365125"/>
          </a:xfrm>
        </p:spPr>
        <p:txBody>
          <a:bodyPr/>
          <a:lstStyle/>
          <a:p>
            <a:endParaRPr lang="ar-IQ"/>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75BEC194-FCB6-4172-9DCD-4DF8DF88708B}"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903034-AD5B-4EDF-8DB0-E7C2A183D713}" type="datetimeFigureOut">
              <a:rPr lang="ar-IQ" smtClean="0"/>
              <a:t>09/04/1441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5BEC194-FCB6-4172-9DCD-4DF8DF88708B}"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903034-AD5B-4EDF-8DB0-E7C2A183D713}" type="datetimeFigureOut">
              <a:rPr lang="ar-IQ" smtClean="0"/>
              <a:t>09/04/1441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5BEC194-FCB6-4172-9DCD-4DF8DF88708B}"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903034-AD5B-4EDF-8DB0-E7C2A183D713}" type="datetimeFigureOut">
              <a:rPr lang="ar-IQ" smtClean="0"/>
              <a:t>09/04/1441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5BEC194-FCB6-4172-9DCD-4DF8DF88708B}"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903034-AD5B-4EDF-8DB0-E7C2A183D713}" type="datetimeFigureOut">
              <a:rPr lang="ar-IQ" smtClean="0"/>
              <a:t>09/04/1441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5BEC194-FCB6-4172-9DCD-4DF8DF88708B}"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88903034-AD5B-4EDF-8DB0-E7C2A183D713}" type="datetimeFigureOut">
              <a:rPr lang="ar-IQ" smtClean="0"/>
              <a:t>09/04/1441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75BEC194-FCB6-4172-9DCD-4DF8DF88708B}" type="slidenum">
              <a:rPr lang="ar-IQ" smtClean="0"/>
              <a:t>‹#›</a:t>
            </a:fld>
            <a:endParaRPr lang="ar-IQ"/>
          </a:p>
        </p:txBody>
      </p:sp>
      <p:sp>
        <p:nvSpPr>
          <p:cNvPr id="9" name="Content Placeholder 8"/>
          <p:cNvSpPr>
            <a:spLocks noGrp="1"/>
          </p:cNvSpPr>
          <p:nvPr>
            <p:ph sz="quarter" idx="13"/>
          </p:nvPr>
        </p:nvSpPr>
        <p:spPr>
          <a:xfrm>
            <a:off x="1298448" y="2121407"/>
            <a:ext cx="3200400" cy="36027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88903034-AD5B-4EDF-8DB0-E7C2A183D713}" type="datetimeFigureOut">
              <a:rPr lang="ar-IQ" smtClean="0"/>
              <a:t>09/04/1441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75BEC194-FCB6-4172-9DCD-4DF8DF88708B}" type="slidenum">
              <a:rPr lang="ar-IQ" smtClean="0"/>
              <a:t>‹#›</a:t>
            </a:fld>
            <a:endParaRPr lang="ar-IQ"/>
          </a:p>
        </p:txBody>
      </p:sp>
      <p:sp>
        <p:nvSpPr>
          <p:cNvPr id="11" name="Content Placeholder 10"/>
          <p:cNvSpPr>
            <a:spLocks noGrp="1"/>
          </p:cNvSpPr>
          <p:nvPr>
            <p:ph sz="quarter" idx="13"/>
          </p:nvPr>
        </p:nvSpPr>
        <p:spPr>
          <a:xfrm>
            <a:off x="1298448" y="2944368"/>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8903034-AD5B-4EDF-8DB0-E7C2A183D713}" type="datetimeFigureOut">
              <a:rPr lang="ar-IQ" smtClean="0"/>
              <a:t>09/04/1441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75BEC194-FCB6-4172-9DCD-4DF8DF88708B}"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903034-AD5B-4EDF-8DB0-E7C2A183D713}" type="datetimeFigureOut">
              <a:rPr lang="ar-IQ" smtClean="0"/>
              <a:t>09/04/1441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75BEC194-FCB6-4172-9DCD-4DF8DF88708B}"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88903034-AD5B-4EDF-8DB0-E7C2A183D713}" type="datetimeFigureOut">
              <a:rPr lang="ar-IQ" smtClean="0"/>
              <a:t>09/04/1441</a:t>
            </a:fld>
            <a:endParaRPr lang="ar-IQ"/>
          </a:p>
        </p:txBody>
      </p:sp>
      <p:sp>
        <p:nvSpPr>
          <p:cNvPr id="6" name="Footer Placeholder 5"/>
          <p:cNvSpPr>
            <a:spLocks noGrp="1"/>
          </p:cNvSpPr>
          <p:nvPr>
            <p:ph type="ftr" sz="quarter" idx="11"/>
          </p:nvPr>
        </p:nvSpPr>
        <p:spPr>
          <a:xfrm rot="-60000">
            <a:off x="914554" y="5829261"/>
            <a:ext cx="3522607" cy="365125"/>
          </a:xfrm>
        </p:spPr>
        <p:txBody>
          <a:bodyPr/>
          <a:lstStyle/>
          <a:p>
            <a:endParaRPr lang="ar-IQ"/>
          </a:p>
        </p:txBody>
      </p:sp>
      <p:sp>
        <p:nvSpPr>
          <p:cNvPr id="7" name="Slide Number Placeholder 6"/>
          <p:cNvSpPr>
            <a:spLocks noGrp="1"/>
          </p:cNvSpPr>
          <p:nvPr>
            <p:ph type="sldNum" sz="quarter" idx="12"/>
          </p:nvPr>
        </p:nvSpPr>
        <p:spPr>
          <a:xfrm rot="60000">
            <a:off x="7557313" y="5896961"/>
            <a:ext cx="554023" cy="365125"/>
          </a:xfrm>
        </p:spPr>
        <p:txBody>
          <a:bodyPr/>
          <a:lstStyle/>
          <a:p>
            <a:fld id="{75BEC194-FCB6-4172-9DCD-4DF8DF88708B}"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88903034-AD5B-4EDF-8DB0-E7C2A183D713}" type="datetimeFigureOut">
              <a:rPr lang="ar-IQ" smtClean="0"/>
              <a:t>09/04/1441</a:t>
            </a:fld>
            <a:endParaRPr lang="ar-IQ"/>
          </a:p>
        </p:txBody>
      </p:sp>
      <p:sp>
        <p:nvSpPr>
          <p:cNvPr id="6" name="Footer Placeholder 5"/>
          <p:cNvSpPr>
            <a:spLocks noGrp="1"/>
          </p:cNvSpPr>
          <p:nvPr>
            <p:ph type="ftr" sz="quarter" idx="11"/>
          </p:nvPr>
        </p:nvSpPr>
        <p:spPr>
          <a:xfrm rot="-60000">
            <a:off x="914569" y="5831037"/>
            <a:ext cx="3319043" cy="365125"/>
          </a:xfrm>
        </p:spPr>
        <p:txBody>
          <a:bodyPr/>
          <a:lstStyle/>
          <a:p>
            <a:endParaRPr lang="ar-IQ"/>
          </a:p>
        </p:txBody>
      </p:sp>
      <p:sp>
        <p:nvSpPr>
          <p:cNvPr id="7" name="Slide Number Placeholder 6"/>
          <p:cNvSpPr>
            <a:spLocks noGrp="1"/>
          </p:cNvSpPr>
          <p:nvPr>
            <p:ph type="sldNum" sz="quarter" idx="12"/>
          </p:nvPr>
        </p:nvSpPr>
        <p:spPr>
          <a:xfrm rot="60000">
            <a:off x="7562089" y="5900026"/>
            <a:ext cx="554023" cy="365125"/>
          </a:xfrm>
        </p:spPr>
        <p:txBody>
          <a:bodyPr/>
          <a:lstStyle/>
          <a:p>
            <a:fld id="{75BEC194-FCB6-4172-9DCD-4DF8DF88708B}"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88903034-AD5B-4EDF-8DB0-E7C2A183D713}" type="datetimeFigureOut">
              <a:rPr lang="ar-IQ" smtClean="0"/>
              <a:t>09/04/1441</a:t>
            </a:fld>
            <a:endParaRPr lang="ar-IQ"/>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ar-IQ"/>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75BEC194-FCB6-4172-9DCD-4DF8DF88708B}"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r" defTabSz="914400" rtl="1"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r" defTabSz="914400" rtl="1"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r" defTabSz="914400" rtl="1"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1556793"/>
            <a:ext cx="7772400" cy="1224135"/>
          </a:xfrm>
        </p:spPr>
        <p:txBody>
          <a:bodyPr>
            <a:noAutofit/>
          </a:bodyPr>
          <a:lstStyle/>
          <a:p>
            <a:pPr>
              <a:lnSpc>
                <a:spcPct val="115000"/>
              </a:lnSpc>
              <a:spcAft>
                <a:spcPts val="600"/>
              </a:spcAft>
            </a:pPr>
            <a:r>
              <a:rPr lang="ar-IQ" sz="2800" b="1" dirty="0" smtClean="0">
                <a:effectLst/>
                <a:latin typeface="Simplified Arabic"/>
                <a:ea typeface="Calibri"/>
                <a:cs typeface="Simplified Arabic"/>
              </a:rPr>
              <a:t>التمويل في المشاريع السياحية </a:t>
            </a:r>
            <a:r>
              <a:rPr lang="en-US" sz="2800" dirty="0">
                <a:ea typeface="Calibri"/>
                <a:cs typeface="Arial"/>
              </a:rPr>
              <a:t/>
            </a:r>
            <a:br>
              <a:rPr lang="en-US" sz="2800" dirty="0">
                <a:ea typeface="Calibri"/>
                <a:cs typeface="Arial"/>
              </a:rPr>
            </a:br>
            <a:r>
              <a:rPr lang="ar-IQ" sz="2800" b="1" dirty="0" smtClean="0">
                <a:effectLst/>
                <a:latin typeface="Simplified Arabic"/>
                <a:ea typeface="Calibri"/>
                <a:cs typeface="Simplified Arabic"/>
              </a:rPr>
              <a:t> المفهوم - الاهمية – المصادر – المحددات - الانواع</a:t>
            </a:r>
            <a:endParaRPr lang="ar-IQ" sz="2800" dirty="0"/>
          </a:p>
        </p:txBody>
      </p:sp>
      <p:sp>
        <p:nvSpPr>
          <p:cNvPr id="3" name="Subtitle 2"/>
          <p:cNvSpPr>
            <a:spLocks noGrp="1"/>
          </p:cNvSpPr>
          <p:nvPr>
            <p:ph type="subTitle" idx="1"/>
          </p:nvPr>
        </p:nvSpPr>
        <p:spPr>
          <a:xfrm>
            <a:off x="1727200" y="4365104"/>
            <a:ext cx="5712179" cy="895518"/>
          </a:xfrm>
        </p:spPr>
        <p:txBody>
          <a:bodyPr/>
          <a:lstStyle/>
          <a:p>
            <a:pPr algn="r"/>
            <a:r>
              <a:rPr lang="ar-IQ" dirty="0" smtClean="0">
                <a:solidFill>
                  <a:schemeClr val="accent1">
                    <a:lumMod val="75000"/>
                  </a:schemeClr>
                </a:solidFill>
              </a:rPr>
              <a:t>م.د.مهاعبد الستار السامرائي</a:t>
            </a:r>
            <a:endParaRPr lang="ar-IQ" dirty="0">
              <a:solidFill>
                <a:schemeClr val="accent1">
                  <a:lumMod val="75000"/>
                </a:schemeClr>
              </a:solidFill>
            </a:endParaRPr>
          </a:p>
        </p:txBody>
      </p:sp>
    </p:spTree>
    <p:extLst>
      <p:ext uri="{BB962C8B-B14F-4D97-AF65-F5344CB8AC3E}">
        <p14:creationId xmlns:p14="http://schemas.microsoft.com/office/powerpoint/2010/main" val="20083425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7584" y="548680"/>
            <a:ext cx="7632848" cy="5688632"/>
          </a:xfrm>
        </p:spPr>
        <p:txBody>
          <a:bodyPr>
            <a:normAutofit fontScale="55000" lnSpcReduction="20000"/>
          </a:bodyPr>
          <a:lstStyle/>
          <a:p>
            <a:pPr marL="0" lvl="0" indent="0" algn="just">
              <a:lnSpc>
                <a:spcPct val="115000"/>
              </a:lnSpc>
              <a:spcAft>
                <a:spcPts val="600"/>
              </a:spcAft>
              <a:buNone/>
            </a:pPr>
            <a:r>
              <a:rPr lang="ar-IQ" dirty="0">
                <a:latin typeface="Simplified Arabic"/>
                <a:ea typeface="Calibri"/>
                <a:cs typeface="Simplified Arabic"/>
              </a:rPr>
              <a:t>تكتشفها من خلال الخبرة والتجربة فمثلاً غالباً ما ترتفع قيمة العملة اليونانية (دراخما) والعملة الاسبانية (بيزتا) في الصيف لذلك تقوم الشركة بشراء ما تحتاجها من عملاتها شتاءاً مستفيدة من فرق العملة. </a:t>
            </a:r>
            <a:endParaRPr lang="en-US" sz="1600" dirty="0">
              <a:latin typeface="Calibri"/>
              <a:ea typeface="Calibri"/>
              <a:cs typeface="Arial"/>
            </a:endParaRPr>
          </a:p>
          <a:p>
            <a:pPr marL="0" lvl="0" indent="0" algn="just">
              <a:lnSpc>
                <a:spcPct val="115000"/>
              </a:lnSpc>
              <a:spcAft>
                <a:spcPts val="600"/>
              </a:spcAft>
              <a:buNone/>
            </a:pPr>
            <a:r>
              <a:rPr lang="ar-IQ" b="1" dirty="0">
                <a:latin typeface="Simplified Arabic"/>
                <a:ea typeface="Calibri"/>
                <a:cs typeface="Simplified Arabic"/>
              </a:rPr>
              <a:t>اجور اضافية حسب طلب السائح</a:t>
            </a:r>
            <a:r>
              <a:rPr lang="en-US" b="1" dirty="0">
                <a:latin typeface="Simplified Arabic"/>
                <a:ea typeface="Calibri"/>
                <a:cs typeface="Arial"/>
              </a:rPr>
              <a:t>Amendment charges </a:t>
            </a:r>
            <a:r>
              <a:rPr lang="ar-IQ" b="1" dirty="0">
                <a:latin typeface="Simplified Arabic"/>
                <a:ea typeface="Calibri"/>
                <a:cs typeface="Simplified Arabic"/>
              </a:rPr>
              <a:t>:</a:t>
            </a:r>
            <a:r>
              <a:rPr lang="ar-IQ" dirty="0">
                <a:latin typeface="Simplified Arabic"/>
                <a:ea typeface="Calibri"/>
                <a:cs typeface="Simplified Arabic"/>
              </a:rPr>
              <a:t> حيث تتقاضى بعض شركات النقل مبلغ يتراوح ما بين </a:t>
            </a:r>
            <a:r>
              <a:rPr lang="en-US" dirty="0">
                <a:latin typeface="Simplified Arabic"/>
                <a:ea typeface="Calibri"/>
                <a:cs typeface="Arial"/>
              </a:rPr>
              <a:t>25-10</a:t>
            </a:r>
            <a:r>
              <a:rPr lang="ar-IQ" dirty="0">
                <a:latin typeface="Simplified Arabic"/>
                <a:ea typeface="Calibri"/>
                <a:cs typeface="Simplified Arabic"/>
              </a:rPr>
              <a:t> باون استرليني في الحالات الاتية: </a:t>
            </a:r>
            <a:endParaRPr lang="en-US" sz="1600" dirty="0">
              <a:latin typeface="Calibri"/>
              <a:ea typeface="Calibri"/>
              <a:cs typeface="Arial"/>
            </a:endParaRPr>
          </a:p>
          <a:p>
            <a:pPr marL="0" lvl="0" indent="0" algn="just">
              <a:lnSpc>
                <a:spcPct val="115000"/>
              </a:lnSpc>
              <a:spcAft>
                <a:spcPts val="600"/>
              </a:spcAft>
              <a:buNone/>
              <a:tabLst>
                <a:tab pos="645160" algn="r"/>
              </a:tabLst>
            </a:pPr>
            <a:r>
              <a:rPr lang="ar-IQ" dirty="0">
                <a:latin typeface="Simplified Arabic"/>
                <a:ea typeface="Calibri"/>
                <a:cs typeface="Simplified Arabic"/>
              </a:rPr>
              <a:t>تغيير اسم الشخص الذي تمت عملية الحجز له بإسم شخص اخر. </a:t>
            </a:r>
            <a:endParaRPr lang="en-US" sz="1600" dirty="0">
              <a:latin typeface="Simplified Arabic"/>
              <a:ea typeface="Calibri"/>
              <a:cs typeface="Arial"/>
            </a:endParaRPr>
          </a:p>
          <a:p>
            <a:pPr marL="0" lvl="0" indent="0" algn="just">
              <a:lnSpc>
                <a:spcPct val="115000"/>
              </a:lnSpc>
              <a:spcAft>
                <a:spcPts val="600"/>
              </a:spcAft>
              <a:buNone/>
              <a:tabLst>
                <a:tab pos="645160" algn="r"/>
              </a:tabLst>
            </a:pPr>
            <a:r>
              <a:rPr lang="ar-IQ" dirty="0">
                <a:latin typeface="Simplified Arabic"/>
                <a:ea typeface="Calibri"/>
                <a:cs typeface="Simplified Arabic"/>
              </a:rPr>
              <a:t>تحويل الحجز من فندق لأخر ضمن نفس الدرجة. </a:t>
            </a:r>
            <a:endParaRPr lang="en-US" sz="1600" dirty="0">
              <a:latin typeface="Simplified Arabic"/>
              <a:ea typeface="Calibri"/>
              <a:cs typeface="Arial"/>
            </a:endParaRPr>
          </a:p>
          <a:p>
            <a:pPr marL="0" lvl="0" indent="0" algn="just">
              <a:lnSpc>
                <a:spcPct val="115000"/>
              </a:lnSpc>
              <a:spcAft>
                <a:spcPts val="600"/>
              </a:spcAft>
              <a:buNone/>
              <a:tabLst>
                <a:tab pos="645160" algn="r"/>
              </a:tabLst>
            </a:pPr>
            <a:r>
              <a:rPr lang="ar-IQ" dirty="0">
                <a:latin typeface="Simplified Arabic"/>
                <a:ea typeface="Calibri"/>
                <a:cs typeface="Simplified Arabic"/>
              </a:rPr>
              <a:t>تغيير نوعية الغرفة من مفردة الى مزدوجة الى سويت وبالعكس. </a:t>
            </a:r>
            <a:endParaRPr lang="en-US" sz="1600" dirty="0">
              <a:latin typeface="Simplified Arabic"/>
              <a:ea typeface="Calibri"/>
              <a:cs typeface="Arial"/>
            </a:endParaRPr>
          </a:p>
          <a:p>
            <a:pPr marL="0" indent="0" algn="just">
              <a:lnSpc>
                <a:spcPct val="115000"/>
              </a:lnSpc>
              <a:spcAft>
                <a:spcPts val="600"/>
              </a:spcAft>
              <a:buNone/>
            </a:pPr>
            <a:r>
              <a:rPr lang="ar-IQ" b="1" dirty="0">
                <a:latin typeface="Simplified Arabic"/>
                <a:ea typeface="Calibri"/>
                <a:cs typeface="Simplified Arabic"/>
              </a:rPr>
              <a:t> </a:t>
            </a:r>
            <a:endParaRPr lang="en-US" sz="1600" dirty="0">
              <a:latin typeface="Calibri"/>
              <a:ea typeface="Calibri"/>
              <a:cs typeface="Arial"/>
            </a:endParaRPr>
          </a:p>
          <a:p>
            <a:pPr marL="0" indent="0" algn="just">
              <a:lnSpc>
                <a:spcPct val="115000"/>
              </a:lnSpc>
              <a:spcAft>
                <a:spcPts val="600"/>
              </a:spcAft>
              <a:buNone/>
            </a:pPr>
            <a:r>
              <a:rPr lang="ar-IQ" dirty="0">
                <a:latin typeface="Simplified Arabic"/>
                <a:ea typeface="Calibri"/>
                <a:cs typeface="Simplified Arabic"/>
              </a:rPr>
              <a:t>- </a:t>
            </a:r>
            <a:r>
              <a:rPr lang="ar-IQ" b="1" u="sng" dirty="0">
                <a:latin typeface="Simplified Arabic"/>
                <a:ea typeface="Calibri"/>
                <a:cs typeface="Simplified Arabic"/>
              </a:rPr>
              <a:t>المصادر الخارجية للتمويل</a:t>
            </a:r>
            <a:r>
              <a:rPr lang="ar-IQ" dirty="0">
                <a:latin typeface="Simplified Arabic"/>
                <a:ea typeface="Calibri"/>
                <a:cs typeface="Simplified Arabic"/>
              </a:rPr>
              <a:t> : فتقسم إلى: </a:t>
            </a:r>
            <a:endParaRPr lang="en-US" sz="1600" dirty="0">
              <a:latin typeface="Calibri"/>
              <a:ea typeface="Calibri"/>
              <a:cs typeface="Arial"/>
            </a:endParaRPr>
          </a:p>
          <a:p>
            <a:pPr marL="0" indent="0" algn="just">
              <a:lnSpc>
                <a:spcPct val="115000"/>
              </a:lnSpc>
              <a:spcAft>
                <a:spcPts val="600"/>
              </a:spcAft>
              <a:buNone/>
            </a:pPr>
            <a:r>
              <a:rPr lang="ar-IQ" dirty="0">
                <a:latin typeface="Simplified Arabic"/>
                <a:ea typeface="Calibri"/>
                <a:cs typeface="Simplified Arabic"/>
              </a:rPr>
              <a:t>1 . </a:t>
            </a:r>
            <a:r>
              <a:rPr lang="ar-IQ" b="1" dirty="0">
                <a:latin typeface="Simplified Arabic"/>
                <a:ea typeface="Calibri"/>
                <a:cs typeface="Simplified Arabic"/>
              </a:rPr>
              <a:t>الاسهم</a:t>
            </a:r>
            <a:r>
              <a:rPr lang="ar-IQ" dirty="0">
                <a:latin typeface="Simplified Arabic"/>
                <a:ea typeface="Calibri"/>
                <a:cs typeface="Simplified Arabic"/>
              </a:rPr>
              <a:t> : وتقسم إلى: </a:t>
            </a:r>
            <a:endParaRPr lang="en-US" sz="1600" dirty="0">
              <a:latin typeface="Calibri"/>
              <a:ea typeface="Calibri"/>
              <a:cs typeface="Arial"/>
            </a:endParaRPr>
          </a:p>
          <a:p>
            <a:pPr marL="0" indent="0" algn="just">
              <a:lnSpc>
                <a:spcPct val="115000"/>
              </a:lnSpc>
              <a:spcAft>
                <a:spcPts val="600"/>
              </a:spcAft>
              <a:buNone/>
            </a:pPr>
            <a:r>
              <a:rPr lang="ar-IQ" b="1" dirty="0">
                <a:latin typeface="Simplified Arabic"/>
                <a:ea typeface="Calibri"/>
                <a:cs typeface="Simplified Arabic"/>
              </a:rPr>
              <a:t>أ. الاسهم العادية:</a:t>
            </a:r>
            <a:r>
              <a:rPr lang="ar-IQ" dirty="0">
                <a:latin typeface="Simplified Arabic"/>
                <a:ea typeface="Calibri"/>
                <a:cs typeface="Simplified Arabic"/>
              </a:rPr>
              <a:t> وهو بمثابة صكوك ملكية لها حق غير محدد في أرباح المشروع وأصوله تعطي لحاملها الحق في حضور الجمعية العامة السنوية. </a:t>
            </a:r>
            <a:endParaRPr lang="en-US" sz="1600" dirty="0">
              <a:latin typeface="Calibri"/>
              <a:ea typeface="Calibri"/>
              <a:cs typeface="Arial"/>
            </a:endParaRPr>
          </a:p>
          <a:p>
            <a:pPr marL="0" indent="0" algn="just">
              <a:lnSpc>
                <a:spcPct val="115000"/>
              </a:lnSpc>
              <a:spcAft>
                <a:spcPts val="600"/>
              </a:spcAft>
              <a:buNone/>
            </a:pPr>
            <a:r>
              <a:rPr lang="ar-IQ" dirty="0">
                <a:latin typeface="Simplified Arabic"/>
                <a:ea typeface="Calibri"/>
                <a:cs typeface="Simplified Arabic"/>
              </a:rPr>
              <a:t>حيث يسمح هذا النظام للشركات الكبيرة في طرح أسهمها للاكتتاب العام. ويهدف هذا النظام عن طريق طرح الاسهم الى حصول ملاك المشروع الاساسيين على رؤوس اموال اضافية من مستثمرين خارجيين عن طريق بيع الاسهم بغرض زيادة راس المال. ويعيش الكثير من حملة الاسهم العادية على الارباح الموزعة. وفي حالة تصفية الشركة يتم صرف مستحقات حملة الاسهم العادية بعد صرف مستحقات حملة السندات وحملة الاسهم الممتازة. </a:t>
            </a:r>
            <a:endParaRPr lang="en-US" sz="1600" dirty="0">
              <a:latin typeface="Calibri"/>
              <a:ea typeface="Calibri"/>
              <a:cs typeface="Arial"/>
            </a:endParaRPr>
          </a:p>
          <a:p>
            <a:pPr marL="0" indent="0" algn="just">
              <a:lnSpc>
                <a:spcPct val="115000"/>
              </a:lnSpc>
              <a:spcAft>
                <a:spcPts val="600"/>
              </a:spcAft>
              <a:buNone/>
            </a:pPr>
            <a:r>
              <a:rPr lang="ar-IQ" dirty="0">
                <a:latin typeface="Simplified Arabic"/>
                <a:ea typeface="Calibri"/>
                <a:cs typeface="Simplified Arabic"/>
              </a:rPr>
              <a:t>    ويتمتع حامل الاسهم العادية بمجموعة من الحقوق منها: </a:t>
            </a:r>
            <a:endParaRPr lang="en-US" sz="1600" dirty="0">
              <a:latin typeface="Calibri"/>
              <a:ea typeface="Calibri"/>
              <a:cs typeface="Arial"/>
            </a:endParaRPr>
          </a:p>
          <a:p>
            <a:pPr marL="0" indent="0" algn="just">
              <a:lnSpc>
                <a:spcPct val="115000"/>
              </a:lnSpc>
              <a:spcAft>
                <a:spcPts val="600"/>
              </a:spcAft>
              <a:buNone/>
            </a:pPr>
            <a:r>
              <a:rPr lang="ar-IQ" dirty="0">
                <a:latin typeface="Simplified Arabic"/>
                <a:ea typeface="Calibri"/>
                <a:cs typeface="Simplified Arabic"/>
              </a:rPr>
              <a:t>* امكانية نقل الملكية الى شخص آخر. </a:t>
            </a:r>
            <a:endParaRPr lang="en-US" sz="1600" dirty="0">
              <a:latin typeface="Calibri"/>
              <a:ea typeface="Calibri"/>
              <a:cs typeface="Arial"/>
            </a:endParaRPr>
          </a:p>
          <a:p>
            <a:pPr marL="0" indent="0" algn="just">
              <a:lnSpc>
                <a:spcPct val="115000"/>
              </a:lnSpc>
              <a:spcAft>
                <a:spcPts val="600"/>
              </a:spcAft>
              <a:buNone/>
            </a:pPr>
            <a:r>
              <a:rPr lang="ar-IQ" dirty="0">
                <a:latin typeface="Simplified Arabic"/>
                <a:ea typeface="Calibri"/>
                <a:cs typeface="Simplified Arabic"/>
              </a:rPr>
              <a:t>* الحصول على الارباح التي تقرر الشركة توزيعها. </a:t>
            </a:r>
            <a:endParaRPr lang="en-US" sz="1600" dirty="0">
              <a:latin typeface="Calibri"/>
              <a:ea typeface="Calibri"/>
              <a:cs typeface="Arial"/>
            </a:endParaRPr>
          </a:p>
          <a:p>
            <a:pPr marL="0" indent="0" algn="just">
              <a:lnSpc>
                <a:spcPct val="115000"/>
              </a:lnSpc>
              <a:spcAft>
                <a:spcPts val="600"/>
              </a:spcAft>
              <a:buNone/>
            </a:pPr>
            <a:r>
              <a:rPr lang="ar-IQ" dirty="0">
                <a:latin typeface="Simplified Arabic"/>
                <a:ea typeface="Calibri"/>
                <a:cs typeface="Simplified Arabic"/>
              </a:rPr>
              <a:t>* حصة من موجودات الشركة في حالة تصفيتها. </a:t>
            </a:r>
            <a:endParaRPr lang="en-US" sz="1600" dirty="0">
              <a:latin typeface="Calibri"/>
              <a:ea typeface="Calibri"/>
              <a:cs typeface="Arial"/>
            </a:endParaRPr>
          </a:p>
          <a:p>
            <a:pPr marL="0" indent="0">
              <a:buNone/>
            </a:pPr>
            <a:endParaRPr lang="ar-IQ" dirty="0"/>
          </a:p>
        </p:txBody>
      </p:sp>
    </p:spTree>
    <p:extLst>
      <p:ext uri="{BB962C8B-B14F-4D97-AF65-F5344CB8AC3E}">
        <p14:creationId xmlns:p14="http://schemas.microsoft.com/office/powerpoint/2010/main" val="35122222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9592" y="620688"/>
            <a:ext cx="7560840" cy="5616624"/>
          </a:xfrm>
        </p:spPr>
        <p:txBody>
          <a:bodyPr>
            <a:normAutofit fontScale="70000" lnSpcReduction="20000"/>
          </a:bodyPr>
          <a:lstStyle/>
          <a:p>
            <a:pPr marL="93345" indent="0" algn="just">
              <a:lnSpc>
                <a:spcPct val="115000"/>
              </a:lnSpc>
              <a:spcAft>
                <a:spcPts val="600"/>
              </a:spcAft>
              <a:buNone/>
            </a:pPr>
            <a:r>
              <a:rPr lang="ar-IQ" b="1" dirty="0">
                <a:latin typeface="Simplified Arabic"/>
                <a:ea typeface="Calibri"/>
                <a:cs typeface="Simplified Arabic"/>
              </a:rPr>
              <a:t>ب. الاسهم الممتازة:</a:t>
            </a:r>
            <a:r>
              <a:rPr lang="ar-IQ" dirty="0">
                <a:latin typeface="Simplified Arabic"/>
                <a:ea typeface="Calibri"/>
                <a:cs typeface="Simplified Arabic"/>
              </a:rPr>
              <a:t> وهي بمثابة مستند ملكية لها نفس خصائص الاسهم العادية لكنها تتمتع بخصائص السندات حيث ان حملة الاسهم الممتازة لهم نسبة من الارباح بنسبة معينة من القيمة الاسمية للاسهم التي يمتلكونها، وحملة الاسهم الممتازة لهم امتياز في الحصول في الارباح قبل حملة الاسهم العادية وهذا الامتياز ينطبق في حالة تصفية موجودات الشركة. ويمكن التمييز بين الانواع الاتية من الاسهم الممتازة: </a:t>
            </a:r>
            <a:endParaRPr lang="en-US" sz="1600" dirty="0">
              <a:latin typeface="Calibri"/>
              <a:ea typeface="Calibri"/>
              <a:cs typeface="Arial"/>
            </a:endParaRPr>
          </a:p>
          <a:p>
            <a:pPr marL="416560" indent="0" algn="just">
              <a:lnSpc>
                <a:spcPct val="115000"/>
              </a:lnSpc>
              <a:spcAft>
                <a:spcPts val="600"/>
              </a:spcAft>
              <a:buNone/>
            </a:pPr>
            <a:r>
              <a:rPr lang="ar-IQ" b="1" dirty="0">
                <a:latin typeface="Simplified Arabic"/>
                <a:ea typeface="Calibri"/>
                <a:cs typeface="Simplified Arabic"/>
              </a:rPr>
              <a:t>* </a:t>
            </a:r>
            <a:r>
              <a:rPr lang="ar-IQ" dirty="0">
                <a:latin typeface="Simplified Arabic"/>
                <a:ea typeface="Calibri"/>
                <a:cs typeface="Simplified Arabic"/>
              </a:rPr>
              <a:t>اسهم ممتازة مشتركة في الارباح اي تشترك بعد استيفاء نسبنها المحددة مع الاسهم العادية في ارباح الشركة. </a:t>
            </a:r>
            <a:endParaRPr lang="en-US" sz="1600" dirty="0">
              <a:latin typeface="Calibri"/>
              <a:ea typeface="Calibri"/>
              <a:cs typeface="Arial"/>
            </a:endParaRPr>
          </a:p>
          <a:p>
            <a:pPr marL="416560" indent="0" algn="just">
              <a:lnSpc>
                <a:spcPct val="115000"/>
              </a:lnSpc>
              <a:spcAft>
                <a:spcPts val="600"/>
              </a:spcAft>
              <a:buNone/>
            </a:pPr>
            <a:r>
              <a:rPr lang="ar-IQ" b="1" dirty="0">
                <a:latin typeface="Simplified Arabic"/>
                <a:ea typeface="Calibri"/>
                <a:cs typeface="Simplified Arabic"/>
              </a:rPr>
              <a:t>* </a:t>
            </a:r>
            <a:r>
              <a:rPr lang="ar-IQ" dirty="0">
                <a:latin typeface="Simplified Arabic"/>
                <a:ea typeface="Calibri"/>
                <a:cs typeface="Simplified Arabic"/>
              </a:rPr>
              <a:t>اسهم ممتازة غير مشتركة مع الاسهم العادية. </a:t>
            </a:r>
            <a:endParaRPr lang="en-US" sz="1600" dirty="0">
              <a:latin typeface="Calibri"/>
              <a:ea typeface="Calibri"/>
              <a:cs typeface="Arial"/>
            </a:endParaRPr>
          </a:p>
          <a:p>
            <a:pPr marL="416560" indent="0" algn="just">
              <a:lnSpc>
                <a:spcPct val="115000"/>
              </a:lnSpc>
              <a:spcAft>
                <a:spcPts val="600"/>
              </a:spcAft>
              <a:buNone/>
            </a:pPr>
            <a:r>
              <a:rPr lang="ar-IQ" b="1" dirty="0">
                <a:latin typeface="Simplified Arabic"/>
                <a:ea typeface="Calibri"/>
                <a:cs typeface="Simplified Arabic"/>
              </a:rPr>
              <a:t>* </a:t>
            </a:r>
            <a:r>
              <a:rPr lang="ar-IQ" dirty="0">
                <a:latin typeface="Simplified Arabic"/>
                <a:ea typeface="Calibri"/>
                <a:cs typeface="Simplified Arabic"/>
              </a:rPr>
              <a:t>اسهم ممتازة مجمعة الارباح، وهي الاسهم التي لها الحق في الحصول على كامل ارباحها في السنين التالية إذا لم تكن الارباح في سنة من السنين كافية لدفع النسبة المحددة لها. </a:t>
            </a:r>
            <a:endParaRPr lang="en-US" sz="1600" dirty="0">
              <a:latin typeface="Calibri"/>
              <a:ea typeface="Calibri"/>
              <a:cs typeface="Arial"/>
            </a:endParaRPr>
          </a:p>
          <a:p>
            <a:pPr marL="416560" indent="0" algn="just">
              <a:lnSpc>
                <a:spcPct val="115000"/>
              </a:lnSpc>
              <a:spcAft>
                <a:spcPts val="600"/>
              </a:spcAft>
              <a:buNone/>
            </a:pPr>
            <a:r>
              <a:rPr lang="ar-IQ" dirty="0">
                <a:latin typeface="Simplified Arabic"/>
                <a:ea typeface="Calibri"/>
                <a:cs typeface="Simplified Arabic"/>
              </a:rPr>
              <a:t>* اسهم ممتازة قابلة للتحويل لأسهم عادية وذلك حتى تعطى للشركة مرونة في التمويل وفي الاعباء. </a:t>
            </a:r>
            <a:endParaRPr lang="en-US" sz="1600" dirty="0">
              <a:latin typeface="Calibri"/>
              <a:ea typeface="Calibri"/>
              <a:cs typeface="Arial"/>
            </a:endParaRPr>
          </a:p>
          <a:p>
            <a:pPr marL="0" indent="0" algn="just">
              <a:lnSpc>
                <a:spcPct val="115000"/>
              </a:lnSpc>
              <a:spcAft>
                <a:spcPts val="600"/>
              </a:spcAft>
              <a:buNone/>
            </a:pPr>
            <a:r>
              <a:rPr lang="ar-IQ" b="1" dirty="0">
                <a:latin typeface="Simplified Arabic"/>
                <a:ea typeface="Calibri"/>
                <a:cs typeface="Simplified Arabic"/>
              </a:rPr>
              <a:t>2. السندات: </a:t>
            </a:r>
            <a:r>
              <a:rPr lang="ar-IQ" dirty="0">
                <a:latin typeface="Simplified Arabic"/>
                <a:ea typeface="Calibri"/>
                <a:cs typeface="Simplified Arabic"/>
              </a:rPr>
              <a:t>وهي من القروض طويلة الاجل تصدرها الشركة وتعطي لمالكها حق الحصول على القيمة الاسمية في تاريخ الاستحقاق والحصول على فوائد دورية بنسبة معينة من القيمة الاسمية، فالأصل أن لها ميعاد استحقاق محدد يتعين على الشركة المدينة سداد قيمتها عنده ولكن يحدث في كثير من الحالات أن تقوم الشركات بسداد كل أو جزء من سنداتها المصدرة وذلك قبل حلول موعد الاستحقاق المحددة. وهذا السداد المبكر قد يتم بصورة اختيارية أو اجبارية بالنسبة للشركة. وللسندات قيمة سوقية وقيمة اسمية، وتحدد اسعارها حسب المركز المالي للمنشأة المصدرة بالإضافة إلى اسعار الفائدة على السند مقارنة بأسعار الفائدة في السوق، فكلما ارتفع معدل فائدة السند على المعدل السائد في السوق كلما ارتفع السعر السوقي للسند والعكس صحيح. </a:t>
            </a:r>
            <a:endParaRPr lang="en-US" sz="1600" dirty="0">
              <a:latin typeface="Calibri"/>
              <a:ea typeface="Calibri"/>
              <a:cs typeface="Arial"/>
            </a:endParaRPr>
          </a:p>
          <a:p>
            <a:pPr marL="0" indent="0">
              <a:buNone/>
            </a:pPr>
            <a:endParaRPr lang="ar-IQ" dirty="0"/>
          </a:p>
        </p:txBody>
      </p:sp>
    </p:spTree>
    <p:extLst>
      <p:ext uri="{BB962C8B-B14F-4D97-AF65-F5344CB8AC3E}">
        <p14:creationId xmlns:p14="http://schemas.microsoft.com/office/powerpoint/2010/main" val="39540690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1600" y="620688"/>
            <a:ext cx="7416824" cy="5544616"/>
          </a:xfrm>
        </p:spPr>
        <p:txBody>
          <a:bodyPr>
            <a:normAutofit fontScale="62500" lnSpcReduction="20000"/>
          </a:bodyPr>
          <a:lstStyle/>
          <a:p>
            <a:pPr marL="0" indent="0" algn="just">
              <a:lnSpc>
                <a:spcPct val="115000"/>
              </a:lnSpc>
              <a:spcAft>
                <a:spcPts val="600"/>
              </a:spcAft>
              <a:buNone/>
            </a:pPr>
            <a:r>
              <a:rPr lang="ar-IQ" b="1" dirty="0">
                <a:latin typeface="Simplified Arabic"/>
                <a:ea typeface="Calibri"/>
                <a:cs typeface="Simplified Arabic"/>
              </a:rPr>
              <a:t> </a:t>
            </a:r>
            <a:r>
              <a:rPr lang="ar-IQ" dirty="0">
                <a:latin typeface="Simplified Arabic"/>
                <a:ea typeface="Calibri"/>
                <a:cs typeface="Simplified Arabic"/>
              </a:rPr>
              <a:t>وهناك انواع من السندات: </a:t>
            </a:r>
            <a:endParaRPr lang="en-US" sz="1600" dirty="0">
              <a:latin typeface="Calibri"/>
              <a:ea typeface="Calibri"/>
              <a:cs typeface="Arial"/>
            </a:endParaRPr>
          </a:p>
          <a:p>
            <a:pPr marL="0" indent="0" algn="just">
              <a:lnSpc>
                <a:spcPct val="115000"/>
              </a:lnSpc>
              <a:spcAft>
                <a:spcPts val="600"/>
              </a:spcAft>
              <a:buNone/>
            </a:pPr>
            <a:r>
              <a:rPr lang="ar-IQ" dirty="0">
                <a:latin typeface="Simplified Arabic"/>
                <a:ea typeface="Calibri"/>
                <a:cs typeface="Simplified Arabic"/>
              </a:rPr>
              <a:t>أ . سندات الدرجة الأولى غير المضمونة برهن أصول معينة. </a:t>
            </a:r>
            <a:endParaRPr lang="en-US" sz="1600" dirty="0">
              <a:latin typeface="Calibri"/>
              <a:ea typeface="Calibri"/>
              <a:cs typeface="Arial"/>
            </a:endParaRPr>
          </a:p>
          <a:p>
            <a:pPr marL="0" indent="0" algn="just">
              <a:lnSpc>
                <a:spcPct val="115000"/>
              </a:lnSpc>
              <a:spcAft>
                <a:spcPts val="600"/>
              </a:spcAft>
              <a:buNone/>
            </a:pPr>
            <a:r>
              <a:rPr lang="ar-IQ" dirty="0">
                <a:latin typeface="Simplified Arabic"/>
                <a:ea typeface="Calibri"/>
                <a:cs typeface="Simplified Arabic"/>
              </a:rPr>
              <a:t>ب. سندات الدرجة الثانية مضمونة جزئياً برهن أصول معينة وهي أقل مستوى من مستوى السندات السابقة. </a:t>
            </a:r>
            <a:endParaRPr lang="en-US" sz="1600" dirty="0">
              <a:latin typeface="Calibri"/>
              <a:ea typeface="Calibri"/>
              <a:cs typeface="Arial"/>
            </a:endParaRPr>
          </a:p>
          <a:p>
            <a:pPr marL="0" indent="0" algn="just">
              <a:lnSpc>
                <a:spcPct val="115000"/>
              </a:lnSpc>
              <a:spcAft>
                <a:spcPts val="600"/>
              </a:spcAft>
              <a:buNone/>
            </a:pPr>
            <a:r>
              <a:rPr lang="ar-IQ" dirty="0">
                <a:latin typeface="Simplified Arabic"/>
                <a:ea typeface="Calibri"/>
                <a:cs typeface="Simplified Arabic"/>
              </a:rPr>
              <a:t>جـ. السندات المضمونة برهن أصول معينة وذلك ضماناً لحقوق جملة هذه السندات إذا فشلت الشركة في الوفاء بالتزاماتها من دفع الفائدة أو سداد قيمة السندات عند الاستحقاق. </a:t>
            </a:r>
            <a:endParaRPr lang="en-US" sz="1600" dirty="0">
              <a:latin typeface="Calibri"/>
              <a:ea typeface="Calibri"/>
              <a:cs typeface="Arial"/>
            </a:endParaRPr>
          </a:p>
          <a:p>
            <a:pPr marL="0" indent="0" algn="just">
              <a:lnSpc>
                <a:spcPct val="115000"/>
              </a:lnSpc>
              <a:spcAft>
                <a:spcPts val="600"/>
              </a:spcAft>
              <a:buNone/>
            </a:pPr>
            <a:r>
              <a:rPr lang="ar-IQ" dirty="0">
                <a:latin typeface="Simplified Arabic"/>
                <a:ea typeface="Calibri"/>
                <a:cs typeface="Simplified Arabic"/>
              </a:rPr>
              <a:t>د. السندات مضمونة باسهم أو سندات اخرى. </a:t>
            </a:r>
            <a:endParaRPr lang="en-US" sz="1600" dirty="0">
              <a:latin typeface="Calibri"/>
              <a:ea typeface="Calibri"/>
              <a:cs typeface="Arial"/>
            </a:endParaRPr>
          </a:p>
          <a:p>
            <a:pPr marL="0" indent="0" algn="just">
              <a:lnSpc>
                <a:spcPct val="115000"/>
              </a:lnSpc>
              <a:spcAft>
                <a:spcPts val="600"/>
              </a:spcAft>
              <a:buNone/>
            </a:pPr>
            <a:r>
              <a:rPr lang="ar-IQ" dirty="0">
                <a:latin typeface="Simplified Arabic"/>
                <a:ea typeface="Calibri"/>
                <a:cs typeface="Simplified Arabic"/>
              </a:rPr>
              <a:t>هـ. سندات مقرونة بربح الشركة (في حالة تحقيق الارباح) أو تكون ذات طبيعة تجميعية بالنسبة للأرباح لا تزيد عن 3 سنوات. </a:t>
            </a:r>
            <a:endParaRPr lang="en-US" sz="1600" dirty="0">
              <a:latin typeface="Calibri"/>
              <a:ea typeface="Calibri"/>
              <a:cs typeface="Arial"/>
            </a:endParaRPr>
          </a:p>
          <a:p>
            <a:pPr marL="0" indent="0" algn="just">
              <a:lnSpc>
                <a:spcPct val="115000"/>
              </a:lnSpc>
              <a:spcAft>
                <a:spcPts val="600"/>
              </a:spcAft>
              <a:buNone/>
            </a:pPr>
            <a:r>
              <a:rPr lang="ar-IQ" b="1" dirty="0">
                <a:latin typeface="Simplified Arabic"/>
                <a:ea typeface="Calibri"/>
                <a:cs typeface="Simplified Arabic"/>
              </a:rPr>
              <a:t>و. </a:t>
            </a:r>
            <a:r>
              <a:rPr lang="ar-IQ" dirty="0">
                <a:latin typeface="Simplified Arabic"/>
                <a:ea typeface="Calibri"/>
                <a:cs typeface="Simplified Arabic"/>
              </a:rPr>
              <a:t>سندات قابلة للتحويل</a:t>
            </a:r>
            <a:r>
              <a:rPr lang="ar-IQ" b="1" dirty="0">
                <a:latin typeface="Simplified Arabic"/>
                <a:ea typeface="Calibri"/>
                <a:cs typeface="Simplified Arabic"/>
              </a:rPr>
              <a:t>:</a:t>
            </a:r>
            <a:r>
              <a:rPr lang="ar-IQ" dirty="0">
                <a:latin typeface="Simplified Arabic"/>
                <a:ea typeface="Calibri"/>
                <a:cs typeface="Simplified Arabic"/>
              </a:rPr>
              <a:t> وهي سندات تحمل في طياتها الحرية في اختيار قابليتها للتحويل إلى اسهم عادية وأحياناً يحدد عدد الاسهم العادية الممكن التحويل اليها بموجب السند. </a:t>
            </a:r>
            <a:endParaRPr lang="en-US" sz="1600" dirty="0">
              <a:latin typeface="Calibri"/>
              <a:ea typeface="Calibri"/>
              <a:cs typeface="Arial"/>
            </a:endParaRPr>
          </a:p>
          <a:p>
            <a:pPr marL="0" indent="0" algn="just">
              <a:lnSpc>
                <a:spcPct val="115000"/>
              </a:lnSpc>
              <a:spcAft>
                <a:spcPts val="600"/>
              </a:spcAft>
              <a:buNone/>
            </a:pPr>
            <a:r>
              <a:rPr lang="ar-IQ" b="1" dirty="0">
                <a:latin typeface="Simplified Arabic"/>
                <a:ea typeface="Calibri"/>
                <a:cs typeface="Simplified Arabic"/>
              </a:rPr>
              <a:t>3.</a:t>
            </a:r>
            <a:r>
              <a:rPr lang="ar-IQ" dirty="0">
                <a:latin typeface="Simplified Arabic"/>
                <a:ea typeface="Calibri"/>
                <a:cs typeface="Simplified Arabic"/>
              </a:rPr>
              <a:t> </a:t>
            </a:r>
            <a:r>
              <a:rPr lang="ar-IQ" b="1" dirty="0">
                <a:latin typeface="Simplified Arabic"/>
                <a:ea typeface="Calibri"/>
                <a:cs typeface="Simplified Arabic"/>
              </a:rPr>
              <a:t>التمويل من خلال السحب المصرفي بأكثر من الرصيد المتوفر</a:t>
            </a:r>
            <a:r>
              <a:rPr lang="en-US" b="1" dirty="0">
                <a:latin typeface="Simplified Arabic"/>
                <a:ea typeface="Calibri"/>
                <a:cs typeface="Arial"/>
              </a:rPr>
              <a:t>Overdraft </a:t>
            </a:r>
            <a:r>
              <a:rPr lang="ar-IQ" b="1" dirty="0">
                <a:latin typeface="Simplified Arabic"/>
                <a:ea typeface="Calibri"/>
                <a:cs typeface="Simplified Arabic"/>
              </a:rPr>
              <a:t> وبكفالة ضمان وجود المشروع السياحي</a:t>
            </a:r>
            <a:r>
              <a:rPr lang="ar-IQ" dirty="0">
                <a:latin typeface="Simplified Arabic"/>
                <a:ea typeface="Calibri"/>
                <a:cs typeface="Simplified Arabic"/>
              </a:rPr>
              <a:t>. وهي اكثر الطرق شهرة للحصول على الموارد المالية الضرورية التي تستحق الدفع خلال فترة زمنية قصيرة حيث تحتاج العديد من القرى والمجمعات للسياحة من الدرجة الممتازة مثل هذا التمويل خاصة في فترة ما قبل الافتتاح لتنفيذ حملاتها الترويجية أو استحقاق رواتب وأجور العاملين. </a:t>
            </a:r>
            <a:endParaRPr lang="en-US" sz="1600" dirty="0">
              <a:latin typeface="Calibri"/>
              <a:ea typeface="Calibri"/>
              <a:cs typeface="Arial"/>
            </a:endParaRPr>
          </a:p>
          <a:p>
            <a:pPr marL="0" indent="0" algn="just">
              <a:lnSpc>
                <a:spcPct val="115000"/>
              </a:lnSpc>
              <a:spcAft>
                <a:spcPts val="600"/>
              </a:spcAft>
              <a:buNone/>
            </a:pPr>
            <a:r>
              <a:rPr lang="ar-IQ" b="1" dirty="0">
                <a:latin typeface="Simplified Arabic"/>
                <a:ea typeface="Calibri"/>
                <a:cs typeface="Simplified Arabic"/>
              </a:rPr>
              <a:t>4.</a:t>
            </a:r>
            <a:r>
              <a:rPr lang="ar-IQ" dirty="0">
                <a:latin typeface="Simplified Arabic"/>
                <a:ea typeface="Calibri"/>
                <a:cs typeface="Simplified Arabic"/>
              </a:rPr>
              <a:t> </a:t>
            </a:r>
            <a:r>
              <a:rPr lang="ar-IQ" b="1" dirty="0">
                <a:latin typeface="Simplified Arabic"/>
                <a:ea typeface="Calibri"/>
                <a:cs typeface="Simplified Arabic"/>
              </a:rPr>
              <a:t>التمويل من خلال القروض المصرفية</a:t>
            </a:r>
            <a:r>
              <a:rPr lang="ar-IQ" dirty="0">
                <a:latin typeface="Simplified Arabic"/>
                <a:ea typeface="Calibri"/>
                <a:cs typeface="Simplified Arabic"/>
              </a:rPr>
              <a:t>: ويمكن تصنيف القروض السياحية حسب: </a:t>
            </a:r>
            <a:endParaRPr lang="en-US" sz="1600" dirty="0">
              <a:latin typeface="Calibri"/>
              <a:ea typeface="Calibri"/>
              <a:cs typeface="Arial"/>
            </a:endParaRPr>
          </a:p>
          <a:p>
            <a:pPr marL="0" indent="0" algn="just">
              <a:lnSpc>
                <a:spcPct val="115000"/>
              </a:lnSpc>
              <a:spcAft>
                <a:spcPts val="600"/>
              </a:spcAft>
              <a:buNone/>
            </a:pPr>
            <a:r>
              <a:rPr lang="ar-IQ" dirty="0">
                <a:latin typeface="Simplified Arabic"/>
                <a:ea typeface="Calibri"/>
                <a:cs typeface="Simplified Arabic"/>
              </a:rPr>
              <a:t>    أ- </a:t>
            </a:r>
            <a:r>
              <a:rPr lang="ar-IQ" b="1" u="sng" dirty="0">
                <a:latin typeface="Simplified Arabic"/>
                <a:ea typeface="Calibri"/>
                <a:cs typeface="Simplified Arabic"/>
              </a:rPr>
              <a:t>التصنيف حسب استعمالاتها الرئيسية</a:t>
            </a:r>
            <a:r>
              <a:rPr lang="ar-IQ" dirty="0">
                <a:latin typeface="Simplified Arabic"/>
                <a:ea typeface="Calibri"/>
                <a:cs typeface="Simplified Arabic"/>
              </a:rPr>
              <a:t> إلى : </a:t>
            </a:r>
            <a:endParaRPr lang="en-US" sz="1600" dirty="0">
              <a:latin typeface="Calibri"/>
              <a:ea typeface="Calibri"/>
              <a:cs typeface="Arial"/>
            </a:endParaRPr>
          </a:p>
          <a:p>
            <a:pPr marL="0" lvl="0" indent="0" algn="just">
              <a:lnSpc>
                <a:spcPct val="115000"/>
              </a:lnSpc>
              <a:spcAft>
                <a:spcPts val="600"/>
              </a:spcAft>
              <a:buNone/>
            </a:pPr>
            <a:r>
              <a:rPr lang="ar-IQ" b="1" dirty="0">
                <a:latin typeface="Simplified Arabic"/>
                <a:ea typeface="Calibri"/>
                <a:cs typeface="Simplified Arabic"/>
              </a:rPr>
              <a:t>القروض الانتاجية:</a:t>
            </a:r>
            <a:r>
              <a:rPr lang="ar-IQ" dirty="0">
                <a:latin typeface="Simplified Arabic"/>
                <a:ea typeface="Calibri"/>
                <a:cs typeface="Simplified Arabic"/>
              </a:rPr>
              <a:t> وهي قروض لزيادة تكوين رأسمال الشركة السياحية (كشراء ارض الفندق، تأثيث غرف الفندق، توفير التجهيزات اللازمة لعمل مطعم) وتسويق الخدمات الفندقية. </a:t>
            </a:r>
            <a:endParaRPr lang="ar-IQ" dirty="0"/>
          </a:p>
        </p:txBody>
      </p:sp>
    </p:spTree>
    <p:extLst>
      <p:ext uri="{BB962C8B-B14F-4D97-AF65-F5344CB8AC3E}">
        <p14:creationId xmlns:p14="http://schemas.microsoft.com/office/powerpoint/2010/main" val="20824075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1600" y="620688"/>
            <a:ext cx="7416824" cy="5616624"/>
          </a:xfrm>
        </p:spPr>
        <p:txBody>
          <a:bodyPr>
            <a:normAutofit fontScale="62500" lnSpcReduction="20000"/>
          </a:bodyPr>
          <a:lstStyle/>
          <a:p>
            <a:pPr marL="0" indent="0" algn="just">
              <a:lnSpc>
                <a:spcPct val="115000"/>
              </a:lnSpc>
              <a:spcAft>
                <a:spcPts val="600"/>
              </a:spcAft>
              <a:buNone/>
            </a:pPr>
            <a:r>
              <a:rPr lang="ar-IQ" b="1" dirty="0">
                <a:latin typeface="Simplified Arabic"/>
                <a:ea typeface="Calibri"/>
                <a:cs typeface="Simplified Arabic"/>
              </a:rPr>
              <a:t> </a:t>
            </a:r>
            <a:r>
              <a:rPr lang="ar-IQ" dirty="0">
                <a:latin typeface="Simplified Arabic"/>
                <a:ea typeface="Calibri"/>
                <a:cs typeface="Simplified Arabic"/>
              </a:rPr>
              <a:t>وهناك انواع من السندات: </a:t>
            </a:r>
            <a:endParaRPr lang="en-US" sz="1600" dirty="0">
              <a:latin typeface="Calibri"/>
              <a:ea typeface="Calibri"/>
              <a:cs typeface="Arial"/>
            </a:endParaRPr>
          </a:p>
          <a:p>
            <a:pPr marL="302260" indent="0" algn="just">
              <a:lnSpc>
                <a:spcPct val="115000"/>
              </a:lnSpc>
              <a:spcAft>
                <a:spcPts val="600"/>
              </a:spcAft>
              <a:buNone/>
            </a:pPr>
            <a:r>
              <a:rPr lang="ar-IQ" dirty="0">
                <a:latin typeface="Simplified Arabic"/>
                <a:ea typeface="Calibri"/>
                <a:cs typeface="Simplified Arabic"/>
              </a:rPr>
              <a:t>أ . سندات الدرجة الأولى غير المضمونة برهن أصول معينة. </a:t>
            </a:r>
            <a:endParaRPr lang="en-US" sz="1600" dirty="0">
              <a:latin typeface="Calibri"/>
              <a:ea typeface="Calibri"/>
              <a:cs typeface="Arial"/>
            </a:endParaRPr>
          </a:p>
          <a:p>
            <a:pPr marL="302260" indent="0" algn="just">
              <a:lnSpc>
                <a:spcPct val="115000"/>
              </a:lnSpc>
              <a:spcAft>
                <a:spcPts val="600"/>
              </a:spcAft>
              <a:buNone/>
            </a:pPr>
            <a:r>
              <a:rPr lang="ar-IQ" dirty="0">
                <a:latin typeface="Simplified Arabic"/>
                <a:ea typeface="Calibri"/>
                <a:cs typeface="Simplified Arabic"/>
              </a:rPr>
              <a:t>ب. سندات الدرجة الثانية مضمونة جزئياً برهن أصول معينة وهي أقل مستوى من مستوى السندات السابقة. </a:t>
            </a:r>
            <a:endParaRPr lang="en-US" sz="1600" dirty="0">
              <a:latin typeface="Calibri"/>
              <a:ea typeface="Calibri"/>
              <a:cs typeface="Arial"/>
            </a:endParaRPr>
          </a:p>
          <a:p>
            <a:pPr marL="302260" indent="0" algn="just">
              <a:lnSpc>
                <a:spcPct val="115000"/>
              </a:lnSpc>
              <a:spcAft>
                <a:spcPts val="600"/>
              </a:spcAft>
              <a:buNone/>
            </a:pPr>
            <a:r>
              <a:rPr lang="ar-IQ" dirty="0">
                <a:latin typeface="Simplified Arabic"/>
                <a:ea typeface="Calibri"/>
                <a:cs typeface="Simplified Arabic"/>
              </a:rPr>
              <a:t>جـ. السندات المضمونة برهن أصول معينة وذلك ضماناً لحقوق جملة هذه السندات إذا فشلت الشركة في الوفاء بالتزاماتها من دفع الفائدة أو سداد قيمة السندات عند الاستحقاق. </a:t>
            </a:r>
            <a:endParaRPr lang="en-US" sz="1600" dirty="0">
              <a:latin typeface="Calibri"/>
              <a:ea typeface="Calibri"/>
              <a:cs typeface="Arial"/>
            </a:endParaRPr>
          </a:p>
          <a:p>
            <a:pPr marL="302260" indent="0" algn="just">
              <a:lnSpc>
                <a:spcPct val="115000"/>
              </a:lnSpc>
              <a:spcAft>
                <a:spcPts val="600"/>
              </a:spcAft>
              <a:buNone/>
            </a:pPr>
            <a:r>
              <a:rPr lang="ar-IQ" dirty="0">
                <a:latin typeface="Simplified Arabic"/>
                <a:ea typeface="Calibri"/>
                <a:cs typeface="Simplified Arabic"/>
              </a:rPr>
              <a:t>د. السندات مضمونة باسهم أو سندات اخرى. </a:t>
            </a:r>
            <a:endParaRPr lang="en-US" sz="1600" dirty="0">
              <a:latin typeface="Calibri"/>
              <a:ea typeface="Calibri"/>
              <a:cs typeface="Arial"/>
            </a:endParaRPr>
          </a:p>
          <a:p>
            <a:pPr marL="302260" indent="0" algn="just">
              <a:lnSpc>
                <a:spcPct val="115000"/>
              </a:lnSpc>
              <a:spcAft>
                <a:spcPts val="600"/>
              </a:spcAft>
              <a:buNone/>
            </a:pPr>
            <a:r>
              <a:rPr lang="ar-IQ" dirty="0">
                <a:latin typeface="Simplified Arabic"/>
                <a:ea typeface="Calibri"/>
                <a:cs typeface="Simplified Arabic"/>
              </a:rPr>
              <a:t>هـ. سندات مقرونة بربح الشركة (في حالة تحقيق الارباح) أو تكون ذات طبيعة تجميعية بالنسبة للأرباح لا تزيد عن 3 سنوات. </a:t>
            </a:r>
            <a:endParaRPr lang="en-US" sz="1600" dirty="0">
              <a:latin typeface="Calibri"/>
              <a:ea typeface="Calibri"/>
              <a:cs typeface="Arial"/>
            </a:endParaRPr>
          </a:p>
          <a:p>
            <a:pPr marL="302260" indent="0" algn="just">
              <a:lnSpc>
                <a:spcPct val="115000"/>
              </a:lnSpc>
              <a:spcAft>
                <a:spcPts val="600"/>
              </a:spcAft>
              <a:buNone/>
            </a:pPr>
            <a:r>
              <a:rPr lang="ar-IQ" b="1" dirty="0">
                <a:latin typeface="Simplified Arabic"/>
                <a:ea typeface="Calibri"/>
                <a:cs typeface="Simplified Arabic"/>
              </a:rPr>
              <a:t>و. </a:t>
            </a:r>
            <a:r>
              <a:rPr lang="ar-IQ" dirty="0">
                <a:latin typeface="Simplified Arabic"/>
                <a:ea typeface="Calibri"/>
                <a:cs typeface="Simplified Arabic"/>
              </a:rPr>
              <a:t>سندات قابلة للتحويل</a:t>
            </a:r>
            <a:r>
              <a:rPr lang="ar-IQ" b="1" dirty="0">
                <a:latin typeface="Simplified Arabic"/>
                <a:ea typeface="Calibri"/>
                <a:cs typeface="Simplified Arabic"/>
              </a:rPr>
              <a:t>:</a:t>
            </a:r>
            <a:r>
              <a:rPr lang="ar-IQ" dirty="0">
                <a:latin typeface="Simplified Arabic"/>
                <a:ea typeface="Calibri"/>
                <a:cs typeface="Simplified Arabic"/>
              </a:rPr>
              <a:t> وهي سندات تحمل في طياتها الحرية في اختيار قابليتها للتحويل إلى اسهم عادية وأحياناً يحدد عدد الاسهم العادية الممكن التحويل اليها بموجب السند. </a:t>
            </a:r>
            <a:endParaRPr lang="en-US" sz="1600" dirty="0">
              <a:latin typeface="Calibri"/>
              <a:ea typeface="Calibri"/>
              <a:cs typeface="Arial"/>
            </a:endParaRPr>
          </a:p>
          <a:p>
            <a:pPr marL="0" indent="0" algn="just">
              <a:lnSpc>
                <a:spcPct val="115000"/>
              </a:lnSpc>
              <a:spcAft>
                <a:spcPts val="600"/>
              </a:spcAft>
              <a:buNone/>
            </a:pPr>
            <a:r>
              <a:rPr lang="ar-IQ" b="1" dirty="0">
                <a:latin typeface="Simplified Arabic"/>
                <a:ea typeface="Calibri"/>
                <a:cs typeface="Simplified Arabic"/>
              </a:rPr>
              <a:t>3.</a:t>
            </a:r>
            <a:r>
              <a:rPr lang="ar-IQ" dirty="0">
                <a:latin typeface="Simplified Arabic"/>
                <a:ea typeface="Calibri"/>
                <a:cs typeface="Simplified Arabic"/>
              </a:rPr>
              <a:t> </a:t>
            </a:r>
            <a:r>
              <a:rPr lang="ar-IQ" b="1" dirty="0">
                <a:latin typeface="Simplified Arabic"/>
                <a:ea typeface="Calibri"/>
                <a:cs typeface="Simplified Arabic"/>
              </a:rPr>
              <a:t>التمويل من خلال السحب المصرفي بأكثر من الرصيد المتوفر</a:t>
            </a:r>
            <a:r>
              <a:rPr lang="en-US" b="1" dirty="0">
                <a:latin typeface="Simplified Arabic"/>
                <a:ea typeface="Calibri"/>
                <a:cs typeface="Arial"/>
              </a:rPr>
              <a:t>Overdraft </a:t>
            </a:r>
            <a:r>
              <a:rPr lang="ar-IQ" b="1" dirty="0">
                <a:latin typeface="Simplified Arabic"/>
                <a:ea typeface="Calibri"/>
                <a:cs typeface="Simplified Arabic"/>
              </a:rPr>
              <a:t> وبكفالة ضمان وجود المشروع السياحي</a:t>
            </a:r>
            <a:r>
              <a:rPr lang="ar-IQ" dirty="0">
                <a:latin typeface="Simplified Arabic"/>
                <a:ea typeface="Calibri"/>
                <a:cs typeface="Simplified Arabic"/>
              </a:rPr>
              <a:t>. وهي اكثر الطرق شهرة للحصول على الموارد المالية الضرورية التي تستحق الدفع خلال فترة زمنية قصيرة حيث تحتاج العديد من القرى والمجمعات للسياحة من الدرجة الممتازة مثل هذا التمويل خاصة في فترة ما قبل الافتتاح لتنفيذ حملاتها الترويجية أو استحقاق رواتب وأجور العاملين. </a:t>
            </a:r>
            <a:endParaRPr lang="en-US" sz="1600" dirty="0">
              <a:latin typeface="Calibri"/>
              <a:ea typeface="Calibri"/>
              <a:cs typeface="Arial"/>
            </a:endParaRPr>
          </a:p>
          <a:p>
            <a:pPr marL="0" indent="0" algn="just">
              <a:lnSpc>
                <a:spcPct val="115000"/>
              </a:lnSpc>
              <a:spcAft>
                <a:spcPts val="600"/>
              </a:spcAft>
              <a:buNone/>
            </a:pPr>
            <a:r>
              <a:rPr lang="ar-IQ" b="1" dirty="0">
                <a:latin typeface="Simplified Arabic"/>
                <a:ea typeface="Calibri"/>
                <a:cs typeface="Simplified Arabic"/>
              </a:rPr>
              <a:t>4.</a:t>
            </a:r>
            <a:r>
              <a:rPr lang="ar-IQ" dirty="0">
                <a:latin typeface="Simplified Arabic"/>
                <a:ea typeface="Calibri"/>
                <a:cs typeface="Simplified Arabic"/>
              </a:rPr>
              <a:t> </a:t>
            </a:r>
            <a:r>
              <a:rPr lang="ar-IQ" b="1" dirty="0">
                <a:latin typeface="Simplified Arabic"/>
                <a:ea typeface="Calibri"/>
                <a:cs typeface="Simplified Arabic"/>
              </a:rPr>
              <a:t>التمويل من خلال القروض المصرفية</a:t>
            </a:r>
            <a:r>
              <a:rPr lang="ar-IQ" dirty="0">
                <a:latin typeface="Simplified Arabic"/>
                <a:ea typeface="Calibri"/>
                <a:cs typeface="Simplified Arabic"/>
              </a:rPr>
              <a:t>: ويمكن تصنيف القروض السياحية حسب: </a:t>
            </a:r>
            <a:endParaRPr lang="en-US" sz="1600" dirty="0">
              <a:latin typeface="Calibri"/>
              <a:ea typeface="Calibri"/>
              <a:cs typeface="Arial"/>
            </a:endParaRPr>
          </a:p>
          <a:p>
            <a:pPr marL="0" indent="0" algn="just">
              <a:lnSpc>
                <a:spcPct val="115000"/>
              </a:lnSpc>
              <a:spcAft>
                <a:spcPts val="600"/>
              </a:spcAft>
              <a:buNone/>
            </a:pPr>
            <a:r>
              <a:rPr lang="ar-IQ" dirty="0">
                <a:latin typeface="Simplified Arabic"/>
                <a:ea typeface="Calibri"/>
                <a:cs typeface="Simplified Arabic"/>
              </a:rPr>
              <a:t>    أ- </a:t>
            </a:r>
            <a:r>
              <a:rPr lang="ar-IQ" b="1" u="sng" dirty="0">
                <a:latin typeface="Simplified Arabic"/>
                <a:ea typeface="Calibri"/>
                <a:cs typeface="Simplified Arabic"/>
              </a:rPr>
              <a:t>التصنيف حسب استعمالاتها الرئيسية</a:t>
            </a:r>
            <a:r>
              <a:rPr lang="ar-IQ" dirty="0">
                <a:latin typeface="Simplified Arabic"/>
                <a:ea typeface="Calibri"/>
                <a:cs typeface="Simplified Arabic"/>
              </a:rPr>
              <a:t> إلى : </a:t>
            </a:r>
            <a:endParaRPr lang="en-US" sz="1600" dirty="0">
              <a:latin typeface="Calibri"/>
              <a:ea typeface="Calibri"/>
              <a:cs typeface="Arial"/>
            </a:endParaRPr>
          </a:p>
          <a:p>
            <a:pPr marL="0" lvl="0" indent="0" algn="just">
              <a:lnSpc>
                <a:spcPct val="115000"/>
              </a:lnSpc>
              <a:spcAft>
                <a:spcPts val="600"/>
              </a:spcAft>
              <a:buNone/>
            </a:pPr>
            <a:r>
              <a:rPr lang="ar-IQ" b="1" dirty="0">
                <a:latin typeface="Simplified Arabic"/>
                <a:ea typeface="Calibri"/>
                <a:cs typeface="Simplified Arabic"/>
              </a:rPr>
              <a:t>القروض الانتاجية:</a:t>
            </a:r>
            <a:r>
              <a:rPr lang="ar-IQ" dirty="0">
                <a:latin typeface="Simplified Arabic"/>
                <a:ea typeface="Calibri"/>
                <a:cs typeface="Simplified Arabic"/>
              </a:rPr>
              <a:t> وهي قروض لزيادة تكوين رأسمال الشركة السياحية (كشراء ارض الفندق، تأثيث غرف الفندق، توفير التجهيزات اللازمة لعمل مطعم) وتسويق الخدمات الفندقية. </a:t>
            </a:r>
            <a:endParaRPr lang="ar-IQ" dirty="0"/>
          </a:p>
        </p:txBody>
      </p:sp>
    </p:spTree>
    <p:extLst>
      <p:ext uri="{BB962C8B-B14F-4D97-AF65-F5344CB8AC3E}">
        <p14:creationId xmlns:p14="http://schemas.microsoft.com/office/powerpoint/2010/main" val="36909939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620688"/>
            <a:ext cx="7632848" cy="5616624"/>
          </a:xfrm>
        </p:spPr>
        <p:txBody>
          <a:bodyPr>
            <a:normAutofit fontScale="62500" lnSpcReduction="20000"/>
          </a:bodyPr>
          <a:lstStyle/>
          <a:p>
            <a:pPr marL="0" lvl="0" indent="0" algn="just">
              <a:lnSpc>
                <a:spcPct val="115000"/>
              </a:lnSpc>
              <a:spcAft>
                <a:spcPts val="600"/>
              </a:spcAft>
              <a:buNone/>
            </a:pPr>
            <a:r>
              <a:rPr lang="ar-IQ" dirty="0">
                <a:latin typeface="Simplified Arabic"/>
                <a:ea typeface="Calibri"/>
                <a:cs typeface="Simplified Arabic"/>
              </a:rPr>
              <a:t>بعض البلدان، وتصرف هذه القروض لتنفيذ المشاريع التي تمتاز بطول عمرها الانتاجي وتقتضي طبيعة الاستثمار فيها استرداد ما اتفق عليها خلال فترة طويلة الاجل كمشاريع انشاء القرى والمجمعات السياحية وتطوير السواحل ومدن التسلية والترويج... الخ. </a:t>
            </a:r>
            <a:endParaRPr lang="en-US" sz="1600" dirty="0">
              <a:latin typeface="Simplified Arabic"/>
              <a:ea typeface="Calibri"/>
              <a:cs typeface="Arial"/>
            </a:endParaRPr>
          </a:p>
          <a:p>
            <a:pPr marL="187960" indent="0" algn="just">
              <a:lnSpc>
                <a:spcPct val="115000"/>
              </a:lnSpc>
              <a:spcAft>
                <a:spcPts val="600"/>
              </a:spcAft>
              <a:buNone/>
            </a:pPr>
            <a:r>
              <a:rPr lang="ar-IQ" dirty="0">
                <a:latin typeface="Simplified Arabic"/>
                <a:ea typeface="Calibri"/>
                <a:cs typeface="Simplified Arabic"/>
              </a:rPr>
              <a:t>ج</a:t>
            </a:r>
            <a:r>
              <a:rPr lang="ar-IQ" b="1" dirty="0">
                <a:latin typeface="Simplified Arabic"/>
                <a:ea typeface="Calibri"/>
                <a:cs typeface="Simplified Arabic"/>
              </a:rPr>
              <a:t>. </a:t>
            </a:r>
            <a:r>
              <a:rPr lang="ar-IQ" b="1" u="sng" dirty="0">
                <a:latin typeface="Simplified Arabic"/>
                <a:ea typeface="Calibri"/>
                <a:cs typeface="Simplified Arabic"/>
              </a:rPr>
              <a:t>التصنيف حسب نوع الضمانات</a:t>
            </a:r>
            <a:r>
              <a:rPr lang="ar-IQ" b="1" dirty="0">
                <a:latin typeface="Simplified Arabic"/>
                <a:ea typeface="Calibri"/>
                <a:cs typeface="Simplified Arabic"/>
              </a:rPr>
              <a:t>:</a:t>
            </a:r>
            <a:r>
              <a:rPr lang="ar-IQ" dirty="0">
                <a:latin typeface="Simplified Arabic"/>
                <a:ea typeface="Calibri"/>
                <a:cs typeface="Simplified Arabic"/>
              </a:rPr>
              <a:t> وهي ثلاثة انواع: </a:t>
            </a:r>
            <a:endParaRPr lang="en-US" sz="1600" dirty="0">
              <a:latin typeface="Calibri"/>
              <a:ea typeface="Calibri"/>
              <a:cs typeface="Arial"/>
            </a:endParaRPr>
          </a:p>
          <a:p>
            <a:pPr marL="0" lvl="0" indent="0" algn="just">
              <a:lnSpc>
                <a:spcPct val="115000"/>
              </a:lnSpc>
              <a:spcAft>
                <a:spcPts val="600"/>
              </a:spcAft>
              <a:buNone/>
            </a:pPr>
            <a:r>
              <a:rPr lang="ar-IQ" b="1" dirty="0">
                <a:latin typeface="Simplified Arabic"/>
                <a:ea typeface="Calibri"/>
                <a:cs typeface="Simplified Arabic"/>
              </a:rPr>
              <a:t>قروض غير مضمونة:</a:t>
            </a:r>
            <a:r>
              <a:rPr lang="ar-IQ" dirty="0">
                <a:latin typeface="Simplified Arabic"/>
                <a:ea typeface="Calibri"/>
                <a:cs typeface="Simplified Arabic"/>
              </a:rPr>
              <a:t> وتكون هذه القروض عادة غير مضمونة بضمان مادي وملموس، ولكنها قد تكون مكفولة بكفالة شخصية فقط. </a:t>
            </a:r>
            <a:endParaRPr lang="en-US" sz="1600" dirty="0">
              <a:latin typeface="Simplified Arabic"/>
              <a:ea typeface="Calibri"/>
              <a:cs typeface="Arial"/>
            </a:endParaRPr>
          </a:p>
          <a:p>
            <a:pPr marL="0" lvl="0" indent="0" algn="just">
              <a:lnSpc>
                <a:spcPct val="115000"/>
              </a:lnSpc>
              <a:spcAft>
                <a:spcPts val="600"/>
              </a:spcAft>
              <a:buNone/>
            </a:pPr>
            <a:r>
              <a:rPr lang="ar-IQ" b="1" dirty="0">
                <a:latin typeface="Simplified Arabic"/>
                <a:ea typeface="Calibri"/>
                <a:cs typeface="Simplified Arabic"/>
              </a:rPr>
              <a:t>قروض مضمونة بأموال منقولة</a:t>
            </a:r>
            <a:r>
              <a:rPr lang="ar-IQ" dirty="0">
                <a:latin typeface="Simplified Arabic"/>
                <a:ea typeface="Calibri"/>
                <a:cs typeface="Simplified Arabic"/>
              </a:rPr>
              <a:t>: وهذه خاصة بالقروض التي تكون مضمونة برهن الاموال المنقولة مثل المركبات، أو قطع الاثاث. </a:t>
            </a:r>
            <a:endParaRPr lang="en-US" sz="1600" dirty="0">
              <a:latin typeface="Simplified Arabic"/>
              <a:ea typeface="Calibri"/>
              <a:cs typeface="Arial"/>
            </a:endParaRPr>
          </a:p>
          <a:p>
            <a:pPr marL="0" lvl="0" indent="0" algn="just">
              <a:lnSpc>
                <a:spcPct val="115000"/>
              </a:lnSpc>
              <a:spcAft>
                <a:spcPts val="600"/>
              </a:spcAft>
              <a:buNone/>
            </a:pPr>
            <a:r>
              <a:rPr lang="ar-IQ" b="1" dirty="0">
                <a:latin typeface="Simplified Arabic"/>
                <a:ea typeface="Calibri"/>
                <a:cs typeface="Simplified Arabic"/>
              </a:rPr>
              <a:t>قروض مضمونة بأموال غير منقولة:</a:t>
            </a:r>
            <a:r>
              <a:rPr lang="ar-IQ" dirty="0">
                <a:latin typeface="Simplified Arabic"/>
                <a:ea typeface="Calibri"/>
                <a:cs typeface="Simplified Arabic"/>
              </a:rPr>
              <a:t> وهذه تشمل القروض المضمونة بأصول ثابتة، مثل الاراضي والعقارات، مما يدعو إلى تسمية هذه القروض بالقروض العقارية احياناً</a:t>
            </a:r>
            <a:r>
              <a:rPr lang="ar-IQ" dirty="0" smtClean="0">
                <a:latin typeface="Simplified Arabic"/>
                <a:ea typeface="Calibri"/>
                <a:cs typeface="Simplified Arabic"/>
              </a:rPr>
              <a:t>.</a:t>
            </a:r>
            <a:endParaRPr lang="en-US" sz="1600" dirty="0">
              <a:latin typeface="Calibri"/>
              <a:ea typeface="Calibri"/>
              <a:cs typeface="Arial"/>
            </a:endParaRPr>
          </a:p>
          <a:p>
            <a:pPr marL="0" indent="0" algn="just">
              <a:lnSpc>
                <a:spcPct val="115000"/>
              </a:lnSpc>
              <a:spcAft>
                <a:spcPts val="600"/>
              </a:spcAft>
              <a:buNone/>
            </a:pPr>
            <a:r>
              <a:rPr lang="ar-IQ" b="1" dirty="0">
                <a:latin typeface="Simplified Arabic"/>
                <a:ea typeface="Calibri"/>
                <a:cs typeface="Simplified Arabic"/>
              </a:rPr>
              <a:t>5. القرض التجاري</a:t>
            </a:r>
            <a:r>
              <a:rPr lang="en-US" b="1" dirty="0">
                <a:latin typeface="Simplified Arabic"/>
                <a:ea typeface="Calibri"/>
                <a:cs typeface="Arial"/>
              </a:rPr>
              <a:t>Commercial Mortgages </a:t>
            </a:r>
            <a:r>
              <a:rPr lang="ar-IQ" b="1" dirty="0">
                <a:latin typeface="Simplified Arabic"/>
                <a:ea typeface="Calibri"/>
                <a:cs typeface="Simplified Arabic"/>
              </a:rPr>
              <a:t>:</a:t>
            </a:r>
            <a:r>
              <a:rPr lang="ar-IQ" dirty="0">
                <a:latin typeface="Simplified Arabic"/>
                <a:ea typeface="Calibri"/>
                <a:cs typeface="Simplified Arabic"/>
              </a:rPr>
              <a:t> هو شكل من أشكال التمويل قصير الأجل وهو شكل معروف لكل أنواع الشركات وربما يكون اكبر مصدر من مصادر التمويل قصير الاجل لمعظم الشركات والذي يتخذ شكل الحساب المفتوح أو شكل الكمبيالة. وهناك نوعان أساسيان للائتمان التجاري: الحساب المفتوح أو الحساب الجاري وأوراق الدفع ويعتبر الحساب المفتوح هو النوع الشائع. في ظل هذا الترتيب فأن الشركة المجهزة تقوم بشحن اجهزة ومعدات مطابخ فنادق الدرجة الممتازة وفق الفاتورة التي توضح نوع وقيمة هذه الاجهزة وشروط الدفع، وقد يكون الائتمان المفتوح في صورة ورقة أو اوراق كمبيالة وتقوم ادارة الفندق بالتوقيع عليها بعد بيان قيمة الدين وتاريخ استحقاقه، وهناك عدة صور لهذه الاوراق غالباً ما يكون منصوص عليها في القانون التجاري. </a:t>
            </a:r>
            <a:endParaRPr lang="en-US" sz="1600" dirty="0">
              <a:latin typeface="Calibri"/>
              <a:ea typeface="Calibri"/>
              <a:cs typeface="Arial"/>
            </a:endParaRPr>
          </a:p>
          <a:p>
            <a:pPr marL="0" indent="0">
              <a:buNone/>
            </a:pPr>
            <a:r>
              <a:rPr lang="ar-IQ" dirty="0">
                <a:latin typeface="Simplified Arabic"/>
                <a:ea typeface="Calibri"/>
                <a:cs typeface="Simplified Arabic"/>
              </a:rPr>
              <a:t>وتعتبر هذه الطريقة من طرق التمويل المباشر الخاص حيث يتم تأمين الاقساط التي تطلبها الشركات المجهزة للأثاث والمعدات من البنوك. وتتصف هذه الطريقة </a:t>
            </a:r>
            <a:endParaRPr lang="ar-IQ" dirty="0"/>
          </a:p>
        </p:txBody>
      </p:sp>
    </p:spTree>
    <p:extLst>
      <p:ext uri="{BB962C8B-B14F-4D97-AF65-F5344CB8AC3E}">
        <p14:creationId xmlns:p14="http://schemas.microsoft.com/office/powerpoint/2010/main" val="7395037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692696"/>
            <a:ext cx="7560840" cy="5544616"/>
          </a:xfrm>
        </p:spPr>
        <p:txBody>
          <a:bodyPr>
            <a:normAutofit fontScale="70000" lnSpcReduction="20000"/>
          </a:bodyPr>
          <a:lstStyle/>
          <a:p>
            <a:pPr marL="0" indent="0" algn="just">
              <a:lnSpc>
                <a:spcPct val="115000"/>
              </a:lnSpc>
              <a:spcAft>
                <a:spcPts val="600"/>
              </a:spcAft>
              <a:buNone/>
            </a:pPr>
            <a:r>
              <a:rPr lang="ar-IQ" dirty="0">
                <a:latin typeface="Simplified Arabic"/>
                <a:ea typeface="Calibri"/>
                <a:cs typeface="Simplified Arabic"/>
              </a:rPr>
              <a:t>بمرونة فترة الاسترداد حيث تستطيع ادارة المنشآت السياحية اعتماد طريقة الاسترداد الكلي لقيمة الرهنية خلال فترة قصيرة وهي بذلك تقلل من حجم الفوائد المدفوعة إلى المصرف وعادة ما يتم تقسيم دفعات تسديد هذا القرض حسب جدول زمني يبدأ ببداية تسلم الاجهزة والمعدات المتفق عليها. </a:t>
            </a:r>
            <a:endParaRPr lang="en-US" sz="1600" dirty="0">
              <a:latin typeface="Calibri"/>
              <a:ea typeface="Calibri"/>
              <a:cs typeface="Arial"/>
            </a:endParaRPr>
          </a:p>
          <a:p>
            <a:pPr marL="0" indent="0" algn="just">
              <a:lnSpc>
                <a:spcPct val="115000"/>
              </a:lnSpc>
              <a:spcAft>
                <a:spcPts val="600"/>
              </a:spcAft>
              <a:buNone/>
            </a:pPr>
            <a:r>
              <a:rPr lang="ar-IQ" dirty="0">
                <a:latin typeface="Simplified Arabic"/>
                <a:ea typeface="Calibri"/>
                <a:cs typeface="Simplified Arabic"/>
              </a:rPr>
              <a:t>  وهناك عدة ضوابط وشروط يضعها البنك التجاري عند قيامه بمنح عملائه الانواع المختلفة من القروض ومنها: </a:t>
            </a:r>
            <a:endParaRPr lang="en-US" sz="1600" dirty="0">
              <a:latin typeface="Calibri"/>
              <a:ea typeface="Calibri"/>
              <a:cs typeface="Arial"/>
            </a:endParaRPr>
          </a:p>
          <a:p>
            <a:pPr marL="0" lvl="0" indent="0" algn="just">
              <a:lnSpc>
                <a:spcPct val="115000"/>
              </a:lnSpc>
              <a:spcAft>
                <a:spcPts val="600"/>
              </a:spcAft>
              <a:buNone/>
            </a:pPr>
            <a:r>
              <a:rPr lang="ar-IQ" b="1" dirty="0">
                <a:latin typeface="Simplified Arabic"/>
                <a:ea typeface="Calibri"/>
                <a:cs typeface="Simplified Arabic"/>
              </a:rPr>
              <a:t>مبلغ القرض:</a:t>
            </a:r>
            <a:r>
              <a:rPr lang="ar-IQ" dirty="0">
                <a:latin typeface="Simplified Arabic"/>
                <a:ea typeface="Calibri"/>
                <a:cs typeface="Simplified Arabic"/>
              </a:rPr>
              <a:t> يجب أن يتناسب حجم القرض المطلوب مع حجم نشاط العميل التجاري. اذ ان منح العميل قرضاً يفوق حجم نشاطه يؤدي الى انخفاض قدرته على تسديد دينه وارتفاع نفقات التمويل لديه، كما ان منحه مبلغ يقل عن حجم نشاطه يؤدي الى وقوعه في عسر مالي او يؤدي الى المزيد من الاقتراض.</a:t>
            </a:r>
            <a:endParaRPr lang="en-US" sz="1600" dirty="0">
              <a:latin typeface="Calibri"/>
              <a:ea typeface="Calibri"/>
              <a:cs typeface="Arial"/>
            </a:endParaRPr>
          </a:p>
          <a:p>
            <a:pPr marL="0" lvl="0" indent="0" algn="just">
              <a:lnSpc>
                <a:spcPct val="115000"/>
              </a:lnSpc>
              <a:spcAft>
                <a:spcPts val="600"/>
              </a:spcAft>
              <a:buNone/>
            </a:pPr>
            <a:r>
              <a:rPr lang="ar-IQ" b="1" dirty="0">
                <a:latin typeface="Simplified Arabic"/>
                <a:ea typeface="Calibri"/>
                <a:cs typeface="Simplified Arabic"/>
              </a:rPr>
              <a:t>الغرض من القرض:</a:t>
            </a:r>
            <a:r>
              <a:rPr lang="ar-IQ" dirty="0">
                <a:latin typeface="Simplified Arabic"/>
                <a:ea typeface="Calibri"/>
                <a:cs typeface="Simplified Arabic"/>
              </a:rPr>
              <a:t> يجب على ادارة البنك والجهة المسؤولة عن منح القروض دراسة الغرض من التمويل المطلوب من قبل العميل حيث يقوم البنك بتوجيه العميل نحو نوع التمويل الملائم اذ يعمل البنك بمثابة مستشار للعميل وتقديم المشورة له. </a:t>
            </a:r>
            <a:endParaRPr lang="en-US" sz="1600" dirty="0">
              <a:latin typeface="Calibri"/>
              <a:ea typeface="Calibri"/>
              <a:cs typeface="Arial"/>
            </a:endParaRPr>
          </a:p>
          <a:p>
            <a:pPr marL="0" lvl="0" indent="0" algn="just">
              <a:lnSpc>
                <a:spcPct val="115000"/>
              </a:lnSpc>
              <a:spcAft>
                <a:spcPts val="600"/>
              </a:spcAft>
              <a:buNone/>
            </a:pPr>
            <a:r>
              <a:rPr lang="ar-IQ" b="1" dirty="0">
                <a:latin typeface="Simplified Arabic"/>
                <a:ea typeface="Calibri"/>
                <a:cs typeface="Simplified Arabic"/>
              </a:rPr>
              <a:t>مدة القرض:</a:t>
            </a:r>
            <a:r>
              <a:rPr lang="ar-IQ" dirty="0">
                <a:latin typeface="Simplified Arabic"/>
                <a:ea typeface="Calibri"/>
                <a:cs typeface="Simplified Arabic"/>
              </a:rPr>
              <a:t> تفضل البنوك بشكل عام القروض قصيرة الاجل والتي تسدد نفسها بنفسها، إلا أن القروض طويلة الاجل والمتوسطة تقدم لتمويل الاصول الثابتة أو تمويل التوسع. </a:t>
            </a:r>
            <a:endParaRPr lang="en-US" sz="1600" dirty="0">
              <a:latin typeface="Calibri"/>
              <a:ea typeface="Calibri"/>
              <a:cs typeface="Arial"/>
            </a:endParaRPr>
          </a:p>
          <a:p>
            <a:pPr marL="0" lvl="0" indent="0" algn="just">
              <a:lnSpc>
                <a:spcPct val="115000"/>
              </a:lnSpc>
              <a:spcAft>
                <a:spcPts val="600"/>
              </a:spcAft>
              <a:buNone/>
            </a:pPr>
            <a:r>
              <a:rPr lang="ar-IQ" b="1" dirty="0">
                <a:latin typeface="Simplified Arabic"/>
                <a:ea typeface="Calibri"/>
                <a:cs typeface="Simplified Arabic"/>
              </a:rPr>
              <a:t>مصادر الوفاء:</a:t>
            </a:r>
            <a:r>
              <a:rPr lang="ar-IQ" dirty="0">
                <a:latin typeface="Simplified Arabic"/>
                <a:ea typeface="Calibri"/>
                <a:cs typeface="Simplified Arabic"/>
              </a:rPr>
              <a:t> على البنك التجاري دراسة مصدر السداد الاساسي لدى العميل ومدى كفايته لسداد التزامات البنك كما يدرس أيضاً مصادر السداد الثانوية المتوفرة لدى العميل. </a:t>
            </a:r>
            <a:endParaRPr lang="en-US" sz="1600" dirty="0">
              <a:latin typeface="Calibri"/>
              <a:ea typeface="Calibri"/>
              <a:cs typeface="Arial"/>
            </a:endParaRPr>
          </a:p>
          <a:p>
            <a:pPr marL="0" lvl="0" indent="0" algn="just">
              <a:lnSpc>
                <a:spcPct val="115000"/>
              </a:lnSpc>
              <a:spcAft>
                <a:spcPts val="600"/>
              </a:spcAft>
              <a:buNone/>
            </a:pPr>
            <a:r>
              <a:rPr lang="ar-IQ" b="1" dirty="0">
                <a:latin typeface="Simplified Arabic"/>
                <a:ea typeface="Calibri"/>
                <a:cs typeface="Simplified Arabic"/>
              </a:rPr>
              <a:t>سمعة القروض:</a:t>
            </a:r>
            <a:r>
              <a:rPr lang="ar-IQ" dirty="0">
                <a:latin typeface="Simplified Arabic"/>
                <a:ea typeface="Calibri"/>
                <a:cs typeface="Simplified Arabic"/>
              </a:rPr>
              <a:t> التأكد نت رغبة العميل في السداد من خلال سمعته الادبية والتجارية. </a:t>
            </a:r>
            <a:endParaRPr lang="en-US" sz="1600" dirty="0">
              <a:latin typeface="Calibri"/>
              <a:ea typeface="Calibri"/>
              <a:cs typeface="Arial"/>
            </a:endParaRPr>
          </a:p>
          <a:p>
            <a:pPr marL="0" lvl="0" indent="0" algn="just">
              <a:lnSpc>
                <a:spcPct val="115000"/>
              </a:lnSpc>
              <a:spcAft>
                <a:spcPts val="600"/>
              </a:spcAft>
              <a:buNone/>
            </a:pPr>
            <a:r>
              <a:rPr lang="ar-IQ" b="1" dirty="0">
                <a:latin typeface="Simplified Arabic"/>
                <a:ea typeface="Calibri"/>
                <a:cs typeface="Simplified Arabic"/>
              </a:rPr>
              <a:t>قدرة العميل الادارية والفنية:</a:t>
            </a:r>
            <a:r>
              <a:rPr lang="ar-IQ" dirty="0">
                <a:latin typeface="Simplified Arabic"/>
                <a:ea typeface="Calibri"/>
                <a:cs typeface="Simplified Arabic"/>
              </a:rPr>
              <a:t> أي ادارة المشروع الجيدة تؤدي إلى حسن استغلال الاموال وبالتالي القدرة على سداد التزاماتها. </a:t>
            </a:r>
            <a:endParaRPr lang="en-US" sz="1600" dirty="0">
              <a:latin typeface="Calibri"/>
              <a:ea typeface="Calibri"/>
              <a:cs typeface="Arial"/>
            </a:endParaRPr>
          </a:p>
          <a:p>
            <a:pPr marL="0" indent="0">
              <a:buNone/>
            </a:pPr>
            <a:endParaRPr lang="ar-IQ" dirty="0"/>
          </a:p>
        </p:txBody>
      </p:sp>
    </p:spTree>
    <p:extLst>
      <p:ext uri="{BB962C8B-B14F-4D97-AF65-F5344CB8AC3E}">
        <p14:creationId xmlns:p14="http://schemas.microsoft.com/office/powerpoint/2010/main" val="37379798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1600" y="548680"/>
            <a:ext cx="7488832" cy="5688632"/>
          </a:xfrm>
        </p:spPr>
        <p:txBody>
          <a:bodyPr>
            <a:normAutofit fontScale="62500" lnSpcReduction="20000"/>
          </a:bodyPr>
          <a:lstStyle/>
          <a:p>
            <a:pPr marL="0" lvl="0" indent="0" algn="just">
              <a:lnSpc>
                <a:spcPct val="115000"/>
              </a:lnSpc>
              <a:spcAft>
                <a:spcPts val="600"/>
              </a:spcAft>
              <a:buNone/>
            </a:pPr>
            <a:r>
              <a:rPr lang="ar-IQ" b="1" dirty="0">
                <a:latin typeface="Simplified Arabic"/>
                <a:ea typeface="Calibri"/>
                <a:cs typeface="Simplified Arabic"/>
              </a:rPr>
              <a:t>رأسمال المقترض:</a:t>
            </a:r>
            <a:r>
              <a:rPr lang="ar-IQ" dirty="0">
                <a:latin typeface="Simplified Arabic"/>
                <a:ea typeface="Calibri"/>
                <a:cs typeface="Simplified Arabic"/>
              </a:rPr>
              <a:t> كلما كان رأسمال المقترض اكبر كلما ادى ذلك إلى زيادة اطمئنان البنك نحو منح العميل القرض المطلوب. </a:t>
            </a:r>
            <a:endParaRPr lang="en-US" sz="1600" dirty="0">
              <a:latin typeface="Calibri"/>
              <a:ea typeface="Calibri"/>
              <a:cs typeface="Arial"/>
            </a:endParaRPr>
          </a:p>
          <a:p>
            <a:pPr marL="0" lvl="0" indent="0" algn="just">
              <a:lnSpc>
                <a:spcPct val="115000"/>
              </a:lnSpc>
              <a:spcAft>
                <a:spcPts val="600"/>
              </a:spcAft>
              <a:buNone/>
            </a:pPr>
            <a:r>
              <a:rPr lang="ar-IQ" b="1" dirty="0">
                <a:latin typeface="Simplified Arabic"/>
                <a:ea typeface="Calibri"/>
                <a:cs typeface="Simplified Arabic"/>
              </a:rPr>
              <a:t>الضمانات المقدمة:</a:t>
            </a:r>
            <a:r>
              <a:rPr lang="ar-IQ" dirty="0">
                <a:latin typeface="Simplified Arabic"/>
                <a:ea typeface="Calibri"/>
                <a:cs typeface="Simplified Arabic"/>
              </a:rPr>
              <a:t> وتعتبر الضمانات خط الدفاع الاخير بالنسبة للبنك والذي يستطيع الرجوع اليه عند تعثر الدين. </a:t>
            </a:r>
            <a:endParaRPr lang="en-US" sz="1600" dirty="0">
              <a:latin typeface="Calibri"/>
              <a:ea typeface="Calibri"/>
              <a:cs typeface="Arial"/>
            </a:endParaRPr>
          </a:p>
          <a:p>
            <a:pPr marL="0" indent="0" algn="just">
              <a:lnSpc>
                <a:spcPct val="115000"/>
              </a:lnSpc>
              <a:spcAft>
                <a:spcPts val="600"/>
              </a:spcAft>
              <a:buNone/>
            </a:pPr>
            <a:r>
              <a:rPr lang="ar-IQ" b="1" dirty="0">
                <a:latin typeface="Simplified Arabic"/>
                <a:ea typeface="Calibri"/>
                <a:cs typeface="Simplified Arabic"/>
              </a:rPr>
              <a:t>6.</a:t>
            </a:r>
            <a:r>
              <a:rPr lang="ar-IQ" dirty="0">
                <a:latin typeface="Simplified Arabic"/>
                <a:ea typeface="Calibri"/>
                <a:cs typeface="Simplified Arabic"/>
              </a:rPr>
              <a:t> </a:t>
            </a:r>
            <a:r>
              <a:rPr lang="ar-IQ" b="1" dirty="0">
                <a:latin typeface="Simplified Arabic"/>
                <a:ea typeface="Calibri"/>
                <a:cs typeface="Simplified Arabic"/>
              </a:rPr>
              <a:t>المضاربة برأس المال</a:t>
            </a:r>
            <a:r>
              <a:rPr lang="en-US" b="1" dirty="0">
                <a:latin typeface="Simplified Arabic"/>
                <a:ea typeface="Calibri"/>
                <a:cs typeface="Arial"/>
              </a:rPr>
              <a:t>Capital Venture </a:t>
            </a:r>
            <a:r>
              <a:rPr lang="ar-IQ" dirty="0">
                <a:latin typeface="Simplified Arabic"/>
                <a:ea typeface="Calibri"/>
                <a:cs typeface="Simplified Arabic"/>
              </a:rPr>
              <a:t>: وتختص هذه الطريقة بالفنادق السياحية الجديدة او الحديثة التكوين حيث يساعد توفر رأس المال الحصول على حصتها السوقية الكامنة. إلا ان ما يعاب على هذه الطريقة هو تدخل المساهمين في الشؤون الفنية لرسم السياسية التشغيلية للفندق السياحي او التدخل في اوجه الانفاق بالإضافة الى حصولهم على نسبة غير قليلة من الارباح السنوية, بينما تقوم بعض ادارات مجالس الفنادق السياحية بتدوير الارباح السنوية للمساهمين لزيادة رصيدهم من الاسهم وذلك من اجل توفير سيولة نقدية اكبر واستخدامها في تطوير خدمات جديدة وهو اسلوب وطريقة ناجحة لزيادة حجم راس المال المتداول للفنادق السياحية. </a:t>
            </a:r>
            <a:endParaRPr lang="en-US" sz="1600" dirty="0">
              <a:latin typeface="Calibri"/>
              <a:ea typeface="Calibri"/>
              <a:cs typeface="Arial"/>
            </a:endParaRPr>
          </a:p>
          <a:p>
            <a:pPr marL="0" indent="0" algn="just">
              <a:lnSpc>
                <a:spcPct val="115000"/>
              </a:lnSpc>
              <a:spcAft>
                <a:spcPts val="600"/>
              </a:spcAft>
              <a:buNone/>
            </a:pPr>
            <a:r>
              <a:rPr lang="ar-IQ" b="1" dirty="0">
                <a:latin typeface="Simplified Arabic"/>
                <a:ea typeface="Calibri"/>
                <a:cs typeface="Simplified Arabic"/>
              </a:rPr>
              <a:t> </a:t>
            </a:r>
            <a:r>
              <a:rPr lang="ar-IQ" sz="2800" b="1" dirty="0" smtClean="0">
                <a:latin typeface="Simplified Arabic"/>
                <a:ea typeface="Calibri"/>
                <a:cs typeface="Simplified Arabic"/>
              </a:rPr>
              <a:t>ثالثا</a:t>
            </a:r>
            <a:r>
              <a:rPr lang="ar-IQ" sz="2800" b="1" dirty="0">
                <a:latin typeface="Simplified Arabic"/>
                <a:ea typeface="Calibri"/>
                <a:cs typeface="Simplified Arabic"/>
              </a:rPr>
              <a:t>: محددات اختيار مصادر التمويل للقطاع السياحي: </a:t>
            </a:r>
            <a:endParaRPr lang="en-US" sz="1600" dirty="0">
              <a:latin typeface="Calibri"/>
              <a:ea typeface="Calibri"/>
              <a:cs typeface="Arial"/>
            </a:endParaRPr>
          </a:p>
          <a:p>
            <a:pPr indent="0" algn="just">
              <a:lnSpc>
                <a:spcPct val="115000"/>
              </a:lnSpc>
              <a:spcAft>
                <a:spcPts val="600"/>
              </a:spcAft>
              <a:buNone/>
            </a:pPr>
            <a:r>
              <a:rPr lang="ar-IQ" dirty="0">
                <a:latin typeface="Simplified Arabic"/>
                <a:ea typeface="Calibri"/>
                <a:cs typeface="Simplified Arabic"/>
              </a:rPr>
              <a:t>حتى تقوم المنشأة باختيار أفضل طرق التمويل يجب عليها في المرحلة الاولى تحديد البدائل المتاحة من طرق التمويل ومن ثم مقارنة تكلفة كل بديل واختيار الاقل تكلفة . وبعدها تأتي المرحلة الثانية والتي من خلالها يتم تحديد مخاطر كل بديل وتكوين الهيكل الرأسمالي للشركة.</a:t>
            </a:r>
            <a:endParaRPr lang="en-US" sz="1600" dirty="0">
              <a:latin typeface="Calibri"/>
              <a:ea typeface="Calibri"/>
              <a:cs typeface="Arial"/>
            </a:endParaRPr>
          </a:p>
          <a:p>
            <a:pPr indent="0" algn="just">
              <a:lnSpc>
                <a:spcPct val="115000"/>
              </a:lnSpc>
              <a:spcAft>
                <a:spcPts val="600"/>
              </a:spcAft>
              <a:buNone/>
            </a:pPr>
            <a:r>
              <a:rPr lang="ar-IQ" dirty="0">
                <a:latin typeface="Simplified Arabic"/>
                <a:ea typeface="Calibri"/>
                <a:cs typeface="Simplified Arabic"/>
              </a:rPr>
              <a:t>ففي مرحلة اختيار مصدر التمويل المناسب ، لابد على المنشأة التعرف على خصائص كل مصدر تمويلي يميزه عن المصدر الآخر. وبصورة عامة تدور </a:t>
            </a:r>
            <a:r>
              <a:rPr lang="ar-IQ" b="1" u="sng" dirty="0">
                <a:latin typeface="Simplified Arabic"/>
                <a:ea typeface="Calibri"/>
                <a:cs typeface="Simplified Arabic"/>
              </a:rPr>
              <a:t>الخصائص</a:t>
            </a:r>
            <a:r>
              <a:rPr lang="ar-IQ" dirty="0">
                <a:latin typeface="Simplified Arabic"/>
                <a:ea typeface="Calibri"/>
                <a:cs typeface="Simplified Arabic"/>
              </a:rPr>
              <a:t> لمختلف مصادر التمويل حول اربعة نقاط هي :</a:t>
            </a:r>
            <a:endParaRPr lang="en-US" sz="1600" dirty="0">
              <a:latin typeface="Calibri"/>
              <a:ea typeface="Calibri"/>
              <a:cs typeface="Arial"/>
            </a:endParaRPr>
          </a:p>
          <a:p>
            <a:pPr marL="0" indent="0">
              <a:buNone/>
            </a:pPr>
            <a:r>
              <a:rPr lang="ar-IQ" b="1" u="sng" dirty="0">
                <a:latin typeface="Simplified Arabic"/>
                <a:ea typeface="Calibri"/>
                <a:cs typeface="Simplified Arabic"/>
              </a:rPr>
              <a:t>ميعاد الاستحقاق</a:t>
            </a:r>
            <a:r>
              <a:rPr lang="ar-IQ" dirty="0">
                <a:latin typeface="Simplified Arabic"/>
                <a:ea typeface="Calibri"/>
                <a:cs typeface="Simplified Arabic"/>
              </a:rPr>
              <a:t>: لكل قرض أجل معين متفق عليه بين المنشأة ودائنيها، ومن ثم ينبغي تسديده في ذلك التاريخ، سواء أكانت قروض قصيرة او متوسطة او طويلة، واذا لم يتم تسديد القرض في تاريخ استحقاقه، فقد يضع الدائنون سلطتهم على </a:t>
            </a:r>
            <a:endParaRPr lang="ar-IQ" dirty="0"/>
          </a:p>
        </p:txBody>
      </p:sp>
    </p:spTree>
    <p:extLst>
      <p:ext uri="{BB962C8B-B14F-4D97-AF65-F5344CB8AC3E}">
        <p14:creationId xmlns:p14="http://schemas.microsoft.com/office/powerpoint/2010/main" val="27871982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7584" y="548680"/>
            <a:ext cx="7560840" cy="5760640"/>
          </a:xfrm>
        </p:spPr>
        <p:txBody>
          <a:bodyPr>
            <a:normAutofit fontScale="62500" lnSpcReduction="20000"/>
          </a:bodyPr>
          <a:lstStyle/>
          <a:p>
            <a:pPr marL="0" lvl="0" indent="0" algn="just">
              <a:lnSpc>
                <a:spcPct val="115000"/>
              </a:lnSpc>
              <a:spcAft>
                <a:spcPts val="600"/>
              </a:spcAft>
              <a:buNone/>
            </a:pPr>
            <a:r>
              <a:rPr lang="ar-IQ" dirty="0">
                <a:latin typeface="Simplified Arabic"/>
                <a:ea typeface="Calibri"/>
                <a:cs typeface="Simplified Arabic"/>
              </a:rPr>
              <a:t>الاصول او يجبرون المنشأة على التصفية، او اذا استطاع المالك الحصول على مشتري لشراء حصته وهذا يتوقف على مقدرة المالك على المساومة.</a:t>
            </a:r>
            <a:endParaRPr lang="en-US" sz="1600" dirty="0">
              <a:latin typeface="Calibri"/>
              <a:ea typeface="Calibri"/>
              <a:cs typeface="Arial"/>
            </a:endParaRPr>
          </a:p>
          <a:p>
            <a:pPr marL="0" lvl="0" indent="0" algn="just">
              <a:lnSpc>
                <a:spcPct val="115000"/>
              </a:lnSpc>
              <a:spcAft>
                <a:spcPts val="600"/>
              </a:spcAft>
              <a:buNone/>
            </a:pPr>
            <a:r>
              <a:rPr lang="ar-IQ" b="1" u="sng" dirty="0">
                <a:latin typeface="Simplified Arabic"/>
                <a:ea typeface="Calibri"/>
                <a:cs typeface="Simplified Arabic"/>
              </a:rPr>
              <a:t>الوفاء بالالتزامات ومستوى الارباح</a:t>
            </a:r>
            <a:r>
              <a:rPr lang="ar-IQ" dirty="0">
                <a:latin typeface="Simplified Arabic"/>
                <a:ea typeface="Calibri"/>
                <a:cs typeface="Simplified Arabic"/>
              </a:rPr>
              <a:t>: اذا كانت عقود المديونية بين المنشأة والجهة الدائنة تقضي بتعهد دفع المنشأة لفائدة معينة او جزء من الدين مع فائدة او دفعة من قيمة الاستئجار فيجب الوفاء بتلك التعهدات بعض النظر عن مستوى الارباح المحققة والا تعرضت المنشأة لاجراءات قانونية قد تصل الى تصفيتها. ويتمتع الدائنون بأولوية الدفع على الملاك فيما يحققه المشروع من دخل او ارباح وتقع على عاتق المشروع نحوهم حتى لو ادى هذا الى عدم توزيع الارباح على الملاك.</a:t>
            </a:r>
            <a:endParaRPr lang="en-US" sz="1600" dirty="0">
              <a:latin typeface="Calibri"/>
              <a:ea typeface="Calibri"/>
              <a:cs typeface="Arial"/>
            </a:endParaRPr>
          </a:p>
          <a:p>
            <a:pPr marL="0" lvl="0" indent="0" algn="just">
              <a:lnSpc>
                <a:spcPct val="115000"/>
              </a:lnSpc>
              <a:spcAft>
                <a:spcPts val="600"/>
              </a:spcAft>
              <a:buNone/>
            </a:pPr>
            <a:r>
              <a:rPr lang="ar-IQ" b="1" u="sng" dirty="0">
                <a:latin typeface="Simplified Arabic"/>
                <a:ea typeface="Calibri"/>
                <a:cs typeface="Simplified Arabic"/>
              </a:rPr>
              <a:t>مدى ثبات القيمة المدفوعة</a:t>
            </a:r>
            <a:r>
              <a:rPr lang="ar-IQ" dirty="0">
                <a:latin typeface="Simplified Arabic"/>
                <a:ea typeface="Calibri"/>
                <a:cs typeface="Simplified Arabic"/>
              </a:rPr>
              <a:t>: تقضي عقود المديونية بين المنشأة والجهة الدائنة على تحمل الاولى اعباء ثابتة كمقابل لاستخدامها اموال الثانية بغض النظر عن مستوى الارباح المحققة. فعلى المنشأة ان تدفع للبنك 10% سنوياً من قيمة القرض الذي منحه لها بغض النظر عن مقدار الارباح التي تحققها وذلك للمدة المنصوص عليها في عقد القرض.</a:t>
            </a:r>
            <a:endParaRPr lang="en-US" sz="1600" dirty="0">
              <a:latin typeface="Calibri"/>
              <a:ea typeface="Calibri"/>
              <a:cs typeface="Arial"/>
            </a:endParaRPr>
          </a:p>
          <a:p>
            <a:pPr marL="0" lvl="0" indent="0" algn="just">
              <a:lnSpc>
                <a:spcPct val="115000"/>
              </a:lnSpc>
              <a:spcAft>
                <a:spcPts val="600"/>
              </a:spcAft>
              <a:buNone/>
            </a:pPr>
            <a:r>
              <a:rPr lang="ar-IQ" b="1" u="sng" dirty="0">
                <a:latin typeface="Simplified Arabic"/>
                <a:ea typeface="Calibri"/>
                <a:cs typeface="Simplified Arabic"/>
              </a:rPr>
              <a:t>الضمانات</a:t>
            </a:r>
            <a:r>
              <a:rPr lang="ar-IQ" dirty="0">
                <a:latin typeface="Simplified Arabic"/>
                <a:ea typeface="Calibri"/>
                <a:cs typeface="Simplified Arabic"/>
              </a:rPr>
              <a:t>: وتقسم الى ضمانات عينية مثل العقار والاوراق المالية والآلات والبضائع، وضمانات شخصية مثل الكفالات الشخصية. ويشترط في قبول هذه الضمانات ان تكون سهلة التسويق، ومستقرة القيمة، وان لا تكون قابلة للتلف، وامكانية تقدير قيمتها، ونقل ملكيتها.  </a:t>
            </a:r>
            <a:endParaRPr lang="en-US" sz="1600" dirty="0">
              <a:latin typeface="Calibri"/>
              <a:ea typeface="Calibri"/>
              <a:cs typeface="Arial"/>
            </a:endParaRPr>
          </a:p>
          <a:p>
            <a:pPr indent="0" algn="just">
              <a:lnSpc>
                <a:spcPct val="115000"/>
              </a:lnSpc>
              <a:spcAft>
                <a:spcPts val="600"/>
              </a:spcAft>
              <a:buNone/>
            </a:pPr>
            <a:r>
              <a:rPr lang="ar-IQ" dirty="0">
                <a:latin typeface="Simplified Arabic"/>
                <a:ea typeface="Calibri"/>
                <a:cs typeface="Simplified Arabic"/>
              </a:rPr>
              <a:t>فعندما تقرر الشركة السياحية نوعية الاصول التي ترغب باقتنائها فأنها تقوم بتقييم مختلف مصادر التمويل المحتملة ودراسة خصائصها المذكورة سابقاً في ضوء الاعتبارات الاتية: </a:t>
            </a:r>
            <a:endParaRPr lang="en-US" sz="1600" dirty="0">
              <a:latin typeface="Calibri"/>
              <a:ea typeface="Calibri"/>
              <a:cs typeface="Arial"/>
            </a:endParaRPr>
          </a:p>
          <a:p>
            <a:pPr marL="0" indent="0" algn="just">
              <a:lnSpc>
                <a:spcPct val="115000"/>
              </a:lnSpc>
              <a:spcAft>
                <a:spcPts val="600"/>
              </a:spcAft>
              <a:buNone/>
            </a:pPr>
            <a:r>
              <a:rPr lang="ar-IQ" dirty="0">
                <a:latin typeface="Simplified Arabic"/>
                <a:ea typeface="Calibri"/>
                <a:cs typeface="Simplified Arabic"/>
              </a:rPr>
              <a:t>1. حجم الاموال التي يحتاجها الفندق والفترة الزمنية التي سيتم توظيف الاموال خلالها. </a:t>
            </a:r>
            <a:endParaRPr lang="en-US" sz="1600" dirty="0">
              <a:latin typeface="Calibri"/>
              <a:ea typeface="Calibri"/>
              <a:cs typeface="Arial"/>
            </a:endParaRPr>
          </a:p>
          <a:p>
            <a:pPr marL="0" indent="0" algn="just">
              <a:lnSpc>
                <a:spcPct val="115000"/>
              </a:lnSpc>
              <a:spcAft>
                <a:spcPts val="600"/>
              </a:spcAft>
              <a:buNone/>
            </a:pPr>
            <a:r>
              <a:rPr lang="ar-IQ" dirty="0">
                <a:latin typeface="Simplified Arabic"/>
                <a:ea typeface="Calibri"/>
                <a:cs typeface="Simplified Arabic"/>
              </a:rPr>
              <a:t>2. توافق مصادر الاموال لأوجه استخدامات توظيف هذه الاموال. </a:t>
            </a:r>
            <a:endParaRPr lang="en-US" sz="1600" dirty="0">
              <a:latin typeface="Calibri"/>
              <a:ea typeface="Calibri"/>
              <a:cs typeface="Arial"/>
            </a:endParaRPr>
          </a:p>
          <a:p>
            <a:pPr marL="0" indent="0" algn="just">
              <a:lnSpc>
                <a:spcPct val="115000"/>
              </a:lnSpc>
              <a:spcAft>
                <a:spcPts val="600"/>
              </a:spcAft>
              <a:buNone/>
            </a:pPr>
            <a:r>
              <a:rPr lang="ar-IQ" dirty="0">
                <a:latin typeface="Simplified Arabic"/>
                <a:ea typeface="Calibri"/>
                <a:cs typeface="Simplified Arabic"/>
              </a:rPr>
              <a:t>3. تكلفة التمويل مقارنة مع معدل التكلفة السائدة ومع التدفقات النقدية المتوقع. </a:t>
            </a:r>
            <a:endParaRPr lang="en-US" sz="1600" dirty="0">
              <a:latin typeface="Calibri"/>
              <a:ea typeface="Calibri"/>
              <a:cs typeface="Arial"/>
            </a:endParaRPr>
          </a:p>
          <a:p>
            <a:pPr marL="0" indent="0" algn="just">
              <a:lnSpc>
                <a:spcPct val="115000"/>
              </a:lnSpc>
              <a:spcAft>
                <a:spcPts val="600"/>
              </a:spcAft>
              <a:buNone/>
            </a:pPr>
            <a:r>
              <a:rPr lang="ar-IQ" dirty="0">
                <a:latin typeface="Simplified Arabic"/>
                <a:ea typeface="Calibri"/>
                <a:cs typeface="Simplified Arabic"/>
              </a:rPr>
              <a:t>4. آجال التسديد وتزامنه مع التدفقات النقدية المتوقع تحقيقها من تشغيل الموجودات المحمولة. </a:t>
            </a:r>
            <a:endParaRPr lang="en-US" sz="1600" dirty="0">
              <a:latin typeface="Calibri"/>
              <a:ea typeface="Calibri"/>
              <a:cs typeface="Arial"/>
            </a:endParaRPr>
          </a:p>
          <a:p>
            <a:endParaRPr lang="ar-IQ" dirty="0"/>
          </a:p>
        </p:txBody>
      </p:sp>
    </p:spTree>
    <p:extLst>
      <p:ext uri="{BB962C8B-B14F-4D97-AF65-F5344CB8AC3E}">
        <p14:creationId xmlns:p14="http://schemas.microsoft.com/office/powerpoint/2010/main" val="39930619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548680"/>
            <a:ext cx="7704856" cy="5760640"/>
          </a:xfrm>
        </p:spPr>
        <p:txBody>
          <a:bodyPr>
            <a:noAutofit/>
          </a:bodyPr>
          <a:lstStyle/>
          <a:p>
            <a:pPr marL="0" indent="0" algn="just">
              <a:lnSpc>
                <a:spcPct val="115000"/>
              </a:lnSpc>
              <a:spcAft>
                <a:spcPts val="600"/>
              </a:spcAft>
              <a:buNone/>
            </a:pPr>
            <a:r>
              <a:rPr lang="ar-IQ" sz="1600" dirty="0">
                <a:latin typeface="Simplified Arabic"/>
                <a:ea typeface="Calibri"/>
                <a:cs typeface="Simplified Arabic"/>
              </a:rPr>
              <a:t>. القيود التي يفرضها الممولون على ادارة الفندق المقترض كشرط عدم الاقتراض الاضافي او عدم توزيع الارباح والمحافظة على معدلات محددة من نسب الاشغال الفندقي طوال فترة الاقتراض. </a:t>
            </a:r>
            <a:endParaRPr lang="en-US" sz="1600" dirty="0">
              <a:latin typeface="Calibri"/>
              <a:ea typeface="Calibri"/>
              <a:cs typeface="Arial"/>
            </a:endParaRPr>
          </a:p>
          <a:p>
            <a:pPr marL="0" indent="0" algn="just">
              <a:lnSpc>
                <a:spcPct val="115000"/>
              </a:lnSpc>
              <a:spcAft>
                <a:spcPts val="600"/>
              </a:spcAft>
              <a:buNone/>
            </a:pPr>
            <a:r>
              <a:rPr lang="ar-IQ" sz="1600" dirty="0">
                <a:latin typeface="Simplified Arabic"/>
                <a:ea typeface="Calibri"/>
                <a:cs typeface="Simplified Arabic"/>
              </a:rPr>
              <a:t> </a:t>
            </a:r>
            <a:r>
              <a:rPr lang="ar-IQ" sz="1600" b="1" dirty="0" smtClean="0">
                <a:latin typeface="Simplified Arabic"/>
                <a:ea typeface="Calibri"/>
                <a:cs typeface="Simplified Arabic"/>
              </a:rPr>
              <a:t>رابعا</a:t>
            </a:r>
            <a:r>
              <a:rPr lang="ar-IQ" sz="1600" b="1" dirty="0">
                <a:latin typeface="Simplified Arabic"/>
                <a:ea typeface="Calibri"/>
                <a:cs typeface="Simplified Arabic"/>
              </a:rPr>
              <a:t>: انواع التمويل: </a:t>
            </a:r>
            <a:endParaRPr lang="en-US" sz="1600" dirty="0">
              <a:latin typeface="Calibri"/>
              <a:ea typeface="Calibri"/>
              <a:cs typeface="Arial"/>
            </a:endParaRPr>
          </a:p>
          <a:p>
            <a:pPr marL="0" lvl="0" indent="0" algn="just">
              <a:lnSpc>
                <a:spcPct val="115000"/>
              </a:lnSpc>
              <a:spcAft>
                <a:spcPts val="600"/>
              </a:spcAft>
              <a:buNone/>
            </a:pPr>
            <a:r>
              <a:rPr lang="ar-IQ" sz="1600" b="1" u="sng" dirty="0">
                <a:latin typeface="Simplified Arabic"/>
                <a:ea typeface="Calibri"/>
                <a:cs typeface="Simplified Arabic"/>
              </a:rPr>
              <a:t>التمويل الحكومي</a:t>
            </a:r>
            <a:r>
              <a:rPr lang="en-US" sz="1600" b="1" u="sng" dirty="0">
                <a:latin typeface="Simplified Arabic"/>
                <a:ea typeface="Calibri"/>
                <a:cs typeface="Arial"/>
              </a:rPr>
              <a:t>Governmental Funding </a:t>
            </a:r>
            <a:r>
              <a:rPr lang="ar-IQ" sz="1600" b="1" dirty="0">
                <a:latin typeface="Simplified Arabic"/>
                <a:ea typeface="Calibri"/>
                <a:cs typeface="Simplified Arabic"/>
              </a:rPr>
              <a:t>:</a:t>
            </a:r>
            <a:r>
              <a:rPr lang="ar-IQ" sz="1600" dirty="0">
                <a:latin typeface="Simplified Arabic"/>
                <a:ea typeface="Calibri"/>
                <a:cs typeface="Simplified Arabic"/>
              </a:rPr>
              <a:t> ان التمويل الخاص في البلدان النامية غير كافي لمشروعات التنمية السياحية، وكنتيجة لهذا فان امكانيات التنمية السياحية في كثير من هذه البلدان غير مستغلة بشكل كاف لذلك فان الامر يستدعي بحث امكانيات التمويل من المصادر الحكومية سواء كان هذا التمويل مباشر او غير مباشر، إلا ان مقدار المساعدات المالية الممنوحة للاستثمارات السياحة من قبل الحكومة تتحدد وفقاً للأهمية الاقتصادية لقطاع السياحة في هذه الدولة ووفقاً للأهمية النسبية لقطاع السياحة بالمقارنة بالقطاعات الانتاجية الاخرى، وتأتي المنح الحكومية في اشكال عديدة مثل الحملات الترويجية الرسمية التي تبين المزايا السياحية للبلد او من خلال الاعفاءات الضريبية على الانشطة السياحية، وبما ان النشاط السياحي يعتبر دائماً ضمن النشاط الخاص فان عملية التوسع تناط في كثير من الاحيان الى الحكومة او بالتنسيق بين الحكومات ورجال الاعمال. وبشكل عام فان المشروعات يجب ان تدر ايرادات كافية حتى تجذب المستثمرين ونتيجة لهذا فان على الحكومات ان تتعهد بتمويل البنية الاساسية والتي غالبا ما تكلف كثيراً. </a:t>
            </a:r>
            <a:endParaRPr lang="en-US" sz="1600" dirty="0">
              <a:latin typeface="Calibri"/>
              <a:ea typeface="Calibri"/>
              <a:cs typeface="Arial"/>
            </a:endParaRPr>
          </a:p>
          <a:p>
            <a:pPr marL="245110" indent="0" algn="just">
              <a:lnSpc>
                <a:spcPct val="115000"/>
              </a:lnSpc>
              <a:spcAft>
                <a:spcPts val="600"/>
              </a:spcAft>
              <a:buNone/>
            </a:pPr>
            <a:r>
              <a:rPr lang="ar-IQ" sz="1600" dirty="0">
                <a:latin typeface="Simplified Arabic"/>
                <a:ea typeface="Calibri"/>
                <a:cs typeface="Simplified Arabic"/>
              </a:rPr>
              <a:t>وبالنظر لحداثة قطاع السياحة في الدول النامية مقارنة مع الدول المتقدمة لذا فان دور القطاع الحكومي في عملية التمويل يكاد يكون محدود وحديث لذلك سوف يتم التركيز على تجربة الدول الاوربية في هذا المجال لإعطاء فكرة واضحة عن اهمية التمويل الحكومي المباشر وغير المباشر في تطوير الفنادق السياحية. </a:t>
            </a:r>
            <a:endParaRPr lang="en-US" sz="1600" dirty="0">
              <a:latin typeface="Calibri"/>
              <a:ea typeface="Calibri"/>
              <a:cs typeface="Arial"/>
            </a:endParaRPr>
          </a:p>
          <a:p>
            <a:pPr marL="0" indent="0">
              <a:buNone/>
            </a:pPr>
            <a:r>
              <a:rPr lang="ar-IQ" sz="1600" b="1" dirty="0">
                <a:latin typeface="Simplified Arabic"/>
                <a:ea typeface="Calibri"/>
                <a:cs typeface="Simplified Arabic"/>
              </a:rPr>
              <a:t>أ. التمويل الحكومي المباشر:</a:t>
            </a:r>
            <a:r>
              <a:rPr lang="ar-IQ" sz="1600" dirty="0">
                <a:latin typeface="Simplified Arabic"/>
                <a:ea typeface="Calibri"/>
                <a:cs typeface="Simplified Arabic"/>
              </a:rPr>
              <a:t> يعتبر مجلس التعاون الاوربي والحكومة المركزية والمجالس المحلية من اكثر الجهات التي تعتمد عليها الفنادق السياحية على مستوى الدول الاوربية للحصول على الدعم المالي لتخفيض تكاليف الاستثمار </a:t>
            </a:r>
            <a:endParaRPr lang="ar-IQ" sz="1600" dirty="0"/>
          </a:p>
        </p:txBody>
      </p:sp>
    </p:spTree>
    <p:extLst>
      <p:ext uri="{BB962C8B-B14F-4D97-AF65-F5344CB8AC3E}">
        <p14:creationId xmlns:p14="http://schemas.microsoft.com/office/powerpoint/2010/main" val="13787665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620688"/>
            <a:ext cx="7416824" cy="5616624"/>
          </a:xfrm>
        </p:spPr>
        <p:txBody>
          <a:bodyPr>
            <a:normAutofit fontScale="70000" lnSpcReduction="20000"/>
          </a:bodyPr>
          <a:lstStyle/>
          <a:p>
            <a:pPr marL="302260" indent="0" algn="just">
              <a:lnSpc>
                <a:spcPct val="115000"/>
              </a:lnSpc>
              <a:spcAft>
                <a:spcPts val="600"/>
              </a:spcAft>
              <a:buNone/>
            </a:pPr>
            <a:r>
              <a:rPr lang="ar-IQ" dirty="0">
                <a:latin typeface="Simplified Arabic"/>
                <a:ea typeface="Calibri"/>
                <a:cs typeface="Simplified Arabic"/>
              </a:rPr>
              <a:t>ولهذا المجلس اربعة دوائر تقوم جميعها بتقديم المساعدات والقروض المالية وهي كالأتي: </a:t>
            </a:r>
            <a:endParaRPr lang="en-US" sz="1600" dirty="0">
              <a:latin typeface="Calibri"/>
              <a:ea typeface="Calibri"/>
              <a:cs typeface="Arial"/>
            </a:endParaRPr>
          </a:p>
          <a:p>
            <a:pPr marL="0" lvl="0" indent="0" algn="just">
              <a:lnSpc>
                <a:spcPct val="115000"/>
              </a:lnSpc>
              <a:spcAft>
                <a:spcPts val="600"/>
              </a:spcAft>
              <a:buNone/>
            </a:pPr>
            <a:r>
              <a:rPr lang="ar-IQ" b="1" dirty="0">
                <a:latin typeface="Simplified Arabic"/>
                <a:ea typeface="Calibri"/>
                <a:cs typeface="Simplified Arabic"/>
              </a:rPr>
              <a:t>التمويل الاوربي للتنمية الاقليمية:</a:t>
            </a:r>
            <a:r>
              <a:rPr lang="ar-IQ" dirty="0">
                <a:latin typeface="Simplified Arabic"/>
                <a:ea typeface="Calibri"/>
                <a:cs typeface="Simplified Arabic"/>
              </a:rPr>
              <a:t> ان غالبية مشاريع البنى التحتية والفوقية للتنمية السياحية في العديد من الدول الاوربية تعتمد أساساً على مثل هذا التمويل لتحسين حصتها السوقية من سوق السياحة العالمية او لزيادة شدة الجذب السياحي لموقعها سواء تلك التي من صنع الانسان كالمتاحف والكازينوهات وحدائق الحيوانات أو لتطوير مناطق الجذب الطبيعي وتحسين المنظر الطبيعي العام لها</a:t>
            </a:r>
            <a:r>
              <a:rPr lang="en-US" dirty="0">
                <a:latin typeface="Simplified Arabic"/>
                <a:ea typeface="Calibri"/>
                <a:cs typeface="Arial"/>
              </a:rPr>
              <a:t>Landscape </a:t>
            </a:r>
            <a:r>
              <a:rPr lang="ar-IQ" dirty="0">
                <a:latin typeface="Simplified Arabic"/>
                <a:ea typeface="Calibri"/>
                <a:cs typeface="Simplified Arabic"/>
              </a:rPr>
              <a:t> وتحقيق امكانية وصول سهلة وميسرة. </a:t>
            </a:r>
            <a:endParaRPr lang="en-US" sz="1600" dirty="0">
              <a:latin typeface="Simplified Arabic"/>
              <a:ea typeface="Calibri"/>
              <a:cs typeface="Arial"/>
            </a:endParaRPr>
          </a:p>
          <a:p>
            <a:pPr marL="0" indent="0" algn="just">
              <a:lnSpc>
                <a:spcPct val="115000"/>
              </a:lnSpc>
              <a:spcAft>
                <a:spcPts val="600"/>
              </a:spcAft>
              <a:buNone/>
            </a:pPr>
            <a:r>
              <a:rPr lang="en-US" dirty="0">
                <a:latin typeface="Simplified Arabic"/>
                <a:ea typeface="Calibri"/>
                <a:cs typeface="Arial"/>
              </a:rPr>
              <a:t>      </a:t>
            </a:r>
            <a:r>
              <a:rPr lang="ar-IQ" dirty="0">
                <a:latin typeface="Simplified Arabic"/>
                <a:ea typeface="Calibri"/>
                <a:cs typeface="Simplified Arabic"/>
              </a:rPr>
              <a:t>ومن </a:t>
            </a:r>
            <a:r>
              <a:rPr lang="ar-IQ" u="sng" dirty="0">
                <a:latin typeface="Simplified Arabic"/>
                <a:ea typeface="Calibri"/>
                <a:cs typeface="Simplified Arabic"/>
              </a:rPr>
              <a:t>الشروط الاساسية</a:t>
            </a:r>
            <a:r>
              <a:rPr lang="ar-IQ" dirty="0">
                <a:latin typeface="Simplified Arabic"/>
                <a:ea typeface="Calibri"/>
                <a:cs typeface="Simplified Arabic"/>
              </a:rPr>
              <a:t> التي يطلبها المجلس لمنح التمويل أن يكون الفندق السياحي تابع بشكل كامل أو بنسبة غالبة للقطاع الحكومي وليس الخاص، اما الشرط الثاني فهو يتعلق بموقع الفندق السياحي حيث لابد من أن يكون لموقعه دوراً واضحاً لخلق التنمية السياحية المتوازنة في ذلك البلد وبمعنى اخر اعطاء الفرصة للأقاليم الطبيعية الاقل حظاً في التنمية من أن تأخذ دورها ونصيبها في التطوير والتنمية السياحية. وقد يبلغ حجم التمويل المقدم من هذا المجلس حوالي 50% من مجموع تكلفة الفندق السياحي. </a:t>
            </a:r>
            <a:endParaRPr lang="en-US" sz="1600" dirty="0">
              <a:latin typeface="Calibri"/>
              <a:ea typeface="Calibri"/>
              <a:cs typeface="Arial"/>
            </a:endParaRPr>
          </a:p>
          <a:p>
            <a:pPr marL="0" lvl="0" indent="0" algn="just">
              <a:lnSpc>
                <a:spcPct val="115000"/>
              </a:lnSpc>
              <a:spcAft>
                <a:spcPts val="600"/>
              </a:spcAft>
              <a:buNone/>
            </a:pPr>
            <a:r>
              <a:rPr lang="ar-IQ" b="1" dirty="0">
                <a:latin typeface="Simplified Arabic"/>
                <a:ea typeface="Calibri"/>
                <a:cs typeface="Simplified Arabic"/>
              </a:rPr>
              <a:t>نظام التمويل الاجتماعي:</a:t>
            </a:r>
            <a:r>
              <a:rPr lang="ar-IQ" dirty="0">
                <a:latin typeface="Simplified Arabic"/>
                <a:ea typeface="Calibri"/>
                <a:cs typeface="Simplified Arabic"/>
              </a:rPr>
              <a:t> ويكون الهدف الرئيسي له هو خلق برامج تدريسية واضحة الاهداف من شأنها زيادة كفاءة العاملين في القطاع السياحي. </a:t>
            </a:r>
            <a:endParaRPr lang="en-US" sz="1600" dirty="0">
              <a:latin typeface="Simplified Arabic"/>
              <a:ea typeface="Calibri"/>
              <a:cs typeface="Arial"/>
            </a:endParaRPr>
          </a:p>
          <a:p>
            <a:pPr marL="0" lvl="0" indent="0" algn="just">
              <a:lnSpc>
                <a:spcPct val="115000"/>
              </a:lnSpc>
              <a:spcAft>
                <a:spcPts val="600"/>
              </a:spcAft>
              <a:buNone/>
            </a:pPr>
            <a:r>
              <a:rPr lang="ar-IQ" b="1" dirty="0">
                <a:latin typeface="Simplified Arabic"/>
                <a:ea typeface="Calibri"/>
                <a:cs typeface="Simplified Arabic"/>
              </a:rPr>
              <a:t>بنك الاستثمار الاوربي:</a:t>
            </a:r>
            <a:r>
              <a:rPr lang="ar-IQ" dirty="0">
                <a:latin typeface="Simplified Arabic"/>
                <a:ea typeface="Calibri"/>
                <a:cs typeface="Simplified Arabic"/>
              </a:rPr>
              <a:t> وله نفس مهام التمويل الاوربي للتنمية الاقليمية حيث يقوم بمنح القروض المالية بما لايزيد عن 50% من كلف مشاريع التطوير السياحي للدول الاوربية. </a:t>
            </a:r>
            <a:endParaRPr lang="en-US" sz="1600" dirty="0">
              <a:latin typeface="Simplified Arabic"/>
              <a:ea typeface="Calibri"/>
              <a:cs typeface="Arial"/>
            </a:endParaRPr>
          </a:p>
          <a:p>
            <a:pPr marL="0" indent="0">
              <a:buNone/>
            </a:pPr>
            <a:r>
              <a:rPr lang="ar-IQ" b="1" dirty="0">
                <a:latin typeface="Simplified Arabic"/>
                <a:ea typeface="Calibri"/>
                <a:cs typeface="Simplified Arabic"/>
              </a:rPr>
              <a:t>الحكومة المركزية:</a:t>
            </a:r>
            <a:r>
              <a:rPr lang="ar-IQ" dirty="0">
                <a:latin typeface="Simplified Arabic"/>
                <a:ea typeface="Calibri"/>
                <a:cs typeface="Simplified Arabic"/>
              </a:rPr>
              <a:t> حيث تقوم بدورها بتقديم الدعم المالي لتخفيض تكاليف الاستثمار في القطاع السياحي وعدم مطالبتهم بردها وعادة ما يقدم الدعم بشكل اعفاءات من سداد القروض أو اقساطها. كذلك فقد تقوم الحكومة بمنح القطاع الخاص قروض مميزة وبسعر فائدة اقل من السعر السائد في السوق </a:t>
            </a:r>
            <a:endParaRPr lang="ar-IQ" dirty="0"/>
          </a:p>
        </p:txBody>
      </p:sp>
    </p:spTree>
    <p:extLst>
      <p:ext uri="{BB962C8B-B14F-4D97-AF65-F5344CB8AC3E}">
        <p14:creationId xmlns:p14="http://schemas.microsoft.com/office/powerpoint/2010/main" val="1564592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1600" y="692696"/>
            <a:ext cx="7412983" cy="5522124"/>
          </a:xfrm>
        </p:spPr>
        <p:txBody>
          <a:bodyPr>
            <a:normAutofit fontScale="70000" lnSpcReduction="20000"/>
          </a:bodyPr>
          <a:lstStyle/>
          <a:p>
            <a:pPr marL="0" indent="0" algn="just">
              <a:lnSpc>
                <a:spcPct val="115000"/>
              </a:lnSpc>
              <a:spcAft>
                <a:spcPts val="600"/>
              </a:spcAft>
              <a:buNone/>
            </a:pPr>
            <a:r>
              <a:rPr lang="ar-IQ" sz="2600" b="1" dirty="0">
                <a:latin typeface="Simplified Arabic"/>
                <a:ea typeface="Calibri"/>
                <a:cs typeface="Simplified Arabic"/>
              </a:rPr>
              <a:t>اولا : مفهوم التمويل</a:t>
            </a:r>
            <a:endParaRPr lang="en-US" sz="2600" dirty="0">
              <a:latin typeface="Calibri"/>
              <a:ea typeface="Calibri"/>
              <a:cs typeface="Arial"/>
            </a:endParaRPr>
          </a:p>
          <a:p>
            <a:pPr marL="0" indent="0" algn="just">
              <a:lnSpc>
                <a:spcPct val="115000"/>
              </a:lnSpc>
              <a:spcAft>
                <a:spcPts val="600"/>
              </a:spcAft>
              <a:buNone/>
            </a:pPr>
            <a:r>
              <a:rPr lang="ar-IQ" sz="2600" dirty="0">
                <a:latin typeface="Simplified Arabic"/>
                <a:ea typeface="Calibri"/>
                <a:cs typeface="Simplified Arabic"/>
              </a:rPr>
              <a:t>      يعرف التمويل</a:t>
            </a:r>
            <a:r>
              <a:rPr lang="en-US" sz="2600" dirty="0">
                <a:latin typeface="Simplified Arabic"/>
                <a:ea typeface="Calibri"/>
                <a:cs typeface="Arial"/>
              </a:rPr>
              <a:t>Funding </a:t>
            </a:r>
            <a:r>
              <a:rPr lang="ar-IQ" sz="2600" dirty="0">
                <a:latin typeface="Simplified Arabic"/>
                <a:ea typeface="Calibri"/>
                <a:cs typeface="Simplified Arabic"/>
              </a:rPr>
              <a:t> بأنه : توفير الموارد المالية (السيولة النقدية) اللازمة للاستثمار والتي يحتاجها المشروع سواء أكان المشروع صناعياً او زراعي او خدمي (سياحي) من اجل انفاقها على الاستثمار وتكوين رأس المال الثابت بهدف زيادة الانتاج والاستهلاك. </a:t>
            </a:r>
            <a:endParaRPr lang="en-US" sz="2600" dirty="0">
              <a:latin typeface="Calibri"/>
              <a:ea typeface="Calibri"/>
              <a:cs typeface="Arial"/>
            </a:endParaRPr>
          </a:p>
          <a:p>
            <a:pPr marL="0" indent="0" algn="just">
              <a:lnSpc>
                <a:spcPct val="115000"/>
              </a:lnSpc>
              <a:spcAft>
                <a:spcPts val="600"/>
              </a:spcAft>
              <a:buNone/>
            </a:pPr>
            <a:r>
              <a:rPr lang="ar-IQ" sz="2600" dirty="0" smtClean="0">
                <a:latin typeface="Simplified Arabic"/>
                <a:ea typeface="Calibri"/>
                <a:cs typeface="Simplified Arabic"/>
              </a:rPr>
              <a:t>ويعرف </a:t>
            </a:r>
            <a:r>
              <a:rPr lang="ar-IQ" sz="2600" dirty="0">
                <a:latin typeface="Simplified Arabic"/>
                <a:ea typeface="Calibri"/>
                <a:cs typeface="Simplified Arabic"/>
              </a:rPr>
              <a:t>ايضاً على انه : عملية تجارية تختص بكل ما يحدث في الشركة او المنشاة السياحية من العمليات المالية الهامة والتي تتصل مباشرة بالنقدية ويشتمل على الاعمال التي يقوم بها المدير المالي المسؤول بالحصول على الاموال وإدارتها لاستخدامها في الشركة السياحية. </a:t>
            </a:r>
            <a:endParaRPr lang="en-US" sz="2600" dirty="0">
              <a:latin typeface="Calibri"/>
              <a:ea typeface="Calibri"/>
              <a:cs typeface="Arial"/>
            </a:endParaRPr>
          </a:p>
          <a:p>
            <a:pPr marL="0" indent="0" algn="just">
              <a:lnSpc>
                <a:spcPct val="115000"/>
              </a:lnSpc>
              <a:spcAft>
                <a:spcPts val="600"/>
              </a:spcAft>
              <a:buNone/>
            </a:pPr>
            <a:r>
              <a:rPr lang="ar-IQ" sz="2600" dirty="0">
                <a:latin typeface="Simplified Arabic"/>
                <a:ea typeface="Calibri"/>
                <a:cs typeface="Simplified Arabic"/>
              </a:rPr>
              <a:t>ويعتبر التمويل جزءا مكملا لعمل الادارة العامة في الشركة السياحية بدلا من اعتباره اختصاصا استشاريا يهتم بعمليات الحصول على التمويل اللازم للمشروعات وتكلفة كل مصدر من هذه المصادر تختلف باختلاف حجم وطبيعة المشاريع السياحية وتعتبر الاسواق المالية في نظر خبراء المالية مصدرا رئيسيا للأموال لتي تحتاجها المؤسسات والإيفاء بدورها في توزيع الفائض التي يتحقق لدى بعض وحدات الاقتصاد القومي على تلك الوحدات التي تعاني من عجز مالي لتمويل احتياجاتها للنمو والتطور مما يمكن تلك الوحدات ذات العجز من تسيير امورها ومشاريعها دون الحاجة الى الانتظار لحين وصول وفوراتها الى المستوى الذي يكفي من تلبية هذه الاحتياجات. </a:t>
            </a:r>
            <a:endParaRPr lang="en-US" sz="2600" dirty="0">
              <a:latin typeface="Calibri"/>
              <a:ea typeface="Calibri"/>
              <a:cs typeface="Arial"/>
            </a:endParaRPr>
          </a:p>
          <a:p>
            <a:pPr marL="0" indent="0" algn="just">
              <a:lnSpc>
                <a:spcPct val="115000"/>
              </a:lnSpc>
              <a:spcAft>
                <a:spcPts val="600"/>
              </a:spcAft>
              <a:buNone/>
            </a:pPr>
            <a:r>
              <a:rPr lang="ar-IQ" sz="2600" b="1" dirty="0">
                <a:latin typeface="Simplified Arabic"/>
                <a:ea typeface="Calibri"/>
                <a:cs typeface="Simplified Arabic"/>
              </a:rPr>
              <a:t> </a:t>
            </a:r>
            <a:endParaRPr lang="en-US" sz="2600" dirty="0">
              <a:latin typeface="Calibri"/>
              <a:ea typeface="Calibri"/>
              <a:cs typeface="Arial"/>
            </a:endParaRPr>
          </a:p>
          <a:p>
            <a:pPr marL="0" indent="0" algn="just">
              <a:lnSpc>
                <a:spcPct val="115000"/>
              </a:lnSpc>
              <a:spcAft>
                <a:spcPts val="600"/>
              </a:spcAft>
              <a:buNone/>
            </a:pPr>
            <a:r>
              <a:rPr lang="ar-IQ" sz="2600" b="1" dirty="0">
                <a:latin typeface="Simplified Arabic"/>
                <a:ea typeface="Calibri"/>
                <a:cs typeface="Simplified Arabic"/>
              </a:rPr>
              <a:t> </a:t>
            </a:r>
            <a:endParaRPr lang="en-US" sz="2600" dirty="0">
              <a:latin typeface="Calibri"/>
              <a:ea typeface="Calibri"/>
              <a:cs typeface="Arial"/>
            </a:endParaRPr>
          </a:p>
          <a:p>
            <a:pPr marL="0" indent="0">
              <a:buNone/>
            </a:pPr>
            <a:endParaRPr lang="ar-IQ" dirty="0"/>
          </a:p>
        </p:txBody>
      </p:sp>
    </p:spTree>
    <p:extLst>
      <p:ext uri="{BB962C8B-B14F-4D97-AF65-F5344CB8AC3E}">
        <p14:creationId xmlns:p14="http://schemas.microsoft.com/office/powerpoint/2010/main" val="33739840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692696"/>
            <a:ext cx="7632848" cy="5544616"/>
          </a:xfrm>
        </p:spPr>
        <p:txBody>
          <a:bodyPr>
            <a:normAutofit fontScale="62500" lnSpcReduction="20000"/>
          </a:bodyPr>
          <a:lstStyle/>
          <a:p>
            <a:pPr marL="342900" lvl="0" indent="-342900" algn="just">
              <a:lnSpc>
                <a:spcPct val="115000"/>
              </a:lnSpc>
              <a:spcAft>
                <a:spcPts val="600"/>
              </a:spcAft>
              <a:buFont typeface="Simplified Arabic"/>
              <a:buChar char="-"/>
            </a:pPr>
            <a:r>
              <a:rPr lang="ar-IQ" dirty="0">
                <a:latin typeface="Simplified Arabic"/>
                <a:ea typeface="Calibri"/>
                <a:cs typeface="Simplified Arabic"/>
              </a:rPr>
              <a:t>أو السماح للفندق السياحي بعمل احتياطات الاستهلاك الرأسمالي من ارباحه المتحققة قبل تحميلها الضرائب مما يخفض من مقدار ضرائب الارباح. </a:t>
            </a:r>
            <a:endParaRPr lang="en-US" sz="1600" dirty="0">
              <a:latin typeface="Simplified Arabic"/>
              <a:ea typeface="Calibri"/>
              <a:cs typeface="Arial"/>
            </a:endParaRPr>
          </a:p>
          <a:p>
            <a:pPr marL="302260" indent="0" algn="just">
              <a:lnSpc>
                <a:spcPct val="115000"/>
              </a:lnSpc>
              <a:spcAft>
                <a:spcPts val="600"/>
              </a:spcAft>
              <a:buNone/>
            </a:pPr>
            <a:r>
              <a:rPr lang="ar-IQ" b="1" dirty="0">
                <a:latin typeface="Simplified Arabic"/>
                <a:ea typeface="Calibri"/>
                <a:cs typeface="Simplified Arabic"/>
              </a:rPr>
              <a:t>ب. التمويل الحكومي غير المباشر:</a:t>
            </a:r>
            <a:r>
              <a:rPr lang="ar-IQ" dirty="0">
                <a:latin typeface="Simplified Arabic"/>
                <a:ea typeface="Calibri"/>
                <a:cs typeface="Simplified Arabic"/>
              </a:rPr>
              <a:t> تدعم الحكومة المركزية قطاع السياحة من خلال مساهمتها في التقليل من تكلفة انشاء الفندق السياحي وبطرق غير مباشرة منها: </a:t>
            </a:r>
            <a:endParaRPr lang="en-US" sz="1600" dirty="0">
              <a:latin typeface="Calibri"/>
              <a:ea typeface="Calibri"/>
              <a:cs typeface="Arial"/>
            </a:endParaRPr>
          </a:p>
          <a:p>
            <a:pPr marL="0" lvl="0" indent="0" algn="just">
              <a:lnSpc>
                <a:spcPct val="115000"/>
              </a:lnSpc>
              <a:spcAft>
                <a:spcPts val="600"/>
              </a:spcAft>
              <a:buNone/>
            </a:pPr>
            <a:r>
              <a:rPr lang="ar-IQ" dirty="0">
                <a:latin typeface="Simplified Arabic"/>
                <a:ea typeface="Calibri"/>
                <a:cs typeface="Simplified Arabic"/>
              </a:rPr>
              <a:t>تخفيض تكلفة الاستثمار: من خلال تخصيص قطع اراضي مجانية أو بأسعار تشجيعية على مستوى اقاليم تلك البلاد لأغراض التنمية السياحية المتوازنة مثل انشاء قرى وفنادق سياحية تتلاءم مع حاجات ومتطلبات جميع الشرائح الاجتماعية حيث تعمل على تهيئة التصاميم الاساسية لبعض المواقع السياحية وتعلن عن رغبتها بمشاركة القطاع الخاص بتنفيذها أو تحفيزه من خلال طرق مختلفة كعدم استيفاء سعر الارض في الاقاليم اللاقل حظاً أو بيع تلك الاراضي بأسعار مدعومة تقل كثيراً عن سعرها الحقيقي. </a:t>
            </a:r>
            <a:endParaRPr lang="en-US" sz="1600" dirty="0">
              <a:latin typeface="Calibri"/>
              <a:ea typeface="Calibri"/>
              <a:cs typeface="Arial"/>
            </a:endParaRPr>
          </a:p>
          <a:p>
            <a:pPr marL="0" lvl="0" indent="0" algn="just">
              <a:lnSpc>
                <a:spcPct val="115000"/>
              </a:lnSpc>
              <a:spcAft>
                <a:spcPts val="600"/>
              </a:spcAft>
              <a:buNone/>
              <a:tabLst>
                <a:tab pos="759460" algn="r"/>
              </a:tabLst>
            </a:pPr>
            <a:r>
              <a:rPr lang="ar-IQ" dirty="0">
                <a:latin typeface="Simplified Arabic"/>
                <a:ea typeface="Calibri"/>
                <a:cs typeface="Simplified Arabic"/>
              </a:rPr>
              <a:t>الاعفاءات الضريبية على مستلزمات الانشاء وكذلك على بيع أو تأجير الاراضي للفنادق السياحية الجديدة وقد تتراوح ما بين 3 سنوات فأكثر. </a:t>
            </a:r>
            <a:endParaRPr lang="en-US" sz="1600" dirty="0">
              <a:latin typeface="Calibri"/>
              <a:ea typeface="Calibri"/>
              <a:cs typeface="Arial"/>
            </a:endParaRPr>
          </a:p>
          <a:p>
            <a:pPr marL="0" lvl="0" indent="0" algn="just">
              <a:lnSpc>
                <a:spcPct val="115000"/>
              </a:lnSpc>
              <a:spcAft>
                <a:spcPts val="600"/>
              </a:spcAft>
              <a:buNone/>
            </a:pPr>
            <a:r>
              <a:rPr lang="ar-IQ" dirty="0">
                <a:latin typeface="Simplified Arabic"/>
                <a:ea typeface="Calibri"/>
                <a:cs typeface="Simplified Arabic"/>
              </a:rPr>
              <a:t>تخفيض تكاليف التشغيل: وذلك عن طريق الاعفاءات الضريبية والكمركية على الاجهزة المستوردة لخدمة القطاع السياحي ودعم برامج تدريب العاملين. </a:t>
            </a:r>
            <a:endParaRPr lang="en-US" sz="1600" dirty="0">
              <a:latin typeface="Calibri"/>
              <a:ea typeface="Calibri"/>
              <a:cs typeface="Arial"/>
            </a:endParaRPr>
          </a:p>
          <a:p>
            <a:pPr marL="0" lvl="0" indent="0" algn="just">
              <a:lnSpc>
                <a:spcPct val="115000"/>
              </a:lnSpc>
              <a:spcAft>
                <a:spcPts val="600"/>
              </a:spcAft>
              <a:buNone/>
            </a:pPr>
            <a:r>
              <a:rPr lang="ar-IQ" dirty="0">
                <a:latin typeface="Simplified Arabic"/>
                <a:ea typeface="Calibri"/>
                <a:cs typeface="Simplified Arabic"/>
              </a:rPr>
              <a:t>توفير المعلومات اللازمة عن اهمية الاقليم الاقتصادية والسياسية ومستقبل الاقليم السياحي واهم عناصر الجذب السياحي المتوفرة حيث توفر انظمة المعلومات الجغرافية</a:t>
            </a:r>
            <a:r>
              <a:rPr lang="en-US" dirty="0">
                <a:latin typeface="Simplified Arabic"/>
                <a:ea typeface="Calibri"/>
                <a:cs typeface="Arial"/>
              </a:rPr>
              <a:t>Geographical Information System </a:t>
            </a:r>
            <a:r>
              <a:rPr lang="ar-IQ" dirty="0">
                <a:latin typeface="Simplified Arabic"/>
                <a:ea typeface="Calibri"/>
                <a:cs typeface="Simplified Arabic"/>
              </a:rPr>
              <a:t> والمسموحات الميدانية الحكومية والمعلومات الاساسية لتحفيز القطاع الخاص على الاستثمار في الاقليم سياحياً. </a:t>
            </a:r>
            <a:endParaRPr lang="en-US" sz="1600" dirty="0">
              <a:latin typeface="Calibri"/>
              <a:ea typeface="Calibri"/>
              <a:cs typeface="Arial"/>
            </a:endParaRPr>
          </a:p>
          <a:p>
            <a:pPr marL="0" lvl="0" indent="0" algn="just">
              <a:lnSpc>
                <a:spcPct val="115000"/>
              </a:lnSpc>
              <a:spcAft>
                <a:spcPts val="600"/>
              </a:spcAft>
              <a:buNone/>
            </a:pPr>
            <a:r>
              <a:rPr lang="ar-IQ" dirty="0">
                <a:latin typeface="Simplified Arabic"/>
                <a:ea typeface="Calibri"/>
                <a:cs typeface="Simplified Arabic"/>
              </a:rPr>
              <a:t>السماح للمستثمر السياحي من استيراد المواد الانشائية والتأثيث والديكور والمعدات واللوازم التي يحتاجها بدون رسوم ضريبية. </a:t>
            </a:r>
            <a:endParaRPr lang="en-US" sz="1600" dirty="0">
              <a:latin typeface="Calibri"/>
              <a:ea typeface="Calibri"/>
              <a:cs typeface="Arial"/>
            </a:endParaRPr>
          </a:p>
          <a:p>
            <a:pPr marL="0" lvl="0" indent="0" algn="just">
              <a:lnSpc>
                <a:spcPct val="115000"/>
              </a:lnSpc>
              <a:spcAft>
                <a:spcPts val="600"/>
              </a:spcAft>
              <a:buNone/>
            </a:pPr>
            <a:r>
              <a:rPr lang="ar-IQ" dirty="0">
                <a:latin typeface="Simplified Arabic"/>
                <a:ea typeface="Calibri"/>
                <a:cs typeface="Simplified Arabic"/>
              </a:rPr>
              <a:t>دعم وتنظيم الدورات التدريبية للعاملين في الفنادق السياحية. </a:t>
            </a:r>
            <a:endParaRPr lang="en-US" sz="1600" dirty="0">
              <a:latin typeface="Calibri"/>
              <a:ea typeface="Calibri"/>
              <a:cs typeface="Arial"/>
            </a:endParaRPr>
          </a:p>
          <a:p>
            <a:pPr marL="0" indent="0">
              <a:buNone/>
            </a:pPr>
            <a:endParaRPr lang="ar-IQ" dirty="0"/>
          </a:p>
        </p:txBody>
      </p:sp>
    </p:spTree>
    <p:extLst>
      <p:ext uri="{BB962C8B-B14F-4D97-AF65-F5344CB8AC3E}">
        <p14:creationId xmlns:p14="http://schemas.microsoft.com/office/powerpoint/2010/main" val="3527167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620688"/>
            <a:ext cx="7704856" cy="5544616"/>
          </a:xfrm>
        </p:spPr>
        <p:txBody>
          <a:bodyPr>
            <a:normAutofit fontScale="70000" lnSpcReduction="20000"/>
          </a:bodyPr>
          <a:lstStyle/>
          <a:p>
            <a:pPr marL="0" lvl="0" indent="0" algn="just">
              <a:lnSpc>
                <a:spcPct val="115000"/>
              </a:lnSpc>
              <a:spcAft>
                <a:spcPts val="600"/>
              </a:spcAft>
              <a:buNone/>
            </a:pPr>
            <a:r>
              <a:rPr lang="ar-IQ" dirty="0">
                <a:latin typeface="Simplified Arabic"/>
                <a:ea typeface="Calibri"/>
                <a:cs typeface="Simplified Arabic"/>
              </a:rPr>
              <a:t>ضمانات الاستثمار: حيث يكون الهدف منها تأمين حقوق المستثمرين الاجانب وذلك عن طريق ضمان حق استرداد رأس المال والإرباح وتشجيع المستثمر الاجنبي لإعادة استثمار ارباحه في فنادق سياحية اخرى. </a:t>
            </a:r>
            <a:endParaRPr lang="en-US" sz="1600" dirty="0">
              <a:latin typeface="Calibri"/>
              <a:ea typeface="Calibri"/>
              <a:cs typeface="Arial"/>
            </a:endParaRPr>
          </a:p>
          <a:p>
            <a:pPr marL="0" lvl="0" indent="0" algn="just">
              <a:lnSpc>
                <a:spcPct val="115000"/>
              </a:lnSpc>
              <a:spcAft>
                <a:spcPts val="600"/>
              </a:spcAft>
              <a:buNone/>
            </a:pPr>
            <a:r>
              <a:rPr lang="ar-IQ" dirty="0">
                <a:latin typeface="Simplified Arabic"/>
                <a:ea typeface="Calibri"/>
                <a:cs typeface="Simplified Arabic"/>
              </a:rPr>
              <a:t>التأثير في سعر الصرف: حيث يساعد سعر الصرف في جذب أو استبعاد السياح إلى مناطق القصد السياحي. </a:t>
            </a:r>
            <a:endParaRPr lang="en-US" sz="1600" dirty="0">
              <a:latin typeface="Calibri"/>
              <a:ea typeface="Calibri"/>
              <a:cs typeface="Arial"/>
            </a:endParaRPr>
          </a:p>
          <a:p>
            <a:pPr marL="0" lvl="0" indent="0" algn="just">
              <a:lnSpc>
                <a:spcPct val="115000"/>
              </a:lnSpc>
              <a:spcAft>
                <a:spcPts val="600"/>
              </a:spcAft>
              <a:buNone/>
            </a:pPr>
            <a:r>
              <a:rPr lang="ar-IQ" dirty="0">
                <a:latin typeface="Simplified Arabic"/>
                <a:ea typeface="Calibri"/>
                <a:cs typeface="Simplified Arabic"/>
              </a:rPr>
              <a:t>القيام بالحملات التسويقية والترويجية من خلال الاشتراك بالمعارض السياحية المحلية والدولية وإصدار المطبوعات والخرائط السياحية وتشجيع انتشار الثقافة السياحية. </a:t>
            </a:r>
            <a:endParaRPr lang="en-US" sz="1600" dirty="0">
              <a:latin typeface="Calibri"/>
              <a:ea typeface="Calibri"/>
              <a:cs typeface="Arial"/>
            </a:endParaRPr>
          </a:p>
          <a:p>
            <a:pPr marL="245110" indent="0" algn="just">
              <a:lnSpc>
                <a:spcPct val="115000"/>
              </a:lnSpc>
              <a:spcAft>
                <a:spcPts val="600"/>
              </a:spcAft>
              <a:buNone/>
            </a:pPr>
            <a:r>
              <a:rPr lang="ar-IQ" dirty="0">
                <a:latin typeface="Simplified Arabic"/>
                <a:ea typeface="Calibri"/>
                <a:cs typeface="Simplified Arabic"/>
              </a:rPr>
              <a:t>ويمكن القول أن مخاطر الاستثمار في قطاع السياحة عادة ما تكون اعلى من مخاطر الاستثمار في كثير من القطاعات الاخرى، ولذلك فأن من اهم المساعدات التي يمكن أن تقدمها الحكومات لأجل السياحة والتنمية السياحية توفير بيئة استثمارية مناسبة لطمأنة المستثمرين وجذبهم. </a:t>
            </a:r>
            <a:endParaRPr lang="en-US" sz="1600" dirty="0">
              <a:latin typeface="Calibri"/>
              <a:ea typeface="Calibri"/>
              <a:cs typeface="Arial"/>
            </a:endParaRPr>
          </a:p>
          <a:p>
            <a:pPr marL="0" lvl="0" indent="0" algn="just">
              <a:lnSpc>
                <a:spcPct val="115000"/>
              </a:lnSpc>
              <a:spcAft>
                <a:spcPts val="600"/>
              </a:spcAft>
              <a:buNone/>
            </a:pPr>
            <a:r>
              <a:rPr lang="ar-IQ" b="1" u="sng" dirty="0">
                <a:latin typeface="Simplified Arabic"/>
                <a:ea typeface="Calibri"/>
                <a:cs typeface="Simplified Arabic"/>
              </a:rPr>
              <a:t>التمويل التطوعي</a:t>
            </a:r>
            <a:r>
              <a:rPr lang="en-US" b="1" u="sng" dirty="0">
                <a:latin typeface="Simplified Arabic"/>
                <a:ea typeface="Calibri"/>
                <a:cs typeface="Arial"/>
              </a:rPr>
              <a:t>Voluntary Funding </a:t>
            </a:r>
            <a:r>
              <a:rPr lang="ar-IQ" b="1" dirty="0">
                <a:latin typeface="Simplified Arabic"/>
                <a:ea typeface="Calibri"/>
                <a:cs typeface="Simplified Arabic"/>
              </a:rPr>
              <a:t>:</a:t>
            </a:r>
            <a:r>
              <a:rPr lang="ar-IQ" dirty="0">
                <a:latin typeface="Simplified Arabic"/>
                <a:ea typeface="Calibri"/>
                <a:cs typeface="Simplified Arabic"/>
              </a:rPr>
              <a:t> يعتبر العمل التطوعي والحملات التي تقوم بها بعض المؤسسات والنقابات لتنظيف وحماية البيئة الطبيعية من التلوث شكل اخر من اشكال مصادر التمويل غير المباشر في القطاع السياحي، وهنا لابد من الثناء على جهود بعض المنظمات الشبابية اللبنانية لإحياء وصيانة وتنظيف اسواق طوني في بيروت وإعادة تأهيلها لاستقبال وفود المجاميع السياحية لهذا الموقع الحضاري المهم، وكذلك تجربة الاردن للحفاظ على البيئة الاردنية للمدن والمواقع السياحية حيث ساعدت على تقليل كلف العمل وبشكل ملحوظ. </a:t>
            </a:r>
            <a:endParaRPr lang="en-US" sz="1600" dirty="0">
              <a:latin typeface="Calibri"/>
              <a:ea typeface="Calibri"/>
              <a:cs typeface="Arial"/>
            </a:endParaRPr>
          </a:p>
          <a:p>
            <a:pPr marL="0" indent="0" algn="just">
              <a:lnSpc>
                <a:spcPct val="115000"/>
              </a:lnSpc>
              <a:spcAft>
                <a:spcPts val="600"/>
              </a:spcAft>
              <a:buNone/>
            </a:pPr>
            <a:r>
              <a:rPr lang="ar-IQ" b="1" dirty="0">
                <a:latin typeface="Simplified Arabic"/>
                <a:ea typeface="Calibri"/>
                <a:cs typeface="Simplified Arabic"/>
              </a:rPr>
              <a:t>3. </a:t>
            </a:r>
            <a:r>
              <a:rPr lang="ar-IQ" b="1" u="sng" dirty="0">
                <a:latin typeface="Simplified Arabic"/>
                <a:ea typeface="Calibri"/>
                <a:cs typeface="Simplified Arabic"/>
              </a:rPr>
              <a:t>التمويل الدولي</a:t>
            </a:r>
            <a:r>
              <a:rPr lang="en-US" b="1" u="sng" dirty="0">
                <a:latin typeface="Simplified Arabic"/>
                <a:ea typeface="Calibri"/>
                <a:cs typeface="Arial"/>
              </a:rPr>
              <a:t>International Funding </a:t>
            </a:r>
            <a:r>
              <a:rPr lang="ar-IQ" b="1" dirty="0">
                <a:latin typeface="Simplified Arabic"/>
                <a:ea typeface="Calibri"/>
                <a:cs typeface="Simplified Arabic"/>
              </a:rPr>
              <a:t>:</a:t>
            </a:r>
            <a:r>
              <a:rPr lang="ar-IQ" dirty="0">
                <a:latin typeface="Simplified Arabic"/>
                <a:ea typeface="Calibri"/>
                <a:cs typeface="Simplified Arabic"/>
              </a:rPr>
              <a:t> أن التمويل الدولي للاستثمارات السياحية يأتي على شكل تحويلات أو قروض خاصة توجه مباشرة للأنشطة السياحية، أو على شكل قروض من المنظمات الدولية لتمويل البنية الاساسية اللازمة لتنمية السياحة الدولية. </a:t>
            </a:r>
            <a:endParaRPr lang="en-US" sz="1600" dirty="0">
              <a:latin typeface="Calibri"/>
              <a:ea typeface="Calibri"/>
              <a:cs typeface="Arial"/>
            </a:endParaRPr>
          </a:p>
          <a:p>
            <a:endParaRPr lang="ar-IQ" dirty="0"/>
          </a:p>
        </p:txBody>
      </p:sp>
    </p:spTree>
    <p:extLst>
      <p:ext uri="{BB962C8B-B14F-4D97-AF65-F5344CB8AC3E}">
        <p14:creationId xmlns:p14="http://schemas.microsoft.com/office/powerpoint/2010/main" val="40386171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548680"/>
            <a:ext cx="7704856" cy="5688632"/>
          </a:xfrm>
        </p:spPr>
        <p:txBody>
          <a:bodyPr>
            <a:normAutofit fontScale="55000" lnSpcReduction="20000"/>
          </a:bodyPr>
          <a:lstStyle/>
          <a:p>
            <a:pPr marL="0" indent="0" algn="just">
              <a:lnSpc>
                <a:spcPct val="115000"/>
              </a:lnSpc>
              <a:spcAft>
                <a:spcPts val="600"/>
              </a:spcAft>
              <a:buNone/>
            </a:pPr>
            <a:r>
              <a:rPr lang="ar-IQ" dirty="0">
                <a:latin typeface="Simplified Arabic"/>
                <a:ea typeface="Calibri"/>
                <a:cs typeface="Simplified Arabic"/>
              </a:rPr>
              <a:t>أما عن القروض من المنظمات الدولية فهي تأتي عادة من مجموعة البنك الدولي للبلدان النامية، وهذه المجموعة تتضمن البنك الدولي، ومنظمة التنمية الدولية </a:t>
            </a:r>
            <a:r>
              <a:rPr lang="en-US" dirty="0">
                <a:latin typeface="Simplified Arabic"/>
                <a:ea typeface="Calibri"/>
                <a:cs typeface="Arial"/>
              </a:rPr>
              <a:t>(IDA)</a:t>
            </a:r>
            <a:r>
              <a:rPr lang="ar-IQ" dirty="0">
                <a:latin typeface="Simplified Arabic"/>
                <a:ea typeface="Calibri"/>
                <a:cs typeface="Simplified Arabic"/>
              </a:rPr>
              <a:t>، وهيئة التمويل الدولية </a:t>
            </a:r>
            <a:r>
              <a:rPr lang="en-US" dirty="0">
                <a:latin typeface="Simplified Arabic"/>
                <a:ea typeface="Calibri"/>
                <a:cs typeface="Arial"/>
              </a:rPr>
              <a:t>(IFC)</a:t>
            </a:r>
            <a:r>
              <a:rPr lang="ar-IQ" dirty="0">
                <a:latin typeface="Simplified Arabic"/>
                <a:ea typeface="Calibri"/>
                <a:cs typeface="Simplified Arabic"/>
              </a:rPr>
              <a:t> وتتمثل الاهداف العامة لهذه المؤسسات في تحسين مستويات معيشة الدول النامية وذلك بتجميع الموارد المتاحة للتنمية من البلدان الصناعية المتقدمة وتحويلها إلى البلدان النامية. وفي الماضي قامت مجموعة البنك الدولي بالمساعدة في تمويل مشروعات الفنادق الكبرى، إلا ان هذه المنظمات في الوقت الحاضر مهتمة اساساً بتنمية البنية التحتية السياحية ولاسيما في مجال النقل. وتمنح المساعدات المالية في شكل قروض طويلة الاجل وذلك للبنك الدولي وفي شكل قروض بفوائد منخفضة في حالة منظمة التنمية الدولية، اما هيئة التمويل الدولي فتمنح مساعداتها من خلال المشاركة في المشروعات التي تهدف إلى تنميتها. </a:t>
            </a:r>
            <a:endParaRPr lang="en-US" sz="1600" dirty="0">
              <a:latin typeface="Calibri"/>
              <a:ea typeface="Calibri"/>
              <a:cs typeface="Arial"/>
            </a:endParaRPr>
          </a:p>
          <a:p>
            <a:pPr marL="0" indent="0" algn="just">
              <a:lnSpc>
                <a:spcPct val="115000"/>
              </a:lnSpc>
              <a:spcAft>
                <a:spcPts val="600"/>
              </a:spcAft>
              <a:buNone/>
            </a:pPr>
            <a:r>
              <a:rPr lang="ar-IQ" dirty="0">
                <a:latin typeface="Simplified Arabic"/>
                <a:ea typeface="Calibri"/>
                <a:cs typeface="Simplified Arabic"/>
              </a:rPr>
              <a:t>   وتستثمر الشركات العالمية والمؤسسات عابرة القارات في القطاع السياحي في العديد من الدول وخاصة النامية وهذا له تأثيرات منها: </a:t>
            </a:r>
            <a:endParaRPr lang="en-US" sz="1600" dirty="0">
              <a:latin typeface="Calibri"/>
              <a:ea typeface="Calibri"/>
              <a:cs typeface="Arial"/>
            </a:endParaRPr>
          </a:p>
          <a:p>
            <a:pPr marL="0" indent="0" algn="just">
              <a:lnSpc>
                <a:spcPct val="115000"/>
              </a:lnSpc>
              <a:spcAft>
                <a:spcPts val="600"/>
              </a:spcAft>
              <a:buNone/>
            </a:pPr>
            <a:r>
              <a:rPr lang="ar-IQ" dirty="0">
                <a:latin typeface="Simplified Arabic"/>
                <a:ea typeface="Calibri"/>
                <a:cs typeface="Simplified Arabic"/>
              </a:rPr>
              <a:t>1 . التحكم بتركيب وتطوير الصناعة السياحية وقطاعاتها المختلفة في البلد للمضيف وذلك لعدم وجود شركات محلية أو لكون الشركات المحلية لا تمتلك الموارد المطلوبة والخبرة في مجال السياحة. </a:t>
            </a:r>
            <a:endParaRPr lang="en-US" sz="1600" dirty="0">
              <a:latin typeface="Calibri"/>
              <a:ea typeface="Calibri"/>
              <a:cs typeface="Arial"/>
            </a:endParaRPr>
          </a:p>
          <a:p>
            <a:pPr marL="0" indent="0" algn="just">
              <a:lnSpc>
                <a:spcPct val="115000"/>
              </a:lnSpc>
              <a:spcAft>
                <a:spcPts val="600"/>
              </a:spcAft>
              <a:buNone/>
            </a:pPr>
            <a:r>
              <a:rPr lang="ar-IQ" dirty="0">
                <a:latin typeface="Simplified Arabic"/>
                <a:ea typeface="Calibri"/>
                <a:cs typeface="Simplified Arabic"/>
              </a:rPr>
              <a:t>2 . التحكم بالأسواق السياحية والتدفق السياحي، فبدلاً من التنوع في الاسواق السياحية، تقوم بتقديم خدمات تناسب اسواقها ذات الانفاق الكبير، وإذا كانت هناك شركات طيران تابعة لها، تقوم باستقطاب السياح من تلك الدول التي تقوم على خدمة مسافريها مما يركز الحركة السياحية في مناطق محدودة. </a:t>
            </a:r>
            <a:endParaRPr lang="en-US" sz="1600" dirty="0">
              <a:latin typeface="Calibri"/>
              <a:ea typeface="Calibri"/>
              <a:cs typeface="Arial"/>
            </a:endParaRPr>
          </a:p>
          <a:p>
            <a:pPr marL="0" indent="0" algn="just">
              <a:lnSpc>
                <a:spcPct val="115000"/>
              </a:lnSpc>
              <a:spcAft>
                <a:spcPts val="600"/>
              </a:spcAft>
              <a:buNone/>
            </a:pPr>
            <a:r>
              <a:rPr lang="ar-IQ" dirty="0">
                <a:latin typeface="Simplified Arabic"/>
                <a:ea typeface="Calibri"/>
                <a:cs typeface="Simplified Arabic"/>
              </a:rPr>
              <a:t>3 . التأثير في اسعار المنتجات السياحية، فالشركات الكبيرة التي تساهم في تصدير اعداد كبيرة من السياح لبعض الدول وخاصة في مجال السياحة الجماعية، تحاول على اقل الاسعار واستغلال مواسم الركود للحصول على مزيد من التخفيضات، كما تقوم بعض الشركات الاجنبية العاملة في بعض الدول بالمبالغة في تكاليفها للحد من الارباح المعلنة ومن ثم الحد من الضرائب المدفوعة، فالشركات العالمية لها قدرة واسعة على توفير الاموال اللازمة والتكنولوجيا الحديثة والموارد البشرية المدربة الخبرات الانتاجية كما أن لديها مهارات تسويقية واسعة وطويلة. </a:t>
            </a:r>
            <a:endParaRPr lang="en-US" sz="1600" dirty="0">
              <a:latin typeface="Calibri"/>
              <a:ea typeface="Calibri"/>
              <a:cs typeface="Arial"/>
            </a:endParaRPr>
          </a:p>
          <a:p>
            <a:pPr marL="0" indent="0" algn="just">
              <a:lnSpc>
                <a:spcPct val="115000"/>
              </a:lnSpc>
              <a:spcAft>
                <a:spcPts val="600"/>
              </a:spcAft>
              <a:buNone/>
            </a:pPr>
            <a:r>
              <a:rPr lang="ar-IQ" dirty="0">
                <a:latin typeface="Simplified Arabic"/>
                <a:ea typeface="Calibri"/>
                <a:cs typeface="Simplified Arabic"/>
              </a:rPr>
              <a:t> </a:t>
            </a:r>
            <a:r>
              <a:rPr lang="ar-IQ" dirty="0" smtClean="0">
                <a:latin typeface="Simplified Arabic"/>
                <a:ea typeface="Calibri"/>
                <a:cs typeface="Simplified Arabic"/>
              </a:rPr>
              <a:t>وبالتالي </a:t>
            </a:r>
            <a:r>
              <a:rPr lang="ar-IQ" dirty="0">
                <a:latin typeface="Simplified Arabic"/>
                <a:ea typeface="Calibri"/>
                <a:cs typeface="Simplified Arabic"/>
              </a:rPr>
              <a:t>نستطيع القول أن مصادر التمويل للاستثمارات سواء أكانت سياحية أم غير سياحية تكاد تكون ثابتة ومحددة مسبقاً وعلى النحو الاتي: </a:t>
            </a:r>
            <a:endParaRPr lang="en-US" sz="1600" dirty="0">
              <a:latin typeface="Calibri"/>
              <a:ea typeface="Calibri"/>
              <a:cs typeface="Arial"/>
            </a:endParaRPr>
          </a:p>
          <a:p>
            <a:pPr marL="0" indent="0" algn="just">
              <a:lnSpc>
                <a:spcPct val="115000"/>
              </a:lnSpc>
              <a:spcAft>
                <a:spcPts val="600"/>
              </a:spcAft>
              <a:buNone/>
            </a:pPr>
            <a:r>
              <a:rPr lang="ar-IQ" dirty="0">
                <a:latin typeface="Simplified Arabic"/>
                <a:ea typeface="Calibri"/>
                <a:cs typeface="Simplified Arabic"/>
              </a:rPr>
              <a:t>1. </a:t>
            </a:r>
            <a:r>
              <a:rPr lang="ar-IQ" b="1" u="sng" dirty="0">
                <a:latin typeface="Simplified Arabic"/>
                <a:ea typeface="Calibri"/>
                <a:cs typeface="Simplified Arabic"/>
              </a:rPr>
              <a:t>المجموعة الاولى</a:t>
            </a:r>
            <a:r>
              <a:rPr lang="ar-IQ" dirty="0">
                <a:latin typeface="Simplified Arabic"/>
                <a:ea typeface="Calibri"/>
                <a:cs typeface="Simplified Arabic"/>
              </a:rPr>
              <a:t>: </a:t>
            </a:r>
            <a:endParaRPr lang="en-US" sz="1600" dirty="0">
              <a:latin typeface="Calibri"/>
              <a:ea typeface="Calibri"/>
              <a:cs typeface="Arial"/>
            </a:endParaRPr>
          </a:p>
          <a:p>
            <a:pPr marL="302260" indent="0" algn="just">
              <a:lnSpc>
                <a:spcPct val="115000"/>
              </a:lnSpc>
              <a:spcAft>
                <a:spcPts val="600"/>
              </a:spcAft>
              <a:buNone/>
            </a:pPr>
            <a:r>
              <a:rPr lang="ar-IQ" b="1" dirty="0">
                <a:latin typeface="Simplified Arabic"/>
                <a:ea typeface="Calibri"/>
                <a:cs typeface="Simplified Arabic"/>
              </a:rPr>
              <a:t>المصدر الاول:</a:t>
            </a:r>
            <a:r>
              <a:rPr lang="ar-IQ" dirty="0">
                <a:latin typeface="Simplified Arabic"/>
                <a:ea typeface="Calibri"/>
                <a:cs typeface="Simplified Arabic"/>
              </a:rPr>
              <a:t> وهي الاستثمارات المحلية ومن اهم مصادرها ما تخصصه الحكومات من اعتمادات ويتوقف ذلك على نظرة الدولة للقطاع السياحي، وقد اقامت بعض الدول بنوكاً للتنمية السياحية أو مؤسسات تقوم بهذه المهمة كما هو الحال في مراكش وفي فرنسا وفي البرتغال. </a:t>
            </a:r>
            <a:endParaRPr lang="en-US" sz="1600" dirty="0">
              <a:latin typeface="Calibri"/>
              <a:ea typeface="Calibri"/>
              <a:cs typeface="Arial"/>
            </a:endParaRPr>
          </a:p>
          <a:p>
            <a:pPr marL="302260" indent="0" algn="just">
              <a:lnSpc>
                <a:spcPct val="115000"/>
              </a:lnSpc>
              <a:spcAft>
                <a:spcPts val="600"/>
              </a:spcAft>
              <a:buNone/>
            </a:pPr>
            <a:r>
              <a:rPr lang="ar-IQ" b="1" dirty="0">
                <a:latin typeface="Simplified Arabic"/>
                <a:ea typeface="Calibri"/>
                <a:cs typeface="Simplified Arabic"/>
              </a:rPr>
              <a:t>المصدر الثاني:</a:t>
            </a:r>
            <a:r>
              <a:rPr lang="ar-IQ" dirty="0">
                <a:latin typeface="Simplified Arabic"/>
                <a:ea typeface="Calibri"/>
                <a:cs typeface="Simplified Arabic"/>
              </a:rPr>
              <a:t> ويعتمد على الهيئات الاجتماعية مثل جمعيات العمل والجمعيات التعاونية والنقابات المهنية. </a:t>
            </a:r>
            <a:endParaRPr lang="en-US" sz="1600" dirty="0">
              <a:latin typeface="Calibri"/>
              <a:ea typeface="Calibri"/>
              <a:cs typeface="Arial"/>
            </a:endParaRPr>
          </a:p>
          <a:p>
            <a:pPr marL="302260" indent="0" algn="just">
              <a:lnSpc>
                <a:spcPct val="115000"/>
              </a:lnSpc>
              <a:spcAft>
                <a:spcPts val="600"/>
              </a:spcAft>
              <a:buNone/>
            </a:pPr>
            <a:r>
              <a:rPr lang="ar-IQ" b="1" dirty="0">
                <a:latin typeface="Simplified Arabic"/>
                <a:ea typeface="Calibri"/>
                <a:cs typeface="Simplified Arabic"/>
              </a:rPr>
              <a:t>المصدر الثالث</a:t>
            </a:r>
            <a:r>
              <a:rPr lang="ar-IQ" dirty="0">
                <a:latin typeface="Simplified Arabic"/>
                <a:ea typeface="Calibri"/>
                <a:cs typeface="Simplified Arabic"/>
              </a:rPr>
              <a:t>: وهو القطاع الخاص والمتمثل بالمستثمرين. </a:t>
            </a:r>
            <a:endParaRPr lang="en-US" sz="1600" dirty="0">
              <a:latin typeface="Calibri"/>
              <a:ea typeface="Calibri"/>
              <a:cs typeface="Arial"/>
            </a:endParaRPr>
          </a:p>
          <a:p>
            <a:pPr marL="16510" indent="0" algn="just">
              <a:lnSpc>
                <a:spcPct val="115000"/>
              </a:lnSpc>
              <a:spcAft>
                <a:spcPts val="600"/>
              </a:spcAft>
              <a:buNone/>
            </a:pPr>
            <a:endParaRPr lang="ar-IQ" dirty="0"/>
          </a:p>
        </p:txBody>
      </p:sp>
    </p:spTree>
    <p:extLst>
      <p:ext uri="{BB962C8B-B14F-4D97-AF65-F5344CB8AC3E}">
        <p14:creationId xmlns:p14="http://schemas.microsoft.com/office/powerpoint/2010/main" val="32963644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764704"/>
            <a:ext cx="7632848" cy="5472608"/>
          </a:xfrm>
        </p:spPr>
        <p:txBody>
          <a:bodyPr>
            <a:normAutofit fontScale="77500" lnSpcReduction="20000"/>
          </a:bodyPr>
          <a:lstStyle/>
          <a:p>
            <a:pPr marL="16510" lvl="0" indent="0" algn="just">
              <a:lnSpc>
                <a:spcPct val="115000"/>
              </a:lnSpc>
              <a:spcAft>
                <a:spcPts val="600"/>
              </a:spcAft>
              <a:buClr>
                <a:srgbClr val="AA2B1E"/>
              </a:buClr>
              <a:buNone/>
            </a:pPr>
            <a:r>
              <a:rPr lang="ar-IQ" sz="800" b="1" dirty="0">
                <a:solidFill>
                  <a:prstClr val="black"/>
                </a:solidFill>
                <a:latin typeface="Simplified Arabic"/>
                <a:ea typeface="Calibri"/>
                <a:cs typeface="Simplified Arabic"/>
              </a:rPr>
              <a:t>. </a:t>
            </a:r>
            <a:r>
              <a:rPr lang="ar-IQ" sz="1800" b="1" u="sng" dirty="0">
                <a:solidFill>
                  <a:prstClr val="black"/>
                </a:solidFill>
                <a:latin typeface="Simplified Arabic"/>
                <a:ea typeface="Calibri"/>
                <a:cs typeface="Simplified Arabic"/>
              </a:rPr>
              <a:t>المجموعة الثانية</a:t>
            </a:r>
            <a:r>
              <a:rPr lang="ar-IQ" sz="1800" b="1" dirty="0">
                <a:solidFill>
                  <a:prstClr val="black"/>
                </a:solidFill>
                <a:latin typeface="Simplified Arabic"/>
                <a:ea typeface="Calibri"/>
                <a:cs typeface="Simplified Arabic"/>
              </a:rPr>
              <a:t>:</a:t>
            </a:r>
            <a:r>
              <a:rPr lang="ar-IQ" sz="1800" dirty="0">
                <a:solidFill>
                  <a:prstClr val="black"/>
                </a:solidFill>
                <a:latin typeface="Simplified Arabic"/>
                <a:ea typeface="Calibri"/>
                <a:cs typeface="Simplified Arabic"/>
              </a:rPr>
              <a:t> وهي المصادر المتعددة الاطراف كالبنك الدولي وهيئة التمويل الدولي وبينما لا يمنح البنك الدولي قروضاً الا بضمانات الحكومة، فأن هيئة التمويل لا تساهم في المشروعات الحكومية أو شبه حكومية كما تساهم في المشروعات التي يشارك فيها ممولون أجانب. </a:t>
            </a:r>
            <a:endParaRPr lang="en-US" sz="1800" dirty="0">
              <a:solidFill>
                <a:prstClr val="black"/>
              </a:solidFill>
              <a:latin typeface="Calibri"/>
              <a:ea typeface="Calibri"/>
              <a:cs typeface="Arial"/>
            </a:endParaRPr>
          </a:p>
          <a:p>
            <a:pPr marL="0" lvl="0" indent="0" algn="just">
              <a:lnSpc>
                <a:spcPct val="115000"/>
              </a:lnSpc>
              <a:spcAft>
                <a:spcPts val="600"/>
              </a:spcAft>
              <a:buClr>
                <a:srgbClr val="AA2B1E"/>
              </a:buClr>
              <a:buNone/>
            </a:pPr>
            <a:r>
              <a:rPr lang="ar-IQ" sz="1800" b="1" dirty="0">
                <a:solidFill>
                  <a:prstClr val="black"/>
                </a:solidFill>
                <a:latin typeface="Simplified Arabic"/>
                <a:ea typeface="Calibri"/>
                <a:cs typeface="Simplified Arabic"/>
              </a:rPr>
              <a:t>3. </a:t>
            </a:r>
            <a:r>
              <a:rPr lang="ar-IQ" sz="1800" b="1" u="sng" dirty="0">
                <a:solidFill>
                  <a:prstClr val="black"/>
                </a:solidFill>
                <a:latin typeface="Simplified Arabic"/>
                <a:ea typeface="Calibri"/>
                <a:cs typeface="Simplified Arabic"/>
              </a:rPr>
              <a:t>المجموعات الثالثة</a:t>
            </a:r>
            <a:r>
              <a:rPr lang="ar-IQ" sz="1800" b="1" dirty="0">
                <a:solidFill>
                  <a:prstClr val="black"/>
                </a:solidFill>
                <a:latin typeface="Simplified Arabic"/>
                <a:ea typeface="Calibri"/>
                <a:cs typeface="Simplified Arabic"/>
              </a:rPr>
              <a:t>:</a:t>
            </a:r>
            <a:r>
              <a:rPr lang="ar-IQ" sz="1800" dirty="0">
                <a:solidFill>
                  <a:prstClr val="black"/>
                </a:solidFill>
                <a:latin typeface="Simplified Arabic"/>
                <a:ea typeface="Calibri"/>
                <a:cs typeface="Simplified Arabic"/>
              </a:rPr>
              <a:t> والمتمثلة في الاتفاقيات الثنائية وتكون على شكل قروض طويلة الاجل وبفائدة منخفضة ولكنها غالباً ما ترتبط بشروط استخدام القروض في شراء بضائع بقيمة القرض من البلد المقروض. وقد خصصت بعض الدول اعتمادات للتنمية </a:t>
            </a:r>
            <a:r>
              <a:rPr lang="en-US" sz="1800" dirty="0">
                <a:solidFill>
                  <a:prstClr val="black"/>
                </a:solidFill>
                <a:latin typeface="Simplified Arabic"/>
                <a:ea typeface="Calibri"/>
                <a:cs typeface="Arial"/>
              </a:rPr>
              <a:t>Direct Development</a:t>
            </a:r>
            <a:r>
              <a:rPr lang="ar-IQ" sz="1800" dirty="0">
                <a:solidFill>
                  <a:prstClr val="black"/>
                </a:solidFill>
                <a:latin typeface="Simplified Arabic"/>
                <a:ea typeface="Calibri"/>
                <a:cs typeface="Simplified Arabic"/>
              </a:rPr>
              <a:t> مثل الدنمارك وهذه الاعتمادات لمساعدة البلاد النامية عن طريق منح قروض والمساهمة في رأس المال بشرط ضمان ادارة سليمة ومساهمة مستثمر دنماركي. </a:t>
            </a:r>
            <a:endParaRPr lang="en-US" sz="1800" dirty="0">
              <a:solidFill>
                <a:prstClr val="black"/>
              </a:solidFill>
              <a:latin typeface="Calibri"/>
              <a:ea typeface="Calibri"/>
              <a:cs typeface="Arial"/>
            </a:endParaRPr>
          </a:p>
          <a:p>
            <a:pPr marL="0" lvl="0" indent="0" algn="just">
              <a:lnSpc>
                <a:spcPct val="115000"/>
              </a:lnSpc>
              <a:spcAft>
                <a:spcPts val="600"/>
              </a:spcAft>
              <a:buClr>
                <a:srgbClr val="AA2B1E"/>
              </a:buClr>
              <a:buNone/>
            </a:pPr>
            <a:r>
              <a:rPr lang="ar-IQ" sz="1800" b="1" dirty="0">
                <a:solidFill>
                  <a:prstClr val="black"/>
                </a:solidFill>
                <a:latin typeface="Simplified Arabic"/>
                <a:ea typeface="Calibri"/>
                <a:cs typeface="Simplified Arabic"/>
              </a:rPr>
              <a:t>4. </a:t>
            </a:r>
            <a:r>
              <a:rPr lang="ar-IQ" sz="1800" b="1" u="sng" dirty="0">
                <a:solidFill>
                  <a:prstClr val="black"/>
                </a:solidFill>
                <a:latin typeface="Simplified Arabic"/>
                <a:ea typeface="Calibri"/>
                <a:cs typeface="Simplified Arabic"/>
              </a:rPr>
              <a:t>المجموعة الرابعة</a:t>
            </a:r>
            <a:r>
              <a:rPr lang="ar-IQ" sz="1800" b="1" dirty="0">
                <a:solidFill>
                  <a:prstClr val="black"/>
                </a:solidFill>
                <a:latin typeface="Simplified Arabic"/>
                <a:ea typeface="Calibri"/>
                <a:cs typeface="Simplified Arabic"/>
              </a:rPr>
              <a:t>:</a:t>
            </a:r>
            <a:r>
              <a:rPr lang="ar-IQ" sz="1800" dirty="0">
                <a:solidFill>
                  <a:prstClr val="black"/>
                </a:solidFill>
                <a:latin typeface="Simplified Arabic"/>
                <a:ea typeface="Calibri"/>
                <a:cs typeface="Simplified Arabic"/>
              </a:rPr>
              <a:t> وهم المستثمرون الاجانب ومن امثلتهم شركات الفنادق العالمية وبعضها يساهم في رأس المال وبعضهم الاخر يساهم في الادارة والتشغيل. </a:t>
            </a:r>
            <a:endParaRPr lang="en-US" sz="1800" dirty="0">
              <a:solidFill>
                <a:prstClr val="black"/>
              </a:solidFill>
              <a:latin typeface="Calibri"/>
              <a:ea typeface="Calibri"/>
              <a:cs typeface="Arial"/>
            </a:endParaRPr>
          </a:p>
          <a:p>
            <a:pPr marL="0" lvl="0" indent="0" algn="just">
              <a:lnSpc>
                <a:spcPct val="115000"/>
              </a:lnSpc>
              <a:spcAft>
                <a:spcPts val="600"/>
              </a:spcAft>
              <a:buClr>
                <a:srgbClr val="AA2B1E"/>
              </a:buClr>
              <a:buNone/>
            </a:pPr>
            <a:r>
              <a:rPr lang="ar-IQ" sz="1800" dirty="0" smtClean="0">
                <a:solidFill>
                  <a:prstClr val="black"/>
                </a:solidFill>
                <a:latin typeface="Simplified Arabic"/>
                <a:ea typeface="Calibri"/>
                <a:cs typeface="Simplified Arabic"/>
              </a:rPr>
              <a:t>ومن </a:t>
            </a:r>
            <a:r>
              <a:rPr lang="ar-IQ" sz="1800" dirty="0">
                <a:solidFill>
                  <a:prstClr val="black"/>
                </a:solidFill>
                <a:latin typeface="Simplified Arabic"/>
                <a:ea typeface="Calibri"/>
                <a:cs typeface="Simplified Arabic"/>
              </a:rPr>
              <a:t>الجدير بالذكر أن من اهم عناصر نجاح أية خطة هو اختيار أصلح الطرق للتمويل ويتم ذلك من خلال تحديد دور كل قطاع ودور كل جهاز أو مؤسسة محلية أو اجنبية ويخضع هذا الجانب بالتأكيد إلى المنهج الاقتصادي للدولة. إلا أنه من المسلم به أن توفر التمويل اللازم على شكل استثمارات خاصة عربية وأجنبية امر ضروري، ليس لان التمويل من قبل القطاع العام غير كاف وحسب بل لان الاستثمارات الخاصة لاسيما الاجنبية منها تحمل في طياتها ترسيخاً للثقة بالمناخ السياسي والاقتصادي في المنطقة وتحمل معها أيضاً تقنيات الادارة والخبرة وتساهم بشكل مباشر وغير مباشر يربط السياحة العربية بالسوق الدولية. </a:t>
            </a:r>
            <a:endParaRPr lang="en-US" sz="1800" dirty="0">
              <a:solidFill>
                <a:prstClr val="black"/>
              </a:solidFill>
              <a:latin typeface="Calibri"/>
              <a:ea typeface="Calibri"/>
              <a:cs typeface="Arial"/>
            </a:endParaRPr>
          </a:p>
          <a:p>
            <a:pPr marL="0" lvl="0" indent="0" algn="just">
              <a:lnSpc>
                <a:spcPct val="115000"/>
              </a:lnSpc>
              <a:spcAft>
                <a:spcPts val="600"/>
              </a:spcAft>
              <a:buClr>
                <a:srgbClr val="AA2B1E"/>
              </a:buClr>
              <a:buNone/>
            </a:pPr>
            <a:r>
              <a:rPr lang="ar-IQ" sz="1800" dirty="0" smtClean="0">
                <a:solidFill>
                  <a:prstClr val="black"/>
                </a:solidFill>
                <a:latin typeface="Simplified Arabic"/>
                <a:ea typeface="Calibri"/>
                <a:cs typeface="Simplified Arabic"/>
              </a:rPr>
              <a:t>ومن </a:t>
            </a:r>
            <a:r>
              <a:rPr lang="ar-IQ" sz="1800" dirty="0">
                <a:solidFill>
                  <a:prstClr val="black"/>
                </a:solidFill>
                <a:latin typeface="Simplified Arabic"/>
                <a:ea typeface="Calibri"/>
                <a:cs typeface="Simplified Arabic"/>
              </a:rPr>
              <a:t>المهم أن نؤكد ضرورة ايجاد اطار قانوني وتشريع مجموعة من الاجراءات التي تحدد دور كل قطاع ومؤسسة ومنظمة والامتيازات والاعتمادات الضريبية التي تتمتع بها كل جهة، لكن تظل بعض القوانين وما تتضمنه من حوافز وتشجيعات لم تكن بالمستوى المطلوب التي تغري احياناً القطاع الخاص وحتى المستثمر الاجنبي كل ما يهمه الضمانات والآلات والاستقرار السياسي والمناخ المناسب للاستثمار. </a:t>
            </a:r>
            <a:endParaRPr lang="en-US" sz="1800" dirty="0">
              <a:solidFill>
                <a:prstClr val="black"/>
              </a:solidFill>
              <a:latin typeface="Calibri"/>
              <a:ea typeface="Calibri"/>
              <a:cs typeface="Arial"/>
            </a:endParaRPr>
          </a:p>
          <a:p>
            <a:pPr marL="0" lvl="0" indent="0" algn="just">
              <a:lnSpc>
                <a:spcPct val="115000"/>
              </a:lnSpc>
              <a:spcAft>
                <a:spcPts val="600"/>
              </a:spcAft>
              <a:buClr>
                <a:srgbClr val="AA2B1E"/>
              </a:buClr>
              <a:buNone/>
            </a:pPr>
            <a:r>
              <a:rPr lang="ar-IQ" sz="1800" dirty="0">
                <a:solidFill>
                  <a:prstClr val="black"/>
                </a:solidFill>
                <a:latin typeface="Simplified Arabic"/>
                <a:ea typeface="Calibri"/>
                <a:cs typeface="Simplified Arabic"/>
              </a:rPr>
              <a:t>من كل ما سبق نستنتج بأن القوانين ليست العامل المحرك الوحيد لتنشيط الاستثمار في القطاع السياحي وإنما هناك مجموعة من العوامل الديناميكية والمادية والمعنوية التي تعمل بشكل متواز مع القوانين على تحديد المستوى المطلوب للنشاط السياحي التي يجب أخذها بنظر الاعتبار من قبل الجهات المسؤولة عن هذا القطاع عند وضع الخطط والسياسات التنموية. </a:t>
            </a:r>
            <a:endParaRPr lang="en-US" sz="1800" dirty="0">
              <a:solidFill>
                <a:prstClr val="black"/>
              </a:solidFill>
              <a:latin typeface="Calibri"/>
              <a:ea typeface="Calibri"/>
              <a:cs typeface="Arial"/>
            </a:endParaRPr>
          </a:p>
          <a:p>
            <a:endParaRPr lang="ar-IQ" dirty="0"/>
          </a:p>
        </p:txBody>
      </p:sp>
    </p:spTree>
    <p:extLst>
      <p:ext uri="{BB962C8B-B14F-4D97-AF65-F5344CB8AC3E}">
        <p14:creationId xmlns:p14="http://schemas.microsoft.com/office/powerpoint/2010/main" val="1600718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9592" y="692696"/>
            <a:ext cx="7488832" cy="5544616"/>
          </a:xfrm>
        </p:spPr>
        <p:txBody>
          <a:bodyPr>
            <a:normAutofit fontScale="55000" lnSpcReduction="20000"/>
          </a:bodyPr>
          <a:lstStyle/>
          <a:p>
            <a:pPr marL="273050" indent="-273050" algn="just">
              <a:lnSpc>
                <a:spcPct val="115000"/>
              </a:lnSpc>
              <a:spcAft>
                <a:spcPts val="600"/>
              </a:spcAft>
              <a:buNone/>
            </a:pPr>
            <a:r>
              <a:rPr lang="ar-IQ" sz="2800" b="1" dirty="0">
                <a:latin typeface="Simplified Arabic"/>
                <a:ea typeface="Calibri"/>
                <a:cs typeface="Simplified Arabic"/>
              </a:rPr>
              <a:t>ثانيا : أهمية التمويل</a:t>
            </a:r>
            <a:endParaRPr lang="en-US" sz="1600" dirty="0">
              <a:latin typeface="Calibri"/>
              <a:ea typeface="Calibri"/>
              <a:cs typeface="Arial"/>
            </a:endParaRPr>
          </a:p>
          <a:p>
            <a:pPr marL="273050" indent="-273050" algn="just">
              <a:lnSpc>
                <a:spcPct val="115000"/>
              </a:lnSpc>
              <a:spcAft>
                <a:spcPts val="600"/>
              </a:spcAft>
              <a:buNone/>
            </a:pPr>
            <a:r>
              <a:rPr lang="ar-IQ" dirty="0">
                <a:latin typeface="Simplified Arabic"/>
                <a:ea typeface="Calibri"/>
                <a:cs typeface="Simplified Arabic"/>
              </a:rPr>
              <a:t>تعتبر وظيفة التمويل من الوظائف الادارية البالغة الاهمية في مختلف المنشآت السياحية وخاصة الكبيرة منها حيث يترتب على عمليات التمويل اتخاذ مجموعة من القرارات المتعلقة باختيار حجم ومصادر التمويل والقرارات المتعلقة بالائتمان فالقرارات المتعلقة بالتمويل واختيار مصادر التمويل تعتبر من القرارات المعقدة التي ينبغي على المدير المالي الالمام بها قبل ان يتخذ قراره وبهذا الخصوص علية اجراء دراسة مستفيضة ومتأنية خاصة في الامور التالية:-</a:t>
            </a:r>
            <a:endParaRPr lang="en-US" sz="1600" dirty="0">
              <a:latin typeface="Calibri"/>
              <a:ea typeface="Calibri"/>
              <a:cs typeface="Arial"/>
            </a:endParaRPr>
          </a:p>
          <a:p>
            <a:pPr marL="273050" indent="-273050" algn="just">
              <a:lnSpc>
                <a:spcPct val="115000"/>
              </a:lnSpc>
              <a:spcAft>
                <a:spcPts val="600"/>
              </a:spcAft>
              <a:buNone/>
            </a:pPr>
            <a:r>
              <a:rPr lang="ar-IQ" dirty="0">
                <a:latin typeface="Simplified Arabic"/>
                <a:ea typeface="Calibri"/>
                <a:cs typeface="Simplified Arabic"/>
              </a:rPr>
              <a:t>1 . تحديد المركز المالي للمنشاة. </a:t>
            </a:r>
            <a:endParaRPr lang="en-US" sz="1600" dirty="0">
              <a:latin typeface="Calibri"/>
              <a:ea typeface="Calibri"/>
              <a:cs typeface="Arial"/>
            </a:endParaRPr>
          </a:p>
          <a:p>
            <a:pPr marL="273050" indent="-273050" algn="just">
              <a:lnSpc>
                <a:spcPct val="115000"/>
              </a:lnSpc>
              <a:spcAft>
                <a:spcPts val="600"/>
              </a:spcAft>
              <a:buNone/>
            </a:pPr>
            <a:r>
              <a:rPr lang="ar-IQ" dirty="0">
                <a:latin typeface="Simplified Arabic"/>
                <a:ea typeface="Calibri"/>
                <a:cs typeface="Simplified Arabic"/>
              </a:rPr>
              <a:t>2 . تحديد المركز الائتماني للمنشاة. </a:t>
            </a:r>
            <a:endParaRPr lang="en-US" sz="1600" dirty="0">
              <a:latin typeface="Calibri"/>
              <a:ea typeface="Calibri"/>
              <a:cs typeface="Arial"/>
            </a:endParaRPr>
          </a:p>
          <a:p>
            <a:pPr marL="273050" indent="-273050" algn="just">
              <a:lnSpc>
                <a:spcPct val="115000"/>
              </a:lnSpc>
              <a:spcAft>
                <a:spcPts val="600"/>
              </a:spcAft>
              <a:buNone/>
            </a:pPr>
            <a:r>
              <a:rPr lang="ar-IQ" dirty="0">
                <a:latin typeface="Simplified Arabic"/>
                <a:ea typeface="Calibri"/>
                <a:cs typeface="Simplified Arabic"/>
              </a:rPr>
              <a:t>3 . تحديد التزامات المنشاة. </a:t>
            </a:r>
            <a:endParaRPr lang="en-US" sz="1600" dirty="0">
              <a:latin typeface="Calibri"/>
              <a:ea typeface="Calibri"/>
              <a:cs typeface="Arial"/>
            </a:endParaRPr>
          </a:p>
          <a:p>
            <a:pPr marL="273050" indent="-273050" algn="just">
              <a:lnSpc>
                <a:spcPct val="115000"/>
              </a:lnSpc>
              <a:spcAft>
                <a:spcPts val="600"/>
              </a:spcAft>
              <a:buNone/>
            </a:pPr>
            <a:r>
              <a:rPr lang="ar-IQ" dirty="0">
                <a:latin typeface="Simplified Arabic"/>
                <a:ea typeface="Calibri"/>
                <a:cs typeface="Simplified Arabic"/>
              </a:rPr>
              <a:t>4 . تحديد انفاق المنشاة الاستثماري او انفاقها الرأسمالي. </a:t>
            </a:r>
            <a:endParaRPr lang="en-US" sz="1600" dirty="0">
              <a:latin typeface="Calibri"/>
              <a:ea typeface="Calibri"/>
              <a:cs typeface="Arial"/>
            </a:endParaRPr>
          </a:p>
          <a:p>
            <a:pPr marL="273050" indent="-273050" algn="just">
              <a:lnSpc>
                <a:spcPct val="115000"/>
              </a:lnSpc>
              <a:spcAft>
                <a:spcPts val="600"/>
              </a:spcAft>
              <a:buNone/>
            </a:pPr>
            <a:r>
              <a:rPr lang="ar-IQ" dirty="0">
                <a:latin typeface="Simplified Arabic"/>
                <a:ea typeface="Calibri"/>
                <a:cs typeface="Simplified Arabic"/>
              </a:rPr>
              <a:t>5 . تحديد كمية ونوعية الاحتياجات من الاموال. </a:t>
            </a:r>
            <a:endParaRPr lang="en-US" sz="1600" dirty="0">
              <a:latin typeface="Calibri"/>
              <a:ea typeface="Calibri"/>
              <a:cs typeface="Arial"/>
            </a:endParaRPr>
          </a:p>
          <a:p>
            <a:pPr marL="0" indent="0" algn="just">
              <a:lnSpc>
                <a:spcPct val="115000"/>
              </a:lnSpc>
              <a:spcAft>
                <a:spcPts val="600"/>
              </a:spcAft>
              <a:buNone/>
            </a:pPr>
            <a:r>
              <a:rPr lang="ar-IQ" dirty="0">
                <a:latin typeface="Simplified Arabic"/>
                <a:ea typeface="Calibri"/>
                <a:cs typeface="Simplified Arabic"/>
              </a:rPr>
              <a:t>6 . اختيار مصادر التمويل الملائمة حيث يتحتم على المنظمة ان تقرر كيفية المزج بين مصادر التمويل المختلفة من حيث الكم والنوع والمصدر، وعلى الادارة المالية تقديم دراسة توضح فيها اثر استخدام مصادر التمويل المتعددة في ربحية المؤسسة وقيمتها المالية وان تكون على اطلاع بالمصادر المتاحة وطبيعة كل مصدر وايجابياته وسلبياته وان تحدد كلفة كل مصدر وما يلزم من اجراء للحصول عليه. </a:t>
            </a:r>
            <a:endParaRPr lang="en-US" sz="1600" dirty="0">
              <a:latin typeface="Calibri"/>
              <a:ea typeface="Calibri"/>
              <a:cs typeface="Arial"/>
            </a:endParaRPr>
          </a:p>
          <a:p>
            <a:pPr marL="273050" indent="-273050" algn="just">
              <a:lnSpc>
                <a:spcPct val="115000"/>
              </a:lnSpc>
              <a:spcAft>
                <a:spcPts val="600"/>
              </a:spcAft>
              <a:buNone/>
            </a:pPr>
            <a:r>
              <a:rPr lang="ar-IQ" dirty="0">
                <a:latin typeface="Simplified Arabic"/>
                <a:ea typeface="Calibri"/>
                <a:cs typeface="Simplified Arabic"/>
              </a:rPr>
              <a:t>ويمكن تلخيص الانشطة الضرورية لوظيفة التمويل في الامور التالية: </a:t>
            </a:r>
            <a:endParaRPr lang="en-US" sz="1600" dirty="0">
              <a:latin typeface="Calibri"/>
              <a:ea typeface="Calibri"/>
              <a:cs typeface="Arial"/>
            </a:endParaRPr>
          </a:p>
          <a:p>
            <a:pPr marL="273050" indent="-273050" algn="just">
              <a:lnSpc>
                <a:spcPct val="115000"/>
              </a:lnSpc>
              <a:spcAft>
                <a:spcPts val="600"/>
              </a:spcAft>
              <a:buNone/>
            </a:pPr>
            <a:r>
              <a:rPr lang="ar-IQ" dirty="0">
                <a:latin typeface="Simplified Arabic"/>
                <a:ea typeface="Calibri"/>
                <a:cs typeface="Simplified Arabic"/>
              </a:rPr>
              <a:t>1 . التخطيط والرقابة المالية. </a:t>
            </a:r>
            <a:endParaRPr lang="en-US" sz="1600" dirty="0">
              <a:latin typeface="Calibri"/>
              <a:ea typeface="Calibri"/>
              <a:cs typeface="Arial"/>
            </a:endParaRPr>
          </a:p>
          <a:p>
            <a:pPr marL="273050" indent="-273050" algn="just">
              <a:lnSpc>
                <a:spcPct val="115000"/>
              </a:lnSpc>
              <a:spcAft>
                <a:spcPts val="600"/>
              </a:spcAft>
              <a:buNone/>
            </a:pPr>
            <a:r>
              <a:rPr lang="ar-IQ" dirty="0">
                <a:latin typeface="Simplified Arabic"/>
                <a:ea typeface="Calibri"/>
                <a:cs typeface="Simplified Arabic"/>
              </a:rPr>
              <a:t>2 . الحصول على الاموال. </a:t>
            </a:r>
            <a:endParaRPr lang="en-US" sz="1600" dirty="0">
              <a:latin typeface="Calibri"/>
              <a:ea typeface="Calibri"/>
              <a:cs typeface="Arial"/>
            </a:endParaRPr>
          </a:p>
          <a:p>
            <a:pPr marL="273050" indent="-273050" algn="just">
              <a:lnSpc>
                <a:spcPct val="115000"/>
              </a:lnSpc>
              <a:spcAft>
                <a:spcPts val="600"/>
              </a:spcAft>
              <a:buNone/>
            </a:pPr>
            <a:r>
              <a:rPr lang="ar-IQ" dirty="0">
                <a:latin typeface="Simplified Arabic"/>
                <a:ea typeface="Calibri"/>
                <a:cs typeface="Simplified Arabic"/>
              </a:rPr>
              <a:t>3 . استثمار الاموال. </a:t>
            </a:r>
            <a:endParaRPr lang="en-US" sz="1600" dirty="0">
              <a:latin typeface="Calibri"/>
              <a:ea typeface="Calibri"/>
              <a:cs typeface="Arial"/>
            </a:endParaRPr>
          </a:p>
          <a:p>
            <a:pPr marL="273050" indent="-273050">
              <a:buNone/>
            </a:pPr>
            <a:r>
              <a:rPr lang="ar-IQ" dirty="0">
                <a:latin typeface="Simplified Arabic"/>
                <a:ea typeface="Calibri"/>
                <a:cs typeface="Simplified Arabic"/>
              </a:rPr>
              <a:t>4 . مواجهة مشاكل مالية خاصة. </a:t>
            </a:r>
            <a:endParaRPr lang="ar-IQ" dirty="0"/>
          </a:p>
        </p:txBody>
      </p:sp>
    </p:spTree>
    <p:extLst>
      <p:ext uri="{BB962C8B-B14F-4D97-AF65-F5344CB8AC3E}">
        <p14:creationId xmlns:p14="http://schemas.microsoft.com/office/powerpoint/2010/main" val="1294984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9592" y="620688"/>
            <a:ext cx="7560840" cy="5688632"/>
          </a:xfrm>
        </p:spPr>
        <p:txBody>
          <a:bodyPr>
            <a:normAutofit fontScale="70000" lnSpcReduction="20000"/>
          </a:bodyPr>
          <a:lstStyle/>
          <a:p>
            <a:pPr marL="0" indent="0" algn="just">
              <a:lnSpc>
                <a:spcPct val="115000"/>
              </a:lnSpc>
              <a:spcAft>
                <a:spcPts val="600"/>
              </a:spcAft>
              <a:buNone/>
            </a:pPr>
            <a:r>
              <a:rPr lang="ar-IQ" dirty="0">
                <a:latin typeface="Simplified Arabic"/>
                <a:ea typeface="Calibri"/>
                <a:cs typeface="Simplified Arabic"/>
              </a:rPr>
              <a:t>اذن نرى ان التمويل يهدف الى توفير رؤوس الاموال اللازمة لقيام مشاريع جديدة او توسيع مشاريع قائمة، وهذا يوضح اهمية التمويل في تكوين او توسيع المشاريع الاقتصادية، وبالتالي فان بحث الحصول على الاموال من مصادر التمويل من قبل المشاريع لابد ان يسبق عملية التخطيط ذاتها داخل هذه المشاريع، حيث لا جدوى من التخطيط لزيادة الطاقة الانتاجية مثلاً قبل أن تنظر الشركة في امكانية الحصول على التمويل اللازم، وعندما تستطيع الشركة تدبير رأسمال (عيني او نقدي) لابد أن تراعي بأن يكون بأقل تكلفة ممكنة، مما يعني ان يكون رأس مال مربح وذلك عن طريق المفاضلة بين مصادر التمويل لان تكلفة الحصول على التمويل تتغير من مصدر تمويلي لآخر، وهذه مسألة اقتصادية يترتب بحثها ومقارنة تكلفة التمويل مع العائد المتوقع من المشاريع التي يتم تمويلها من المصدر .</a:t>
            </a:r>
            <a:endParaRPr lang="en-US" sz="1600" dirty="0">
              <a:latin typeface="Calibri"/>
              <a:ea typeface="Calibri"/>
              <a:cs typeface="Arial"/>
            </a:endParaRPr>
          </a:p>
          <a:p>
            <a:pPr marL="0" indent="0" algn="just">
              <a:lnSpc>
                <a:spcPct val="115000"/>
              </a:lnSpc>
              <a:spcAft>
                <a:spcPts val="600"/>
              </a:spcAft>
              <a:buNone/>
            </a:pPr>
            <a:r>
              <a:rPr lang="ar-IQ" dirty="0">
                <a:latin typeface="Simplified Arabic"/>
                <a:ea typeface="Calibri"/>
                <a:cs typeface="Simplified Arabic"/>
              </a:rPr>
              <a:t>    ونظراً الى ان النشاط السياحي يتطلب موارد كبيرة لانشاء المرافق السياسية الاساسية والمنشآت السياحية ( فنادق ومنتجعات ومدن سياحية ومراكز سياحية .. الخ ). اضافة الى المشروعات التي تخدم القطاع السياحي والفندقي، ونظراً الى ان الاستثمارات في الفنادق تتطلب حجماً كبيراً من التمويل فان المستثمر من القطاع الخاص في الدول النامية على الاغلب يكون متردد لممارسة الاستثمار السياحي والفندقي بسبب الظروف التي تحيط الطلب السياحي فضلاً عن ان المستثمرين المحتملين لا يكونون مطمئنين لهذا النوع من الاستثمار للاعتبارات الآتية:</a:t>
            </a:r>
            <a:endParaRPr lang="en-US" sz="1600" dirty="0">
              <a:latin typeface="Calibri"/>
              <a:ea typeface="Calibri"/>
              <a:cs typeface="Arial"/>
            </a:endParaRPr>
          </a:p>
          <a:p>
            <a:pPr marL="342900" lvl="0" indent="-342900" algn="just">
              <a:lnSpc>
                <a:spcPct val="115000"/>
              </a:lnSpc>
              <a:spcAft>
                <a:spcPts val="600"/>
              </a:spcAft>
              <a:buFont typeface="+mj-lt"/>
              <a:buAutoNum type="arabicPeriod"/>
            </a:pPr>
            <a:r>
              <a:rPr lang="ar-IQ" dirty="0">
                <a:latin typeface="Simplified Arabic"/>
                <a:ea typeface="Calibri"/>
                <a:cs typeface="Simplified Arabic"/>
              </a:rPr>
              <a:t>بقاء الاستثمار في اصول ثابتة طويلة من (20-25سنة) مع مخاطر ما يحدث من تغيرات في ظروف السوق بالاضافة الى التغيرات السياسية والاجتماعية.</a:t>
            </a:r>
            <a:endParaRPr lang="en-US" sz="1600" dirty="0">
              <a:latin typeface="Calibri"/>
              <a:ea typeface="Calibri"/>
              <a:cs typeface="Arial"/>
            </a:endParaRPr>
          </a:p>
          <a:p>
            <a:pPr marL="342900" lvl="0" indent="-342900" algn="just">
              <a:lnSpc>
                <a:spcPct val="115000"/>
              </a:lnSpc>
              <a:spcAft>
                <a:spcPts val="600"/>
              </a:spcAft>
              <a:buFont typeface="+mj-lt"/>
              <a:buAutoNum type="arabicPeriod"/>
            </a:pPr>
            <a:r>
              <a:rPr lang="ar-IQ" dirty="0">
                <a:latin typeface="Simplified Arabic"/>
                <a:ea typeface="Calibri"/>
                <a:cs typeface="Simplified Arabic"/>
              </a:rPr>
              <a:t>موسمية الطلب في المناطق السياحية، مما يؤدي الى عدم امكانية تحقيق معدلات مرتفعة من الاشغال وبالتالي عدم امكانية تحقيق الارباح المرضية.</a:t>
            </a:r>
            <a:endParaRPr lang="en-US" sz="1600" dirty="0">
              <a:latin typeface="Calibri"/>
              <a:ea typeface="Calibri"/>
              <a:cs typeface="Arial"/>
            </a:endParaRPr>
          </a:p>
          <a:p>
            <a:pPr marL="342900" lvl="0" indent="-342900" algn="just">
              <a:lnSpc>
                <a:spcPct val="115000"/>
              </a:lnSpc>
              <a:spcAft>
                <a:spcPts val="600"/>
              </a:spcAft>
              <a:buFont typeface="+mj-lt"/>
              <a:buAutoNum type="arabicPeriod"/>
            </a:pPr>
            <a:r>
              <a:rPr lang="ar-IQ" dirty="0">
                <a:latin typeface="Simplified Arabic"/>
                <a:ea typeface="Calibri"/>
                <a:cs typeface="Simplified Arabic"/>
              </a:rPr>
              <a:t>ان العائد الصافي من الاستثمار في المشروعات السياحية والفندقية يكون في حدود من 10%-15% وهو معدل لا يغري المستثمرين الذين يرغبون في تحقيق معدلات أكبر.</a:t>
            </a:r>
            <a:endParaRPr lang="en-US" sz="1600" dirty="0">
              <a:latin typeface="Calibri"/>
              <a:ea typeface="Calibri"/>
              <a:cs typeface="Arial"/>
            </a:endParaRPr>
          </a:p>
          <a:p>
            <a:endParaRPr lang="ar-IQ" dirty="0"/>
          </a:p>
        </p:txBody>
      </p:sp>
    </p:spTree>
    <p:extLst>
      <p:ext uri="{BB962C8B-B14F-4D97-AF65-F5344CB8AC3E}">
        <p14:creationId xmlns:p14="http://schemas.microsoft.com/office/powerpoint/2010/main" val="4121602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620688"/>
            <a:ext cx="7632848" cy="5616624"/>
          </a:xfrm>
        </p:spPr>
        <p:txBody>
          <a:bodyPr>
            <a:normAutofit fontScale="62500" lnSpcReduction="20000"/>
          </a:bodyPr>
          <a:lstStyle/>
          <a:p>
            <a:pPr marL="27940" indent="0" algn="just">
              <a:lnSpc>
                <a:spcPct val="115000"/>
              </a:lnSpc>
              <a:spcAft>
                <a:spcPts val="600"/>
              </a:spcAft>
              <a:buNone/>
            </a:pPr>
            <a:r>
              <a:rPr lang="ar-IQ" dirty="0">
                <a:latin typeface="Simplified Arabic"/>
                <a:ea typeface="Calibri"/>
                <a:cs typeface="Simplified Arabic"/>
              </a:rPr>
              <a:t>ونظراً لأن طبيعة الاستثمارات في القطاع السياحي ، ولا سيما في الدول النامية تعتبر استثمارات ضخمة فضلاً عن انها تتطلب قروضاً طويلة الاجل فإن بعض الدول حاولت التغلب على هذه المشكلة من خلال القروض الطويلة الاجل، كما أسهم البنك الدولي في تقديم القروض. ومن الطبيعي أن يكون تمويل مثل هذا النوع من الاستثمار طويل الاجل يعطي فرصة لانشطة المستثمرين المحليين مع بقاء الارباح في الاسواق السياحية في الدول (المضيفة للسياح) لإعادة استثمارها من خلال التمويل الذاتي في القطاع السياحي. ومن جهة اخرى فقد تعتمد الشركات متعددة الجنسيات والتي تمتلك سلاسل من المنشآت السياحية والفندقية الى الاستثمار وممارسة الانشطة في الاسواق النامية، مثل السلاسل الفندقية </a:t>
            </a:r>
            <a:r>
              <a:rPr lang="en-US" dirty="0">
                <a:latin typeface="Simplified Arabic"/>
                <a:ea typeface="Calibri"/>
                <a:cs typeface="Arial"/>
              </a:rPr>
              <a:t>Holiday Inn , Sheraton</a:t>
            </a:r>
            <a:r>
              <a:rPr lang="ar-IQ" dirty="0">
                <a:latin typeface="Simplified Arabic"/>
                <a:ea typeface="Calibri"/>
                <a:cs typeface="Simplified Arabic"/>
              </a:rPr>
              <a:t> وسلاسل المطاعم مثل </a:t>
            </a:r>
            <a:r>
              <a:rPr lang="en-US" dirty="0">
                <a:latin typeface="Simplified Arabic"/>
                <a:ea typeface="Calibri"/>
                <a:cs typeface="Arial"/>
              </a:rPr>
              <a:t>KFC , </a:t>
            </a:r>
            <a:r>
              <a:rPr lang="en-US" dirty="0" err="1">
                <a:latin typeface="Simplified Arabic"/>
                <a:ea typeface="Calibri"/>
                <a:cs typeface="Arial"/>
              </a:rPr>
              <a:t>Mc</a:t>
            </a:r>
            <a:r>
              <a:rPr lang="en-US" dirty="0">
                <a:latin typeface="Simplified Arabic"/>
                <a:ea typeface="Calibri"/>
                <a:cs typeface="Arial"/>
              </a:rPr>
              <a:t> </a:t>
            </a:r>
            <a:r>
              <a:rPr lang="en-US" dirty="0" err="1">
                <a:latin typeface="Simplified Arabic"/>
                <a:ea typeface="Calibri"/>
                <a:cs typeface="Arial"/>
              </a:rPr>
              <a:t>Donalds</a:t>
            </a:r>
            <a:r>
              <a:rPr lang="ar-IQ" dirty="0">
                <a:latin typeface="Simplified Arabic"/>
                <a:ea typeface="Calibri"/>
                <a:cs typeface="Simplified Arabic"/>
              </a:rPr>
              <a:t> وشركات تأجير السيارات السياحية ، وبذلك فإن هذه الاستثمارات تعمل على توليد انشطة سياحية في الاقتصاديات النامية المضيفة.   </a:t>
            </a:r>
            <a:endParaRPr lang="en-US" sz="1600" dirty="0">
              <a:latin typeface="Calibri"/>
              <a:ea typeface="Calibri"/>
              <a:cs typeface="Arial"/>
            </a:endParaRPr>
          </a:p>
          <a:p>
            <a:pPr marL="0" indent="0" algn="just">
              <a:lnSpc>
                <a:spcPct val="115000"/>
              </a:lnSpc>
              <a:spcAft>
                <a:spcPts val="600"/>
              </a:spcAft>
              <a:buNone/>
            </a:pPr>
            <a:r>
              <a:rPr lang="ar-IQ" b="1" dirty="0">
                <a:latin typeface="Simplified Arabic"/>
                <a:ea typeface="Calibri"/>
                <a:cs typeface="Simplified Arabic"/>
              </a:rPr>
              <a:t> </a:t>
            </a:r>
            <a:r>
              <a:rPr lang="ar-IQ" sz="2800" b="1" dirty="0" smtClean="0">
                <a:latin typeface="Simplified Arabic"/>
                <a:ea typeface="Calibri"/>
                <a:cs typeface="Simplified Arabic"/>
              </a:rPr>
              <a:t>ثالثا </a:t>
            </a:r>
            <a:r>
              <a:rPr lang="ar-IQ" sz="2800" b="1" dirty="0">
                <a:latin typeface="Simplified Arabic"/>
                <a:ea typeface="Calibri"/>
                <a:cs typeface="Simplified Arabic"/>
              </a:rPr>
              <a:t>: مصادر التمويل </a:t>
            </a:r>
            <a:endParaRPr lang="en-US" sz="1600" dirty="0">
              <a:latin typeface="Calibri"/>
              <a:ea typeface="Calibri"/>
              <a:cs typeface="Arial"/>
            </a:endParaRPr>
          </a:p>
          <a:p>
            <a:pPr marL="0" indent="0" algn="just">
              <a:lnSpc>
                <a:spcPct val="115000"/>
              </a:lnSpc>
              <a:spcAft>
                <a:spcPts val="600"/>
              </a:spcAft>
              <a:buNone/>
            </a:pPr>
            <a:r>
              <a:rPr lang="ar-IQ" dirty="0">
                <a:latin typeface="Simplified Arabic"/>
                <a:ea typeface="Calibri"/>
                <a:cs typeface="Simplified Arabic"/>
              </a:rPr>
              <a:t>     يوجد مصدرين أساسيين لتمويل المشاريع السياحية هما: </a:t>
            </a:r>
            <a:endParaRPr lang="en-US" sz="1600" dirty="0">
              <a:latin typeface="Calibri"/>
              <a:ea typeface="Calibri"/>
              <a:cs typeface="Arial"/>
            </a:endParaRPr>
          </a:p>
          <a:p>
            <a:pPr marL="0" lvl="0" indent="0" algn="just">
              <a:lnSpc>
                <a:spcPct val="115000"/>
              </a:lnSpc>
              <a:spcAft>
                <a:spcPts val="600"/>
              </a:spcAft>
              <a:buNone/>
            </a:pPr>
            <a:r>
              <a:rPr lang="ar-IQ" b="1" u="sng" dirty="0">
                <a:latin typeface="Simplified Arabic"/>
                <a:ea typeface="Calibri"/>
                <a:cs typeface="Simplified Arabic"/>
              </a:rPr>
              <a:t>المصادر الداخلية</a:t>
            </a:r>
            <a:r>
              <a:rPr lang="ar-IQ" dirty="0">
                <a:latin typeface="Simplified Arabic"/>
                <a:ea typeface="Calibri"/>
                <a:cs typeface="Simplified Arabic"/>
              </a:rPr>
              <a:t> : والتي تقسم الى ما يأتي: </a:t>
            </a:r>
            <a:endParaRPr lang="en-US" sz="1600" dirty="0">
              <a:latin typeface="Simplified Arabic"/>
              <a:ea typeface="Calibri"/>
              <a:cs typeface="Arial"/>
            </a:endParaRPr>
          </a:p>
          <a:p>
            <a:pPr marL="0" indent="0" algn="just">
              <a:lnSpc>
                <a:spcPct val="115000"/>
              </a:lnSpc>
              <a:spcAft>
                <a:spcPts val="600"/>
              </a:spcAft>
              <a:buNone/>
            </a:pPr>
            <a:r>
              <a:rPr lang="ar-IQ" dirty="0">
                <a:latin typeface="Simplified Arabic"/>
                <a:ea typeface="Calibri"/>
                <a:cs typeface="Simplified Arabic"/>
              </a:rPr>
              <a:t>1 . الارباح المحتجزة. </a:t>
            </a:r>
            <a:endParaRPr lang="en-US" sz="1600" dirty="0">
              <a:latin typeface="Calibri"/>
              <a:ea typeface="Calibri"/>
              <a:cs typeface="Arial"/>
            </a:endParaRPr>
          </a:p>
          <a:p>
            <a:pPr marL="0" indent="0" algn="just">
              <a:lnSpc>
                <a:spcPct val="115000"/>
              </a:lnSpc>
              <a:spcAft>
                <a:spcPts val="600"/>
              </a:spcAft>
              <a:buNone/>
            </a:pPr>
            <a:r>
              <a:rPr lang="ar-IQ" dirty="0">
                <a:latin typeface="Simplified Arabic"/>
                <a:ea typeface="Calibri"/>
                <a:cs typeface="Simplified Arabic"/>
              </a:rPr>
              <a:t>2 . الاستئجار. </a:t>
            </a:r>
            <a:endParaRPr lang="en-US" sz="1600" dirty="0">
              <a:latin typeface="Calibri"/>
              <a:ea typeface="Calibri"/>
              <a:cs typeface="Arial"/>
            </a:endParaRPr>
          </a:p>
          <a:p>
            <a:pPr marL="0" indent="0" algn="just">
              <a:lnSpc>
                <a:spcPct val="115000"/>
              </a:lnSpc>
              <a:spcAft>
                <a:spcPts val="600"/>
              </a:spcAft>
              <a:buNone/>
            </a:pPr>
            <a:r>
              <a:rPr lang="ar-IQ" dirty="0">
                <a:latin typeface="Simplified Arabic"/>
                <a:ea typeface="Calibri"/>
                <a:cs typeface="Simplified Arabic"/>
              </a:rPr>
              <a:t>3 . الاستئجار التمويلي. </a:t>
            </a:r>
            <a:endParaRPr lang="en-US" sz="1600" dirty="0">
              <a:latin typeface="Calibri"/>
              <a:ea typeface="Calibri"/>
              <a:cs typeface="Arial"/>
            </a:endParaRPr>
          </a:p>
          <a:p>
            <a:pPr marL="0" indent="0" algn="just">
              <a:lnSpc>
                <a:spcPct val="115000"/>
              </a:lnSpc>
              <a:spcAft>
                <a:spcPts val="600"/>
              </a:spcAft>
              <a:buNone/>
            </a:pPr>
            <a:r>
              <a:rPr lang="ar-IQ" dirty="0">
                <a:latin typeface="Simplified Arabic"/>
                <a:ea typeface="Calibri"/>
                <a:cs typeface="Simplified Arabic"/>
              </a:rPr>
              <a:t>4 . الاستئجار التشغيلي. </a:t>
            </a:r>
            <a:endParaRPr lang="en-US" sz="1600" dirty="0">
              <a:latin typeface="Calibri"/>
              <a:ea typeface="Calibri"/>
              <a:cs typeface="Arial"/>
            </a:endParaRPr>
          </a:p>
          <a:p>
            <a:pPr marL="0" indent="0" algn="just">
              <a:lnSpc>
                <a:spcPct val="115000"/>
              </a:lnSpc>
              <a:spcAft>
                <a:spcPts val="600"/>
              </a:spcAft>
              <a:buNone/>
            </a:pPr>
            <a:r>
              <a:rPr lang="ar-IQ" dirty="0">
                <a:latin typeface="Simplified Arabic"/>
                <a:ea typeface="Calibri"/>
                <a:cs typeface="Simplified Arabic"/>
              </a:rPr>
              <a:t>5 . البيع من إعادة التأجير. </a:t>
            </a:r>
            <a:endParaRPr lang="en-US" sz="1600" dirty="0">
              <a:latin typeface="Calibri"/>
              <a:ea typeface="Calibri"/>
              <a:cs typeface="Arial"/>
            </a:endParaRPr>
          </a:p>
          <a:p>
            <a:pPr marL="0" indent="0" algn="just">
              <a:lnSpc>
                <a:spcPct val="115000"/>
              </a:lnSpc>
              <a:spcAft>
                <a:spcPts val="600"/>
              </a:spcAft>
              <a:buNone/>
            </a:pPr>
            <a:r>
              <a:rPr lang="ar-IQ" dirty="0">
                <a:latin typeface="Simplified Arabic"/>
                <a:ea typeface="Calibri"/>
                <a:cs typeface="Simplified Arabic"/>
              </a:rPr>
              <a:t>6 . شهادة استثمار الآلات والمعدات. </a:t>
            </a:r>
            <a:endParaRPr lang="en-US" sz="1600" dirty="0">
              <a:latin typeface="Calibri"/>
              <a:ea typeface="Calibri"/>
              <a:cs typeface="Arial"/>
            </a:endParaRPr>
          </a:p>
          <a:p>
            <a:pPr marL="0" indent="0" algn="just">
              <a:lnSpc>
                <a:spcPct val="115000"/>
              </a:lnSpc>
              <a:spcAft>
                <a:spcPts val="600"/>
              </a:spcAft>
              <a:buNone/>
            </a:pPr>
            <a:r>
              <a:rPr lang="ar-IQ" dirty="0">
                <a:latin typeface="Simplified Arabic"/>
                <a:ea typeface="Calibri"/>
                <a:cs typeface="Simplified Arabic"/>
              </a:rPr>
              <a:t>7 . مصادر ثانوية اخرى. </a:t>
            </a:r>
            <a:endParaRPr lang="en-US" sz="1600" dirty="0">
              <a:latin typeface="Calibri"/>
              <a:ea typeface="Calibri"/>
              <a:cs typeface="Arial"/>
            </a:endParaRPr>
          </a:p>
          <a:p>
            <a:endParaRPr lang="ar-IQ" dirty="0"/>
          </a:p>
        </p:txBody>
      </p:sp>
    </p:spTree>
    <p:extLst>
      <p:ext uri="{BB962C8B-B14F-4D97-AF65-F5344CB8AC3E}">
        <p14:creationId xmlns:p14="http://schemas.microsoft.com/office/powerpoint/2010/main" val="55349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620688"/>
            <a:ext cx="7704856" cy="5656126"/>
          </a:xfrm>
        </p:spPr>
        <p:txBody>
          <a:bodyPr>
            <a:normAutofit fontScale="47500" lnSpcReduction="20000"/>
          </a:bodyPr>
          <a:lstStyle/>
          <a:p>
            <a:pPr marL="342900" lvl="0" indent="-342900" algn="just">
              <a:lnSpc>
                <a:spcPct val="115000"/>
              </a:lnSpc>
              <a:spcAft>
                <a:spcPts val="600"/>
              </a:spcAft>
              <a:buFont typeface="Simplified Arabic"/>
              <a:buChar char="-"/>
            </a:pPr>
            <a:r>
              <a:rPr lang="ar-IQ" b="1" u="sng" dirty="0">
                <a:latin typeface="Simplified Arabic"/>
                <a:ea typeface="Calibri"/>
                <a:cs typeface="Simplified Arabic"/>
              </a:rPr>
              <a:t>المصادر الخارجية</a:t>
            </a:r>
            <a:r>
              <a:rPr lang="ar-IQ" dirty="0">
                <a:latin typeface="Simplified Arabic"/>
                <a:ea typeface="Calibri"/>
                <a:cs typeface="Simplified Arabic"/>
              </a:rPr>
              <a:t> : والتي تقسم إلى: </a:t>
            </a:r>
            <a:endParaRPr lang="en-US" sz="1600" dirty="0">
              <a:latin typeface="Simplified Arabic"/>
              <a:ea typeface="Calibri"/>
              <a:cs typeface="Arial"/>
            </a:endParaRPr>
          </a:p>
          <a:p>
            <a:pPr marL="0" indent="0" algn="just">
              <a:lnSpc>
                <a:spcPct val="115000"/>
              </a:lnSpc>
              <a:spcAft>
                <a:spcPts val="600"/>
              </a:spcAft>
              <a:buNone/>
            </a:pPr>
            <a:r>
              <a:rPr lang="ar-IQ" dirty="0">
                <a:latin typeface="Simplified Arabic"/>
                <a:ea typeface="Calibri"/>
                <a:cs typeface="Simplified Arabic"/>
              </a:rPr>
              <a:t>1 . الاسهم بأنواعها العادية والممتازة. </a:t>
            </a:r>
            <a:endParaRPr lang="en-US" sz="1600" dirty="0">
              <a:latin typeface="Calibri"/>
              <a:ea typeface="Calibri"/>
              <a:cs typeface="Arial"/>
            </a:endParaRPr>
          </a:p>
          <a:p>
            <a:pPr marL="0" indent="0" algn="just">
              <a:lnSpc>
                <a:spcPct val="115000"/>
              </a:lnSpc>
              <a:spcAft>
                <a:spcPts val="600"/>
              </a:spcAft>
              <a:buNone/>
            </a:pPr>
            <a:r>
              <a:rPr lang="ar-IQ" dirty="0">
                <a:latin typeface="Simplified Arabic"/>
                <a:ea typeface="Calibri"/>
                <a:cs typeface="Simplified Arabic"/>
              </a:rPr>
              <a:t>2 . السندات بأنواعها المختلفة </a:t>
            </a:r>
            <a:endParaRPr lang="en-US" sz="1600" dirty="0">
              <a:latin typeface="Calibri"/>
              <a:ea typeface="Calibri"/>
              <a:cs typeface="Arial"/>
            </a:endParaRPr>
          </a:p>
          <a:p>
            <a:pPr marL="0" indent="0" algn="just">
              <a:lnSpc>
                <a:spcPct val="115000"/>
              </a:lnSpc>
              <a:spcAft>
                <a:spcPts val="600"/>
              </a:spcAft>
              <a:buNone/>
            </a:pPr>
            <a:r>
              <a:rPr lang="ar-IQ" dirty="0">
                <a:latin typeface="Simplified Arabic"/>
                <a:ea typeface="Calibri"/>
                <a:cs typeface="Simplified Arabic"/>
              </a:rPr>
              <a:t>3 . التمويل من خلال السحب المصرفي. </a:t>
            </a:r>
            <a:endParaRPr lang="en-US" sz="1600" dirty="0">
              <a:latin typeface="Calibri"/>
              <a:ea typeface="Calibri"/>
              <a:cs typeface="Arial"/>
            </a:endParaRPr>
          </a:p>
          <a:p>
            <a:pPr marL="0" indent="0" algn="just">
              <a:lnSpc>
                <a:spcPct val="115000"/>
              </a:lnSpc>
              <a:spcAft>
                <a:spcPts val="600"/>
              </a:spcAft>
              <a:buNone/>
            </a:pPr>
            <a:r>
              <a:rPr lang="ar-IQ" dirty="0">
                <a:latin typeface="Simplified Arabic"/>
                <a:ea typeface="Calibri"/>
                <a:cs typeface="Simplified Arabic"/>
              </a:rPr>
              <a:t>4 . التمويل من خلال القروض المصرفية . </a:t>
            </a:r>
            <a:endParaRPr lang="en-US" sz="1600" dirty="0">
              <a:latin typeface="Calibri"/>
              <a:ea typeface="Calibri"/>
              <a:cs typeface="Arial"/>
            </a:endParaRPr>
          </a:p>
          <a:p>
            <a:pPr marL="0" indent="0" algn="just">
              <a:lnSpc>
                <a:spcPct val="115000"/>
              </a:lnSpc>
              <a:spcAft>
                <a:spcPts val="600"/>
              </a:spcAft>
              <a:buNone/>
            </a:pPr>
            <a:r>
              <a:rPr lang="ar-IQ" dirty="0">
                <a:latin typeface="Simplified Arabic"/>
                <a:ea typeface="Calibri"/>
                <a:cs typeface="Simplified Arabic"/>
              </a:rPr>
              <a:t>5 . القرض التجاري. </a:t>
            </a:r>
            <a:endParaRPr lang="en-US" sz="1600" dirty="0">
              <a:latin typeface="Calibri"/>
              <a:ea typeface="Calibri"/>
              <a:cs typeface="Arial"/>
            </a:endParaRPr>
          </a:p>
          <a:p>
            <a:pPr marL="0" indent="0" algn="just">
              <a:lnSpc>
                <a:spcPct val="115000"/>
              </a:lnSpc>
              <a:spcAft>
                <a:spcPts val="600"/>
              </a:spcAft>
              <a:buNone/>
            </a:pPr>
            <a:r>
              <a:rPr lang="ar-IQ" dirty="0">
                <a:latin typeface="Simplified Arabic"/>
                <a:ea typeface="Calibri"/>
                <a:cs typeface="Simplified Arabic"/>
              </a:rPr>
              <a:t>6 . المضاربة برأس المال. </a:t>
            </a:r>
            <a:endParaRPr lang="en-US" sz="1600" dirty="0">
              <a:latin typeface="Calibri"/>
              <a:ea typeface="Calibri"/>
              <a:cs typeface="Arial"/>
            </a:endParaRPr>
          </a:p>
          <a:p>
            <a:pPr indent="0" algn="just">
              <a:lnSpc>
                <a:spcPct val="115000"/>
              </a:lnSpc>
              <a:spcAft>
                <a:spcPts val="600"/>
              </a:spcAft>
              <a:buNone/>
            </a:pPr>
            <a:r>
              <a:rPr lang="ar-IQ" dirty="0">
                <a:latin typeface="Simplified Arabic"/>
                <a:ea typeface="Calibri"/>
                <a:cs typeface="Simplified Arabic"/>
              </a:rPr>
              <a:t>وفيما يلي شرح مختصر لأنواع مصادر التمويل الداخلي </a:t>
            </a:r>
            <a:endParaRPr lang="en-US" sz="1600" dirty="0">
              <a:latin typeface="Calibri"/>
              <a:ea typeface="Calibri"/>
              <a:cs typeface="Arial"/>
            </a:endParaRPr>
          </a:p>
          <a:p>
            <a:pPr marL="0" indent="0" algn="just">
              <a:lnSpc>
                <a:spcPct val="115000"/>
              </a:lnSpc>
              <a:spcAft>
                <a:spcPts val="600"/>
              </a:spcAft>
              <a:buNone/>
            </a:pPr>
            <a:r>
              <a:rPr lang="ar-IQ" b="1" dirty="0">
                <a:latin typeface="Simplified Arabic"/>
                <a:ea typeface="Calibri"/>
                <a:cs typeface="Simplified Arabic"/>
              </a:rPr>
              <a:t>1 . الارباح المحتجزة</a:t>
            </a:r>
            <a:r>
              <a:rPr lang="en-US" b="1" dirty="0">
                <a:latin typeface="Simplified Arabic"/>
                <a:ea typeface="Calibri"/>
                <a:cs typeface="Arial"/>
              </a:rPr>
              <a:t>Restricted Profit </a:t>
            </a:r>
            <a:r>
              <a:rPr lang="ar-IQ" b="1" dirty="0">
                <a:latin typeface="Simplified Arabic"/>
                <a:ea typeface="Calibri"/>
                <a:cs typeface="Simplified Arabic"/>
              </a:rPr>
              <a:t>:</a:t>
            </a:r>
            <a:r>
              <a:rPr lang="ar-IQ" dirty="0">
                <a:latin typeface="Simplified Arabic"/>
                <a:ea typeface="Calibri"/>
                <a:cs typeface="Simplified Arabic"/>
              </a:rPr>
              <a:t> غالبا ما تتحدد سياسة وتوزيع الارباح السنوية على المساهمين في أي شركة سياحية كانت او تجارية على معدل الارباح المحتجزة من قبل ادارة الشركة حيث تعتبر الارباح المحتجزة مصدراً أساسياً لتمويل التوسع في المنشآت. وعلى الرغم من ان التوسع في اعمال الشركات مرغوب به فان توزيع الارباح على المساهمين هو الآخر مرغوب به وهذان الهدفان متعارضان، فارتفاع معدل توزيع الارباح معناه أرباح محتجزة أقل وبالتالي معدل نمو أقل او أبطأ في الارباح المستقبلية. وعلى ذلك يصبح من الضروري دراسة الى أي مدى تستطيع الشركة توزيع الارباح بدلاً من احتجازها؟ وهذا يعتمد على تحليل العوامل المؤثرة في سياسة توزيع الارباح المحتجزة مثل :</a:t>
            </a:r>
            <a:endParaRPr lang="en-US" sz="1600" dirty="0">
              <a:latin typeface="Calibri"/>
              <a:ea typeface="Calibri"/>
              <a:cs typeface="Arial"/>
            </a:endParaRPr>
          </a:p>
          <a:p>
            <a:pPr marL="0" lvl="0" indent="0" algn="just">
              <a:lnSpc>
                <a:spcPct val="115000"/>
              </a:lnSpc>
              <a:spcAft>
                <a:spcPts val="600"/>
              </a:spcAft>
              <a:buNone/>
            </a:pPr>
            <a:r>
              <a:rPr lang="ar-IQ" dirty="0">
                <a:latin typeface="Simplified Arabic"/>
                <a:ea typeface="Calibri"/>
                <a:cs typeface="Simplified Arabic"/>
              </a:rPr>
              <a:t>القاعدة القانونية التي تختلف من بلد لأخر.</a:t>
            </a:r>
            <a:endParaRPr lang="en-US" sz="1600" dirty="0">
              <a:latin typeface="Simplified Arabic"/>
              <a:ea typeface="Calibri"/>
              <a:cs typeface="Arial"/>
            </a:endParaRPr>
          </a:p>
          <a:p>
            <a:pPr marL="342900" lvl="0" indent="-342900" algn="just">
              <a:lnSpc>
                <a:spcPct val="115000"/>
              </a:lnSpc>
              <a:spcAft>
                <a:spcPts val="600"/>
              </a:spcAft>
              <a:buFont typeface="Simplified Arabic"/>
              <a:buChar char="-"/>
            </a:pPr>
            <a:r>
              <a:rPr lang="ar-IQ" dirty="0">
                <a:latin typeface="Simplified Arabic"/>
                <a:ea typeface="Calibri"/>
                <a:cs typeface="Simplified Arabic"/>
              </a:rPr>
              <a:t>حركة السيولة.</a:t>
            </a:r>
            <a:endParaRPr lang="en-US" sz="1600" dirty="0">
              <a:latin typeface="Simplified Arabic"/>
              <a:ea typeface="Calibri"/>
              <a:cs typeface="Arial"/>
            </a:endParaRPr>
          </a:p>
          <a:p>
            <a:pPr marL="342900" lvl="0" indent="-342900" algn="just">
              <a:lnSpc>
                <a:spcPct val="115000"/>
              </a:lnSpc>
              <a:spcAft>
                <a:spcPts val="600"/>
              </a:spcAft>
              <a:buFont typeface="Simplified Arabic"/>
              <a:buChar char="-"/>
            </a:pPr>
            <a:r>
              <a:rPr lang="ar-IQ" dirty="0">
                <a:latin typeface="Simplified Arabic"/>
                <a:ea typeface="Calibri"/>
                <a:cs typeface="Simplified Arabic"/>
              </a:rPr>
              <a:t>الحاجة الى سداد الديون أو قيود في عقود الديون.</a:t>
            </a:r>
            <a:endParaRPr lang="en-US" sz="1600" dirty="0">
              <a:latin typeface="Simplified Arabic"/>
              <a:ea typeface="Calibri"/>
              <a:cs typeface="Arial"/>
            </a:endParaRPr>
          </a:p>
          <a:p>
            <a:pPr marL="342900" lvl="0" indent="-342900" algn="just">
              <a:lnSpc>
                <a:spcPct val="115000"/>
              </a:lnSpc>
              <a:spcAft>
                <a:spcPts val="600"/>
              </a:spcAft>
              <a:buFont typeface="Simplified Arabic"/>
              <a:buChar char="-"/>
            </a:pPr>
            <a:r>
              <a:rPr lang="ar-IQ" dirty="0">
                <a:latin typeface="Simplified Arabic"/>
                <a:ea typeface="Calibri"/>
                <a:cs typeface="Simplified Arabic"/>
              </a:rPr>
              <a:t>معدل النمو في الأصول.</a:t>
            </a:r>
            <a:endParaRPr lang="en-US" sz="1600" dirty="0">
              <a:latin typeface="Simplified Arabic"/>
              <a:ea typeface="Calibri"/>
              <a:cs typeface="Arial"/>
            </a:endParaRPr>
          </a:p>
          <a:p>
            <a:pPr marL="342900" lvl="0" indent="-342900" algn="just">
              <a:lnSpc>
                <a:spcPct val="115000"/>
              </a:lnSpc>
              <a:spcAft>
                <a:spcPts val="600"/>
              </a:spcAft>
              <a:buFont typeface="Simplified Arabic"/>
              <a:buChar char="-"/>
            </a:pPr>
            <a:r>
              <a:rPr lang="ar-IQ" dirty="0">
                <a:latin typeface="Simplified Arabic"/>
                <a:ea typeface="Calibri"/>
                <a:cs typeface="Simplified Arabic"/>
              </a:rPr>
              <a:t>معدل العائد على الأصول.</a:t>
            </a:r>
            <a:endParaRPr lang="en-US" sz="1600" dirty="0">
              <a:latin typeface="Simplified Arabic"/>
              <a:ea typeface="Calibri"/>
              <a:cs typeface="Arial"/>
            </a:endParaRPr>
          </a:p>
          <a:p>
            <a:pPr marL="342900" lvl="0" indent="-342900" algn="just">
              <a:lnSpc>
                <a:spcPct val="115000"/>
              </a:lnSpc>
              <a:spcAft>
                <a:spcPts val="600"/>
              </a:spcAft>
              <a:buFont typeface="Simplified Arabic"/>
              <a:buChar char="-"/>
            </a:pPr>
            <a:r>
              <a:rPr lang="ar-IQ" dirty="0">
                <a:latin typeface="Simplified Arabic"/>
                <a:ea typeface="Calibri"/>
                <a:cs typeface="Simplified Arabic"/>
              </a:rPr>
              <a:t>استقرار الارباح.</a:t>
            </a:r>
            <a:endParaRPr lang="en-US" sz="1600" dirty="0">
              <a:latin typeface="Simplified Arabic"/>
              <a:ea typeface="Calibri"/>
              <a:cs typeface="Arial"/>
            </a:endParaRPr>
          </a:p>
          <a:p>
            <a:pPr marL="342900" lvl="0" indent="-342900" algn="just">
              <a:lnSpc>
                <a:spcPct val="115000"/>
              </a:lnSpc>
              <a:spcAft>
                <a:spcPts val="600"/>
              </a:spcAft>
              <a:buFont typeface="Simplified Arabic"/>
              <a:buChar char="-"/>
            </a:pPr>
            <a:r>
              <a:rPr lang="ar-IQ" dirty="0">
                <a:latin typeface="Simplified Arabic"/>
                <a:ea typeface="Calibri"/>
                <a:cs typeface="Simplified Arabic"/>
              </a:rPr>
              <a:t>الموقف الضريبي لأصحاب الاسهم. </a:t>
            </a:r>
            <a:endParaRPr lang="en-US" sz="1600" dirty="0">
              <a:latin typeface="Simplified Arabic"/>
              <a:ea typeface="Calibri"/>
              <a:cs typeface="Arial"/>
            </a:endParaRPr>
          </a:p>
          <a:p>
            <a:endParaRPr lang="ar-IQ" dirty="0"/>
          </a:p>
        </p:txBody>
      </p:sp>
    </p:spTree>
    <p:extLst>
      <p:ext uri="{BB962C8B-B14F-4D97-AF65-F5344CB8AC3E}">
        <p14:creationId xmlns:p14="http://schemas.microsoft.com/office/powerpoint/2010/main" val="999072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7584" y="620688"/>
            <a:ext cx="7613508" cy="5549903"/>
          </a:xfrm>
        </p:spPr>
        <p:txBody>
          <a:bodyPr>
            <a:normAutofit fontScale="62500" lnSpcReduction="20000"/>
          </a:bodyPr>
          <a:lstStyle/>
          <a:p>
            <a:pPr marL="323215" indent="-323215" algn="just">
              <a:lnSpc>
                <a:spcPct val="115000"/>
              </a:lnSpc>
              <a:spcAft>
                <a:spcPts val="600"/>
              </a:spcAft>
            </a:pPr>
            <a:r>
              <a:rPr lang="ar-IQ" b="1" dirty="0">
                <a:latin typeface="Simplified Arabic"/>
                <a:ea typeface="Calibri"/>
                <a:cs typeface="Simplified Arabic"/>
              </a:rPr>
              <a:t>. الاستئجار</a:t>
            </a:r>
            <a:r>
              <a:rPr lang="en-US" b="1" dirty="0">
                <a:latin typeface="Simplified Arabic"/>
                <a:ea typeface="Calibri"/>
                <a:cs typeface="Arial"/>
              </a:rPr>
              <a:t>Rent </a:t>
            </a:r>
            <a:r>
              <a:rPr lang="ar-IQ" b="1" dirty="0">
                <a:latin typeface="Simplified Arabic"/>
                <a:ea typeface="Calibri"/>
                <a:cs typeface="Simplified Arabic"/>
              </a:rPr>
              <a:t>:</a:t>
            </a:r>
            <a:r>
              <a:rPr lang="ar-IQ" dirty="0">
                <a:latin typeface="Simplified Arabic"/>
                <a:ea typeface="Calibri"/>
                <a:cs typeface="Simplified Arabic"/>
              </a:rPr>
              <a:t> ويمكن تعريف الاستئجار على انه عقد يلزم المستأجر دفع مبالغ محددة بمواعيد متفق عليها لمالك أصل من الأصول لقاء الانتفاع الاول بالخدمات التي يقدمها الأصل المستأجر لفترة التعاقد والتي غالباً ما تكون 20 سنة او أكثر. وتقوم ادارة الشركة السياحية استئجار أصل من الاصول لتنتفع من خدماته.</a:t>
            </a:r>
            <a:endParaRPr lang="en-US" sz="1600" dirty="0">
              <a:latin typeface="Calibri"/>
              <a:ea typeface="Calibri"/>
              <a:cs typeface="Arial"/>
            </a:endParaRPr>
          </a:p>
          <a:p>
            <a:pPr indent="0" algn="just">
              <a:lnSpc>
                <a:spcPct val="115000"/>
              </a:lnSpc>
              <a:spcAft>
                <a:spcPts val="600"/>
              </a:spcAft>
              <a:buNone/>
            </a:pPr>
            <a:r>
              <a:rPr lang="ar-IQ" dirty="0">
                <a:latin typeface="Simplified Arabic"/>
                <a:ea typeface="Calibri"/>
                <a:cs typeface="Simplified Arabic"/>
              </a:rPr>
              <a:t>وهناك ثلاثة أنواع وأشكال للاستئجار هي: </a:t>
            </a:r>
            <a:endParaRPr lang="en-US" sz="1600" dirty="0">
              <a:latin typeface="Calibri"/>
              <a:ea typeface="Calibri"/>
              <a:cs typeface="Arial"/>
            </a:endParaRPr>
          </a:p>
          <a:p>
            <a:pPr marL="323215" indent="0" algn="just">
              <a:lnSpc>
                <a:spcPct val="115000"/>
              </a:lnSpc>
              <a:spcAft>
                <a:spcPts val="600"/>
              </a:spcAft>
              <a:buNone/>
            </a:pPr>
            <a:r>
              <a:rPr lang="ar-IQ" dirty="0">
                <a:latin typeface="Simplified Arabic"/>
                <a:ea typeface="Calibri"/>
                <a:cs typeface="Simplified Arabic"/>
              </a:rPr>
              <a:t>* </a:t>
            </a:r>
            <a:r>
              <a:rPr lang="ar-IQ" b="1" dirty="0">
                <a:latin typeface="Simplified Arabic"/>
                <a:ea typeface="Calibri"/>
                <a:cs typeface="Simplified Arabic"/>
              </a:rPr>
              <a:t>الاستئجار المباشر</a:t>
            </a:r>
            <a:r>
              <a:rPr lang="ar-IQ" dirty="0">
                <a:latin typeface="Simplified Arabic"/>
                <a:ea typeface="Calibri"/>
                <a:cs typeface="Simplified Arabic"/>
              </a:rPr>
              <a:t>: حيث تستفيد المؤسسة من منفعة الأصل لا تملكه. </a:t>
            </a:r>
            <a:endParaRPr lang="en-US" sz="1600" dirty="0">
              <a:latin typeface="Calibri"/>
              <a:ea typeface="Calibri"/>
              <a:cs typeface="Arial"/>
            </a:endParaRPr>
          </a:p>
          <a:p>
            <a:pPr marL="416560" indent="0" algn="just">
              <a:lnSpc>
                <a:spcPct val="115000"/>
              </a:lnSpc>
              <a:spcAft>
                <a:spcPts val="600"/>
              </a:spcAft>
              <a:buNone/>
            </a:pPr>
            <a:r>
              <a:rPr lang="ar-IQ" dirty="0">
                <a:latin typeface="Simplified Arabic"/>
                <a:ea typeface="Calibri"/>
                <a:cs typeface="Simplified Arabic"/>
              </a:rPr>
              <a:t>* </a:t>
            </a:r>
            <a:r>
              <a:rPr lang="ar-IQ" b="1" dirty="0">
                <a:latin typeface="Simplified Arabic"/>
                <a:ea typeface="Calibri"/>
                <a:cs typeface="Simplified Arabic"/>
              </a:rPr>
              <a:t>البيع وإعادة الاستئجار</a:t>
            </a:r>
            <a:r>
              <a:rPr lang="ar-IQ" dirty="0">
                <a:latin typeface="Simplified Arabic"/>
                <a:ea typeface="Calibri"/>
                <a:cs typeface="Simplified Arabic"/>
              </a:rPr>
              <a:t>: في هذه الحالة مثلا يبيع الفندق أصلاً من اصوله ثم يقوم باستئجاره من المشترين. </a:t>
            </a:r>
            <a:endParaRPr lang="en-US" sz="1600" dirty="0">
              <a:latin typeface="Calibri"/>
              <a:ea typeface="Calibri"/>
              <a:cs typeface="Arial"/>
            </a:endParaRPr>
          </a:p>
          <a:p>
            <a:pPr marL="323215" indent="0" algn="just">
              <a:lnSpc>
                <a:spcPct val="115000"/>
              </a:lnSpc>
              <a:spcAft>
                <a:spcPts val="600"/>
              </a:spcAft>
              <a:buNone/>
            </a:pPr>
            <a:r>
              <a:rPr lang="ar-IQ" dirty="0">
                <a:latin typeface="Simplified Arabic"/>
                <a:ea typeface="Calibri"/>
                <a:cs typeface="Simplified Arabic"/>
              </a:rPr>
              <a:t>* </a:t>
            </a:r>
            <a:r>
              <a:rPr lang="ar-IQ" b="1" dirty="0">
                <a:latin typeface="Simplified Arabic"/>
                <a:ea typeface="Calibri"/>
                <a:cs typeface="Simplified Arabic"/>
              </a:rPr>
              <a:t>الاستئجار الثلاثي</a:t>
            </a:r>
            <a:r>
              <a:rPr lang="ar-IQ" dirty="0">
                <a:latin typeface="Simplified Arabic"/>
                <a:ea typeface="Calibri"/>
                <a:cs typeface="Simplified Arabic"/>
              </a:rPr>
              <a:t>: اذ توجد ثلاثة اطراف في العملية هي: </a:t>
            </a:r>
            <a:endParaRPr lang="en-US" sz="1600" dirty="0">
              <a:latin typeface="Calibri"/>
              <a:ea typeface="Calibri"/>
              <a:cs typeface="Arial"/>
            </a:endParaRPr>
          </a:p>
          <a:p>
            <a:pPr marL="0" indent="0" algn="just">
              <a:lnSpc>
                <a:spcPct val="115000"/>
              </a:lnSpc>
              <a:spcAft>
                <a:spcPts val="600"/>
              </a:spcAft>
              <a:buNone/>
            </a:pPr>
            <a:r>
              <a:rPr lang="ar-IQ" dirty="0">
                <a:latin typeface="Simplified Arabic"/>
                <a:ea typeface="Calibri"/>
                <a:cs typeface="Simplified Arabic"/>
              </a:rPr>
              <a:t>         - المؤجر</a:t>
            </a:r>
            <a:endParaRPr lang="en-US" sz="1600" dirty="0">
              <a:latin typeface="Calibri"/>
              <a:ea typeface="Calibri"/>
              <a:cs typeface="Arial"/>
            </a:endParaRPr>
          </a:p>
          <a:p>
            <a:pPr marL="0" indent="0" algn="just">
              <a:lnSpc>
                <a:spcPct val="115000"/>
              </a:lnSpc>
              <a:spcAft>
                <a:spcPts val="600"/>
              </a:spcAft>
              <a:buNone/>
            </a:pPr>
            <a:r>
              <a:rPr lang="ar-IQ" dirty="0">
                <a:latin typeface="Simplified Arabic"/>
                <a:ea typeface="Calibri"/>
                <a:cs typeface="Simplified Arabic"/>
              </a:rPr>
              <a:t>         - المستأجر </a:t>
            </a:r>
            <a:endParaRPr lang="en-US" sz="1600" dirty="0">
              <a:latin typeface="Calibri"/>
              <a:ea typeface="Calibri"/>
              <a:cs typeface="Arial"/>
            </a:endParaRPr>
          </a:p>
          <a:p>
            <a:pPr marL="0" indent="0" algn="just">
              <a:lnSpc>
                <a:spcPct val="115000"/>
              </a:lnSpc>
              <a:spcAft>
                <a:spcPts val="600"/>
              </a:spcAft>
              <a:buNone/>
            </a:pPr>
            <a:r>
              <a:rPr lang="ar-IQ" dirty="0">
                <a:latin typeface="Simplified Arabic"/>
                <a:ea typeface="Calibri"/>
                <a:cs typeface="Simplified Arabic"/>
              </a:rPr>
              <a:t>         - المقرض الذي يقوم بعملية تمويل شراء الاصل محل التأجير </a:t>
            </a:r>
            <a:endParaRPr lang="en-US" sz="1600" dirty="0">
              <a:latin typeface="Calibri"/>
              <a:ea typeface="Calibri"/>
              <a:cs typeface="Arial"/>
            </a:endParaRPr>
          </a:p>
          <a:p>
            <a:pPr marL="0" indent="0" algn="just">
              <a:lnSpc>
                <a:spcPct val="115000"/>
              </a:lnSpc>
              <a:spcAft>
                <a:spcPts val="600"/>
              </a:spcAft>
              <a:buNone/>
            </a:pPr>
            <a:r>
              <a:rPr lang="ar-IQ" b="1" dirty="0">
                <a:latin typeface="Simplified Arabic"/>
                <a:ea typeface="Calibri"/>
                <a:cs typeface="Simplified Arabic"/>
              </a:rPr>
              <a:t>3 . الاستئجار التمويلي</a:t>
            </a:r>
            <a:r>
              <a:rPr lang="en-US" b="1" dirty="0">
                <a:latin typeface="Simplified Arabic"/>
                <a:ea typeface="Calibri"/>
                <a:cs typeface="Arial"/>
              </a:rPr>
              <a:t>Funding Rent </a:t>
            </a:r>
            <a:r>
              <a:rPr lang="ar-IQ" b="1" dirty="0">
                <a:latin typeface="Simplified Arabic"/>
                <a:ea typeface="Calibri"/>
                <a:cs typeface="Simplified Arabic"/>
              </a:rPr>
              <a:t>:</a:t>
            </a:r>
            <a:r>
              <a:rPr lang="ar-IQ" dirty="0">
                <a:latin typeface="Simplified Arabic"/>
                <a:ea typeface="Calibri"/>
                <a:cs typeface="Simplified Arabic"/>
              </a:rPr>
              <a:t> يتميز الاستئجار المالي بعدم قابليته للفسخ او الالغاء إلا بموافقة طرفي العقد المؤجر والمستأجر. وعقود الاستئجار المالي تكون لفترة زمنية محددة تتفاوت حسب نوع الاصل، ففي حالة المعدات غالباً ما تكون مدة العقد نصف مدة الحياة الانتاجية على الاقل. ولا يتضمن عقد الاستئجار المالي خدمات الصيانة بل يقع عبء تكاليفها على عاتق المستأجر مثل استئجار المشاريع السياحية (زوارق شراعية والبخارية واليخوت التي تحتاجها قرى السواحل) من المجهزين المتخصصين بناء على عقد يثبت به عدد سنوات التأجير وإذا ما انتهت الفترة الزمنية يصبح أمر رد الاجهزة ملزماً الى الجهة المالكة، وهناك شركات متخصصة بهذا النوع من التمويل. </a:t>
            </a:r>
            <a:endParaRPr lang="en-US" sz="1600" dirty="0">
              <a:latin typeface="Calibri"/>
              <a:ea typeface="Calibri"/>
              <a:cs typeface="Arial"/>
            </a:endParaRPr>
          </a:p>
          <a:p>
            <a:pPr marL="0" indent="0">
              <a:buNone/>
            </a:pPr>
            <a:r>
              <a:rPr lang="ar-IQ" b="1" dirty="0">
                <a:latin typeface="Simplified Arabic"/>
                <a:ea typeface="Calibri"/>
                <a:cs typeface="Simplified Arabic"/>
              </a:rPr>
              <a:t>4 . الاستئجار التشغيلي</a:t>
            </a:r>
            <a:r>
              <a:rPr lang="en-US" b="1" dirty="0">
                <a:latin typeface="Simplified Arabic"/>
                <a:ea typeface="Calibri"/>
              </a:rPr>
              <a:t>Operational Rent </a:t>
            </a:r>
            <a:r>
              <a:rPr lang="ar-IQ" b="1" dirty="0">
                <a:latin typeface="Simplified Arabic"/>
                <a:ea typeface="Calibri"/>
              </a:rPr>
              <a:t>:</a:t>
            </a:r>
            <a:r>
              <a:rPr lang="ar-IQ" dirty="0">
                <a:latin typeface="Simplified Arabic"/>
                <a:ea typeface="Calibri"/>
                <a:cs typeface="Simplified Arabic"/>
              </a:rPr>
              <a:t> ويتضمن كلاً من خدمات التمويل والصيانة. ويلاحظ ان هذا النوع من الاستئجار انه يعطي الحق للمؤجر او المستأجر بإلغائه وفسخه قبل انتهاء مدة العقد الاساسية، ولا تكون عقود هذا الاستئجار دائمة </a:t>
            </a:r>
            <a:endParaRPr lang="ar-IQ" dirty="0"/>
          </a:p>
        </p:txBody>
      </p:sp>
    </p:spTree>
    <p:extLst>
      <p:ext uri="{BB962C8B-B14F-4D97-AF65-F5344CB8AC3E}">
        <p14:creationId xmlns:p14="http://schemas.microsoft.com/office/powerpoint/2010/main" val="3385753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620688"/>
            <a:ext cx="7704856" cy="5616624"/>
          </a:xfrm>
        </p:spPr>
        <p:txBody>
          <a:bodyPr>
            <a:normAutofit fontScale="70000" lnSpcReduction="20000"/>
          </a:bodyPr>
          <a:lstStyle/>
          <a:p>
            <a:pPr marL="0" indent="0" algn="just">
              <a:lnSpc>
                <a:spcPct val="115000"/>
              </a:lnSpc>
              <a:spcAft>
                <a:spcPts val="600"/>
              </a:spcAft>
              <a:buNone/>
            </a:pPr>
            <a:r>
              <a:rPr lang="ar-IQ" dirty="0">
                <a:latin typeface="Simplified Arabic"/>
                <a:ea typeface="Calibri"/>
                <a:cs typeface="Simplified Arabic"/>
              </a:rPr>
              <a:t>بل لفترة تقل كثيراً عن الحياة الانتاجية للأصل. وهذه تعتبر ميزة هامة للمستأجر تتمثل في استطاعته احلال أحدث تكنولوجيا وقت ظهورها محل الاصل المؤجر له. </a:t>
            </a:r>
            <a:endParaRPr lang="en-US" sz="1600" dirty="0">
              <a:latin typeface="Calibri"/>
              <a:ea typeface="Calibri"/>
              <a:cs typeface="Arial"/>
            </a:endParaRPr>
          </a:p>
          <a:p>
            <a:pPr marL="0" indent="0" algn="just">
              <a:lnSpc>
                <a:spcPct val="115000"/>
              </a:lnSpc>
              <a:spcAft>
                <a:spcPts val="600"/>
              </a:spcAft>
              <a:buNone/>
            </a:pPr>
            <a:r>
              <a:rPr lang="ar-IQ" b="1" dirty="0">
                <a:latin typeface="Simplified Arabic"/>
                <a:ea typeface="Calibri"/>
                <a:cs typeface="Simplified Arabic"/>
              </a:rPr>
              <a:t>5 . البيع مع اعادة التأجير</a:t>
            </a:r>
            <a:r>
              <a:rPr lang="en-US" b="1" dirty="0">
                <a:latin typeface="Simplified Arabic"/>
                <a:ea typeface="Calibri"/>
                <a:cs typeface="Arial"/>
              </a:rPr>
              <a:t>Sale and Rent </a:t>
            </a:r>
            <a:r>
              <a:rPr lang="ar-IQ" b="1" dirty="0">
                <a:latin typeface="Simplified Arabic"/>
                <a:ea typeface="Calibri"/>
                <a:cs typeface="Simplified Arabic"/>
              </a:rPr>
              <a:t>:</a:t>
            </a:r>
            <a:r>
              <a:rPr lang="ar-IQ" dirty="0">
                <a:latin typeface="Simplified Arabic"/>
                <a:ea typeface="Calibri"/>
                <a:cs typeface="Simplified Arabic"/>
              </a:rPr>
              <a:t> تقوم المنشاة المالكة لأصل معين (مباني، اراضي، معدات) بيعها الى منشاة مالية اخرى، وفي نفس الوقت توقع عقداً مع نفس المنشأة المالية باستئجار نفس الاصل لمدة محددة وشروط خاصة يتفق عليها. ويتلقى البائع للأصل (المستأجر) فوراً قيمة الأصل من المشتري (المؤجر) ويستمر في نفس الوقت في استخدام الاصل مقابل الالتزام بسداد دفعات متساوية لمدة العقد تكفي لتغطية قيمة الاصل والعائد المناسب لاستثمار المؤجر. </a:t>
            </a:r>
            <a:endParaRPr lang="en-US" sz="1600" dirty="0">
              <a:latin typeface="Calibri"/>
              <a:ea typeface="Calibri"/>
              <a:cs typeface="Arial"/>
            </a:endParaRPr>
          </a:p>
          <a:p>
            <a:pPr marL="0" indent="0" algn="just">
              <a:lnSpc>
                <a:spcPct val="115000"/>
              </a:lnSpc>
              <a:spcAft>
                <a:spcPts val="600"/>
              </a:spcAft>
              <a:buNone/>
            </a:pPr>
            <a:r>
              <a:rPr lang="ar-IQ" b="1" dirty="0">
                <a:latin typeface="Simplified Arabic"/>
                <a:ea typeface="Calibri"/>
                <a:cs typeface="Simplified Arabic"/>
              </a:rPr>
              <a:t>6 . شهادة استثمار الآلات:</a:t>
            </a:r>
            <a:r>
              <a:rPr lang="ar-IQ" dirty="0">
                <a:latin typeface="Simplified Arabic"/>
                <a:ea typeface="Calibri"/>
                <a:cs typeface="Simplified Arabic"/>
              </a:rPr>
              <a:t> تستخدم هذه الطريقة من التمويل الشركات الكبيرة التي تشتري الآلات بمبالغ كبيرة وتعطي في مقابل الآلات شهادة عائد محدد يتم دفعه هو والاصل من حصيلة تشغيل الآلات حيث يتم رد جزء من الاصل في مواعيد دورية وعند الانتهاء من دفع قيمة الاصل بالكامل تنتقل ملكية الآلات الى الشركة المشترية ويلاحظ ان هذا النوع مشابه لطريقة التمويل باستئجار الاصل. </a:t>
            </a:r>
            <a:endParaRPr lang="en-US" sz="1600" dirty="0">
              <a:latin typeface="Calibri"/>
              <a:ea typeface="Calibri"/>
              <a:cs typeface="Arial"/>
            </a:endParaRPr>
          </a:p>
          <a:p>
            <a:pPr marL="93663" indent="0" algn="just">
              <a:lnSpc>
                <a:spcPct val="115000"/>
              </a:lnSpc>
              <a:spcAft>
                <a:spcPts val="600"/>
              </a:spcAft>
              <a:buNone/>
            </a:pPr>
            <a:r>
              <a:rPr lang="ar-IQ" dirty="0">
                <a:latin typeface="Simplified Arabic"/>
                <a:ea typeface="Calibri"/>
                <a:cs typeface="Simplified Arabic"/>
              </a:rPr>
              <a:t>وأخيراً لابد من التأكيد بأن العديد من الشركات السياحية تستخدم طرق اخرى غير مباشرة للحصول على السيولة النقدية خاصة اذا كانت الشركة السياحية تتمتع بسمعة وشعبية عالية وذات سياسة ادارية كفوءة ومقتدرة ومن هذه الطرق الاتية: </a:t>
            </a:r>
            <a:endParaRPr lang="en-US" sz="1600" dirty="0">
              <a:latin typeface="Calibri"/>
              <a:ea typeface="Calibri"/>
              <a:cs typeface="Arial"/>
            </a:endParaRPr>
          </a:p>
          <a:p>
            <a:pPr marL="0" indent="0">
              <a:buNone/>
            </a:pPr>
            <a:r>
              <a:rPr lang="ar-IQ" b="1" dirty="0">
                <a:latin typeface="Simplified Arabic"/>
                <a:ea typeface="Calibri"/>
                <a:cs typeface="Simplified Arabic"/>
              </a:rPr>
              <a:t>فوائد القسط الاول (العربون)</a:t>
            </a:r>
            <a:r>
              <a:rPr lang="en-US" b="1" dirty="0">
                <a:latin typeface="Simplified Arabic"/>
                <a:ea typeface="Calibri"/>
              </a:rPr>
              <a:t>Deposit </a:t>
            </a:r>
            <a:r>
              <a:rPr lang="ar-IQ" b="1" dirty="0">
                <a:latin typeface="Simplified Arabic"/>
                <a:ea typeface="Calibri"/>
              </a:rPr>
              <a:t>:</a:t>
            </a:r>
            <a:r>
              <a:rPr lang="ar-IQ" dirty="0">
                <a:latin typeface="Simplified Arabic"/>
                <a:ea typeface="Calibri"/>
                <a:cs typeface="Simplified Arabic"/>
              </a:rPr>
              <a:t> التي تجنيها ادارة الشركات السياحية من الزبائن عند قيامهم بالحجز المسبق لموسم الذروة السياحية حيث يقوم السياح بمثل هذا الاجراء اما لضمان حجزهم في مواسم الذروة السياحي او للحصول على بعض التخفيض في مواسم الكساد السياحي، وكمثال على ذلك حصلت شركة توماس كوك البريطانية للسياحة والسفر على مبلغ </a:t>
            </a:r>
            <a:r>
              <a:rPr lang="en-US" dirty="0">
                <a:latin typeface="Simplified Arabic"/>
                <a:ea typeface="Calibri"/>
              </a:rPr>
              <a:t>19.500.000</a:t>
            </a:r>
            <a:r>
              <a:rPr lang="ar-IQ" dirty="0">
                <a:latin typeface="Simplified Arabic"/>
                <a:ea typeface="Calibri"/>
              </a:rPr>
              <a:t> باون عندما جمعت مبلغ </a:t>
            </a:r>
            <a:r>
              <a:rPr lang="en-US" dirty="0">
                <a:latin typeface="Simplified Arabic"/>
                <a:ea typeface="Calibri"/>
              </a:rPr>
              <a:t>(60)</a:t>
            </a:r>
            <a:r>
              <a:rPr lang="ar-IQ" dirty="0">
                <a:latin typeface="Simplified Arabic"/>
                <a:ea typeface="Calibri"/>
              </a:rPr>
              <a:t> باون كدفعة اولى لحوالي </a:t>
            </a:r>
            <a:r>
              <a:rPr lang="en-US" dirty="0">
                <a:latin typeface="Simplified Arabic"/>
                <a:ea typeface="Calibri"/>
              </a:rPr>
              <a:t>350.000</a:t>
            </a:r>
            <a:r>
              <a:rPr lang="ar-IQ" dirty="0">
                <a:latin typeface="Simplified Arabic"/>
                <a:ea typeface="Calibri"/>
              </a:rPr>
              <a:t> بطاقة حجز وبمعنى اخر فان جزء من حجوزات الفنادق ووسائط النقل المستخدمة في رحلاتها المرزومة قد تم دفعها من قبل المشاركين وليس من رأس مالها العامل. ومن ناحية اخرى فقد تم استلام الدفعة الاولى قبل شهرين من تنفيذ الرحلة بينما تقوم الشركة بعمل موازنتها الحسابية مع </a:t>
            </a:r>
            <a:endParaRPr lang="ar-IQ" dirty="0"/>
          </a:p>
        </p:txBody>
      </p:sp>
    </p:spTree>
    <p:extLst>
      <p:ext uri="{BB962C8B-B14F-4D97-AF65-F5344CB8AC3E}">
        <p14:creationId xmlns:p14="http://schemas.microsoft.com/office/powerpoint/2010/main" val="14718695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7584" y="620688"/>
            <a:ext cx="7560840" cy="5616624"/>
          </a:xfrm>
        </p:spPr>
        <p:txBody>
          <a:bodyPr>
            <a:normAutofit fontScale="62500" lnSpcReduction="20000"/>
          </a:bodyPr>
          <a:lstStyle/>
          <a:p>
            <a:pPr marL="0" lvl="0" indent="0" algn="just">
              <a:lnSpc>
                <a:spcPct val="115000"/>
              </a:lnSpc>
              <a:spcAft>
                <a:spcPts val="600"/>
              </a:spcAft>
              <a:buNone/>
            </a:pPr>
            <a:r>
              <a:rPr lang="ar-IQ" dirty="0">
                <a:latin typeface="Simplified Arabic"/>
                <a:ea typeface="Calibri"/>
                <a:cs typeface="Simplified Arabic"/>
              </a:rPr>
              <a:t>الشركات الناقلة او الفنادق قبل بضعة ايام من تنفيذ الرحلة وهذا يعني ان امكانية استثمار الاموال لأجيال قصيرة من قبل الشركة الناقلة يصبح وارداً. </a:t>
            </a:r>
            <a:endParaRPr lang="en-US" sz="1600" dirty="0">
              <a:latin typeface="Calibri"/>
              <a:ea typeface="Calibri"/>
              <a:cs typeface="Arial"/>
            </a:endParaRPr>
          </a:p>
          <a:p>
            <a:pPr marL="0" lvl="0" indent="0" algn="just">
              <a:lnSpc>
                <a:spcPct val="115000"/>
              </a:lnSpc>
              <a:spcAft>
                <a:spcPts val="600"/>
              </a:spcAft>
              <a:buNone/>
            </a:pPr>
            <a:r>
              <a:rPr lang="ar-IQ" b="1" dirty="0">
                <a:latin typeface="Simplified Arabic"/>
                <a:ea typeface="Calibri"/>
                <a:cs typeface="Simplified Arabic"/>
              </a:rPr>
              <a:t>رسوم الغاء الحجز</a:t>
            </a:r>
            <a:r>
              <a:rPr lang="en-US" b="1" dirty="0">
                <a:latin typeface="Simplified Arabic"/>
                <a:ea typeface="Calibri"/>
                <a:cs typeface="Arial"/>
              </a:rPr>
              <a:t>Cancellation Cost </a:t>
            </a:r>
            <a:r>
              <a:rPr lang="ar-IQ" b="1" dirty="0">
                <a:latin typeface="Simplified Arabic"/>
                <a:ea typeface="Calibri"/>
                <a:cs typeface="Simplified Arabic"/>
              </a:rPr>
              <a:t>:</a:t>
            </a:r>
            <a:r>
              <a:rPr lang="ar-IQ" dirty="0">
                <a:latin typeface="Simplified Arabic"/>
                <a:ea typeface="Calibri"/>
                <a:cs typeface="Simplified Arabic"/>
              </a:rPr>
              <a:t> حيث تقوم الشركات السياحية بفرض رسوم محددة لالغاء حجز الضيوف وتعتمد حجم هذه الرسوم على موعد الالغاء فكلما كان الموعد قريبا تصبح الرسوم عالية والعكس صحيح وقد تستوفى من المشارك جميع المبالغ اذا ما تم الغاء الحجز في يوم الوصول المتوقع او بعده. </a:t>
            </a:r>
            <a:endParaRPr lang="en-US" sz="1600" dirty="0">
              <a:latin typeface="Calibri"/>
              <a:ea typeface="Calibri"/>
              <a:cs typeface="Arial"/>
            </a:endParaRPr>
          </a:p>
          <a:p>
            <a:pPr marL="0" lvl="0" indent="0" algn="just">
              <a:lnSpc>
                <a:spcPct val="115000"/>
              </a:lnSpc>
              <a:spcAft>
                <a:spcPts val="600"/>
              </a:spcAft>
              <a:buNone/>
            </a:pPr>
            <a:r>
              <a:rPr lang="ar-IQ" b="1" dirty="0">
                <a:latin typeface="Simplified Arabic"/>
                <a:ea typeface="Calibri"/>
                <a:cs typeface="Simplified Arabic"/>
              </a:rPr>
              <a:t>الاضافات على برامج الرحلة</a:t>
            </a:r>
            <a:r>
              <a:rPr lang="en-US" b="1" dirty="0">
                <a:latin typeface="Simplified Arabic"/>
                <a:ea typeface="Calibri"/>
                <a:cs typeface="Arial"/>
              </a:rPr>
              <a:t>Amendment Cost </a:t>
            </a:r>
            <a:r>
              <a:rPr lang="ar-IQ" b="1" dirty="0">
                <a:latin typeface="Simplified Arabic"/>
                <a:ea typeface="Calibri"/>
                <a:cs typeface="Simplified Arabic"/>
              </a:rPr>
              <a:t>:</a:t>
            </a:r>
            <a:r>
              <a:rPr lang="ar-IQ" dirty="0">
                <a:latin typeface="Simplified Arabic"/>
                <a:ea typeface="Calibri"/>
                <a:cs typeface="Simplified Arabic"/>
              </a:rPr>
              <a:t> مثال ذلك تقوم بعض الشركات السياحية بعمل برامج اضافية لرحلات العطل لمشاهدة المعالم الحضارية والأثرية او الرحلات البحرية والقلاع والقصور ويتحمل المشارك تكاليف هذه الزيارات الاضافية وعلى نفقته الخاصة كونها لم تكن مشمولة ببرنامج الرحلة الاصلي. </a:t>
            </a:r>
            <a:endParaRPr lang="en-US" sz="1600" dirty="0">
              <a:latin typeface="Calibri"/>
              <a:ea typeface="Calibri"/>
              <a:cs typeface="Arial"/>
            </a:endParaRPr>
          </a:p>
          <a:p>
            <a:pPr marL="0" lvl="0" indent="0" algn="just">
              <a:lnSpc>
                <a:spcPct val="115000"/>
              </a:lnSpc>
              <a:spcAft>
                <a:spcPts val="600"/>
              </a:spcAft>
              <a:buNone/>
            </a:pPr>
            <a:r>
              <a:rPr lang="ar-IQ" b="1" dirty="0">
                <a:latin typeface="Simplified Arabic"/>
                <a:ea typeface="Calibri"/>
                <a:cs typeface="Simplified Arabic"/>
              </a:rPr>
              <a:t>ارباح تأجير السيارات</a:t>
            </a:r>
            <a:r>
              <a:rPr lang="en-US" b="1" dirty="0">
                <a:latin typeface="Simplified Arabic"/>
                <a:ea typeface="Calibri"/>
                <a:cs typeface="Arial"/>
              </a:rPr>
              <a:t>Car Rent </a:t>
            </a:r>
            <a:r>
              <a:rPr lang="ar-IQ" b="1" dirty="0">
                <a:latin typeface="Simplified Arabic"/>
                <a:ea typeface="Calibri"/>
                <a:cs typeface="Simplified Arabic"/>
              </a:rPr>
              <a:t>:</a:t>
            </a:r>
            <a:r>
              <a:rPr lang="ar-IQ" dirty="0">
                <a:latin typeface="Simplified Arabic"/>
                <a:ea typeface="Calibri"/>
                <a:cs typeface="Simplified Arabic"/>
              </a:rPr>
              <a:t> في مناطق القصد للمشاركين بالرحلة السياحية حيث تصل نسبة القومسيون </a:t>
            </a:r>
            <a:r>
              <a:rPr lang="en-US" dirty="0">
                <a:latin typeface="Simplified Arabic"/>
                <a:ea typeface="Calibri"/>
                <a:cs typeface="Arial"/>
              </a:rPr>
              <a:t>Commission</a:t>
            </a:r>
            <a:r>
              <a:rPr lang="ar-IQ" dirty="0">
                <a:latin typeface="Simplified Arabic"/>
                <a:ea typeface="Calibri"/>
                <a:cs typeface="Simplified Arabic"/>
              </a:rPr>
              <a:t> الى حوالي 25% من كلف التأجير تأخذ مقدماً من الراغب في تأجير السيارة. </a:t>
            </a:r>
            <a:endParaRPr lang="en-US" sz="1600" dirty="0">
              <a:latin typeface="Calibri"/>
              <a:ea typeface="Calibri"/>
              <a:cs typeface="Arial"/>
            </a:endParaRPr>
          </a:p>
          <a:p>
            <a:pPr marL="0" lvl="0" indent="0" algn="just">
              <a:lnSpc>
                <a:spcPct val="115000"/>
              </a:lnSpc>
              <a:spcAft>
                <a:spcPts val="600"/>
              </a:spcAft>
              <a:buNone/>
            </a:pPr>
            <a:r>
              <a:rPr lang="ar-IQ" b="1" dirty="0">
                <a:latin typeface="Simplified Arabic"/>
                <a:ea typeface="Calibri"/>
                <a:cs typeface="Simplified Arabic"/>
              </a:rPr>
              <a:t>كلف التأمين </a:t>
            </a:r>
            <a:r>
              <a:rPr lang="en-US" b="1" dirty="0">
                <a:latin typeface="Simplified Arabic"/>
                <a:ea typeface="Calibri"/>
                <a:cs typeface="Arial"/>
              </a:rPr>
              <a:t>Insurance</a:t>
            </a:r>
            <a:r>
              <a:rPr lang="ar-IQ" b="1" dirty="0">
                <a:latin typeface="Simplified Arabic"/>
                <a:ea typeface="Calibri"/>
                <a:cs typeface="Simplified Arabic"/>
              </a:rPr>
              <a:t>:</a:t>
            </a:r>
            <a:r>
              <a:rPr lang="ar-IQ" dirty="0">
                <a:latin typeface="Simplified Arabic"/>
                <a:ea typeface="Calibri"/>
                <a:cs typeface="Simplified Arabic"/>
              </a:rPr>
              <a:t> حيث تقوم الشركة بعمل بوليصات تأمين على حياة الاشخاص وأمتعتهم وبشكل اجباري وهي بدورها تدفع الى شركات التامين نسبة لا تتجاوز 10% من مجموع الدفعات النقدية المستحصلة من المشاركين على أساس تأمين جماعي. </a:t>
            </a:r>
            <a:endParaRPr lang="en-US" sz="1600" dirty="0">
              <a:latin typeface="Calibri"/>
              <a:ea typeface="Calibri"/>
              <a:cs typeface="Arial"/>
            </a:endParaRPr>
          </a:p>
          <a:p>
            <a:pPr marL="0" lvl="0" indent="0" algn="just">
              <a:lnSpc>
                <a:spcPct val="115000"/>
              </a:lnSpc>
              <a:spcAft>
                <a:spcPts val="600"/>
              </a:spcAft>
              <a:buNone/>
            </a:pPr>
            <a:r>
              <a:rPr lang="ar-IQ" b="1" dirty="0">
                <a:latin typeface="Simplified Arabic"/>
                <a:ea typeface="Calibri"/>
                <a:cs typeface="Simplified Arabic"/>
              </a:rPr>
              <a:t>اجور الاعلانات</a:t>
            </a:r>
            <a:r>
              <a:rPr lang="en-US" b="1" dirty="0">
                <a:latin typeface="Simplified Arabic"/>
                <a:ea typeface="Calibri"/>
                <a:cs typeface="Arial"/>
              </a:rPr>
              <a:t>Advertising </a:t>
            </a:r>
            <a:r>
              <a:rPr lang="ar-IQ" b="1" dirty="0">
                <a:latin typeface="Simplified Arabic"/>
                <a:ea typeface="Calibri"/>
                <a:cs typeface="Simplified Arabic"/>
              </a:rPr>
              <a:t>:</a:t>
            </a:r>
            <a:r>
              <a:rPr lang="ar-IQ" dirty="0">
                <a:latin typeface="Simplified Arabic"/>
                <a:ea typeface="Calibri"/>
                <a:cs typeface="Simplified Arabic"/>
              </a:rPr>
              <a:t> حيث تقوم ادارات الفنادق السياحية الكبيرة بطبع بعض الاعلانات الخاصة بالخدمات والتسهيلات السياحية لشركات نقل سياحة اخرى. </a:t>
            </a:r>
            <a:endParaRPr lang="en-US" sz="1600" dirty="0">
              <a:latin typeface="Calibri"/>
              <a:ea typeface="Calibri"/>
              <a:cs typeface="Arial"/>
            </a:endParaRPr>
          </a:p>
          <a:p>
            <a:pPr marL="0" lvl="0" indent="0" algn="just">
              <a:lnSpc>
                <a:spcPct val="115000"/>
              </a:lnSpc>
              <a:spcAft>
                <a:spcPts val="600"/>
              </a:spcAft>
              <a:buNone/>
            </a:pPr>
            <a:r>
              <a:rPr lang="ar-IQ" b="1" dirty="0">
                <a:latin typeface="Simplified Arabic"/>
                <a:ea typeface="Calibri"/>
                <a:cs typeface="Simplified Arabic"/>
              </a:rPr>
              <a:t>بيع منتجات مساعدة او اضافية</a:t>
            </a:r>
            <a:r>
              <a:rPr lang="en-US" b="1" dirty="0">
                <a:latin typeface="Simplified Arabic"/>
                <a:ea typeface="Calibri"/>
                <a:cs typeface="Arial"/>
              </a:rPr>
              <a:t>Sale of Ancillary Products </a:t>
            </a:r>
            <a:r>
              <a:rPr lang="ar-IQ" b="1" dirty="0">
                <a:latin typeface="Simplified Arabic"/>
                <a:ea typeface="Calibri"/>
                <a:cs typeface="Simplified Arabic"/>
              </a:rPr>
              <a:t>:</a:t>
            </a:r>
            <a:r>
              <a:rPr lang="ar-IQ" dirty="0">
                <a:latin typeface="Simplified Arabic"/>
                <a:ea typeface="Calibri"/>
                <a:cs typeface="Simplified Arabic"/>
              </a:rPr>
              <a:t> حيث يقوم بعض منظمي الرحلات ووكالات السفر ببيع الشيكات السياحية، التأشيرات (الفيزا)، حقائب سفر، كتب وخرائط ودليل سياحي لمناطق القصد. </a:t>
            </a:r>
            <a:endParaRPr lang="en-US" sz="1600" dirty="0">
              <a:latin typeface="Calibri"/>
              <a:ea typeface="Calibri"/>
              <a:cs typeface="Arial"/>
            </a:endParaRPr>
          </a:p>
          <a:p>
            <a:pPr marL="0" indent="0">
              <a:buNone/>
            </a:pPr>
            <a:r>
              <a:rPr lang="ar-IQ" b="1" dirty="0">
                <a:latin typeface="Simplified Arabic"/>
                <a:ea typeface="Calibri"/>
                <a:cs typeface="Simplified Arabic"/>
              </a:rPr>
              <a:t>الاستفادة من فرق العملة</a:t>
            </a:r>
            <a:r>
              <a:rPr lang="en-US" b="1" dirty="0">
                <a:latin typeface="Simplified Arabic"/>
                <a:ea typeface="Calibri"/>
              </a:rPr>
              <a:t>Foreign Exchange Deals </a:t>
            </a:r>
            <a:r>
              <a:rPr lang="ar-IQ" b="1" dirty="0">
                <a:latin typeface="Simplified Arabic"/>
                <a:ea typeface="Calibri"/>
              </a:rPr>
              <a:t>:</a:t>
            </a:r>
            <a:r>
              <a:rPr lang="ar-IQ" dirty="0">
                <a:latin typeface="Simplified Arabic"/>
                <a:ea typeface="Calibri"/>
                <a:cs typeface="Simplified Arabic"/>
              </a:rPr>
              <a:t> حيث تقوم بعض مكاتب السفر والسياحة بشراء عملة جهة القصد في مواسم انخفاضها ولأيام معلومة </a:t>
            </a:r>
            <a:endParaRPr lang="ar-IQ" dirty="0"/>
          </a:p>
        </p:txBody>
      </p:sp>
    </p:spTree>
    <p:extLst>
      <p:ext uri="{BB962C8B-B14F-4D97-AF65-F5344CB8AC3E}">
        <p14:creationId xmlns:p14="http://schemas.microsoft.com/office/powerpoint/2010/main" val="196650275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45</TotalTime>
  <Words>5108</Words>
  <Application>Microsoft Office PowerPoint</Application>
  <PresentationFormat>On-screen Show (4:3)</PresentationFormat>
  <Paragraphs>190</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Pushpin</vt:lpstr>
      <vt:lpstr>التمويل في المشاريع السياحية   المفهوم - الاهمية – المصادر – المحددات - الانواع</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التمويل في المشاريع السياحية   المفهوم - الاهمية – المصادر – المحددات - الانواع</dc:title>
  <dc:creator>Ruaa</dc:creator>
  <cp:lastModifiedBy>Ruaa</cp:lastModifiedBy>
  <cp:revision>5</cp:revision>
  <dcterms:created xsi:type="dcterms:W3CDTF">2019-12-06T17:04:07Z</dcterms:created>
  <dcterms:modified xsi:type="dcterms:W3CDTF">2019-12-06T17:49:14Z</dcterms:modified>
</cp:coreProperties>
</file>