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7140"/>
    <a:srgbClr val="CD7603"/>
    <a:srgbClr val="F036CD"/>
    <a:srgbClr val="D327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FC0E4A-62D0-4D49-849E-4CEA6BA95AE2}"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5685823-EA98-4E99-AD9E-2F9E5862ECE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C0E4A-62D0-4D49-849E-4CEA6BA95AE2}"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5685823-EA98-4E99-AD9E-2F9E5862ECE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C0E4A-62D0-4D49-849E-4CEA6BA95AE2}"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5685823-EA98-4E99-AD9E-2F9E5862ECE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C0E4A-62D0-4D49-849E-4CEA6BA95AE2}"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5685823-EA98-4E99-AD9E-2F9E5862ECE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FC0E4A-62D0-4D49-849E-4CEA6BA95AE2}"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5685823-EA98-4E99-AD9E-2F9E5862ECE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FC0E4A-62D0-4D49-849E-4CEA6BA95AE2}"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5685823-EA98-4E99-AD9E-2F9E5862ECE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FC0E4A-62D0-4D49-849E-4CEA6BA95AE2}" type="datetimeFigureOut">
              <a:rPr lang="ar-IQ" smtClean="0"/>
              <a:t>09/04/1441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5685823-EA98-4E99-AD9E-2F9E5862ECE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FC0E4A-62D0-4D49-849E-4CEA6BA95AE2}" type="datetimeFigureOut">
              <a:rPr lang="ar-IQ" smtClean="0"/>
              <a:t>09/04/1441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5685823-EA98-4E99-AD9E-2F9E5862ECE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C0E4A-62D0-4D49-849E-4CEA6BA95AE2}" type="datetimeFigureOut">
              <a:rPr lang="ar-IQ" smtClean="0"/>
              <a:t>09/04/1441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5685823-EA98-4E99-AD9E-2F9E5862ECE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FC0E4A-62D0-4D49-849E-4CEA6BA95AE2}"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5685823-EA98-4E99-AD9E-2F9E5862ECE0}" type="slidenum">
              <a:rPr lang="ar-IQ" smtClean="0"/>
              <a:t>‹#›</a:t>
            </a:fld>
            <a:endParaRPr lang="ar-IQ"/>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BFC0E4A-62D0-4D49-849E-4CEA6BA95AE2}" type="datetimeFigureOut">
              <a:rPr lang="ar-IQ" smtClean="0"/>
              <a:t>09/04/1441</a:t>
            </a:fld>
            <a:endParaRPr lang="ar-IQ"/>
          </a:p>
        </p:txBody>
      </p:sp>
      <p:sp>
        <p:nvSpPr>
          <p:cNvPr id="9" name="Slide Number Placeholder 8"/>
          <p:cNvSpPr>
            <a:spLocks noGrp="1"/>
          </p:cNvSpPr>
          <p:nvPr>
            <p:ph type="sldNum" sz="quarter" idx="11"/>
          </p:nvPr>
        </p:nvSpPr>
        <p:spPr/>
        <p:txBody>
          <a:bodyPr/>
          <a:lstStyle/>
          <a:p>
            <a:fld id="{45685823-EA98-4E99-AD9E-2F9E5862ECE0}" type="slidenum">
              <a:rPr lang="ar-IQ" smtClean="0"/>
              <a:t>‹#›</a:t>
            </a:fld>
            <a:endParaRPr lang="ar-IQ"/>
          </a:p>
        </p:txBody>
      </p:sp>
      <p:sp>
        <p:nvSpPr>
          <p:cNvPr id="10" name="Footer Placeholder 9"/>
          <p:cNvSpPr>
            <a:spLocks noGrp="1"/>
          </p:cNvSpPr>
          <p:nvPr>
            <p:ph type="ftr" sz="quarter" idx="12"/>
          </p:nvPr>
        </p:nvSpPr>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714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5685823-EA98-4E99-AD9E-2F9E5862ECE0}" type="slidenum">
              <a:rPr lang="ar-IQ" smtClean="0"/>
              <a:t>‹#›</a:t>
            </a:fld>
            <a:endParaRPr lang="ar-IQ"/>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IQ"/>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BFC0E4A-62D0-4D49-849E-4CEA6BA95AE2}" type="datetimeFigureOut">
              <a:rPr lang="ar-IQ" smtClean="0"/>
              <a:t>09/04/1441</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20889"/>
            <a:ext cx="7543800" cy="1440159"/>
          </a:xfrm>
        </p:spPr>
        <p:txBody>
          <a:bodyPr/>
          <a:lstStyle/>
          <a:p>
            <a:pPr algn="ctr">
              <a:lnSpc>
                <a:spcPct val="115000"/>
              </a:lnSpc>
              <a:spcAft>
                <a:spcPts val="600"/>
              </a:spcAft>
            </a:pPr>
            <a:r>
              <a:rPr lang="ar-IQ" sz="4000" b="1" dirty="0" smtClean="0">
                <a:solidFill>
                  <a:schemeClr val="bg1"/>
                </a:solidFill>
                <a:latin typeface="Simplified Arabic"/>
                <a:ea typeface="Calibri"/>
                <a:cs typeface="AF_Diwani"/>
              </a:rPr>
              <a:t>الاستثمار</a:t>
            </a:r>
            <a:r>
              <a:rPr lang="en-US" sz="1600" dirty="0">
                <a:solidFill>
                  <a:schemeClr val="bg1"/>
                </a:solidFill>
                <a:latin typeface="Calibri"/>
                <a:ea typeface="Calibri"/>
                <a:cs typeface="Arial"/>
              </a:rPr>
              <a:t/>
            </a:r>
            <a:br>
              <a:rPr lang="en-US" sz="1600" dirty="0">
                <a:solidFill>
                  <a:schemeClr val="bg1"/>
                </a:solidFill>
                <a:latin typeface="Calibri"/>
                <a:ea typeface="Calibri"/>
                <a:cs typeface="Arial"/>
              </a:rPr>
            </a:br>
            <a:r>
              <a:rPr lang="ar-IQ" sz="3600" b="1" dirty="0">
                <a:solidFill>
                  <a:schemeClr val="bg1"/>
                </a:solidFill>
                <a:latin typeface="Simplified Arabic"/>
                <a:ea typeface="Calibri"/>
                <a:cs typeface="AF_Diwani"/>
              </a:rPr>
              <a:t> المفهوم - الاهمية – الاصناف – المتطلبات - المبادئ</a:t>
            </a:r>
            <a:endParaRPr lang="en-US" sz="1800" dirty="0">
              <a:solidFill>
                <a:schemeClr val="bg1"/>
              </a:solidFill>
              <a:latin typeface="Calibri"/>
              <a:ea typeface="Calibri"/>
              <a:cs typeface="Arial"/>
            </a:endParaRPr>
          </a:p>
        </p:txBody>
      </p:sp>
      <p:sp>
        <p:nvSpPr>
          <p:cNvPr id="3" name="Subtitle 2"/>
          <p:cNvSpPr>
            <a:spLocks noGrp="1"/>
          </p:cNvSpPr>
          <p:nvPr>
            <p:ph type="subTitle" idx="1"/>
          </p:nvPr>
        </p:nvSpPr>
        <p:spPr/>
        <p:txBody>
          <a:bodyPr/>
          <a:lstStyle/>
          <a:p>
            <a:r>
              <a:rPr lang="ar-IQ" dirty="0" smtClean="0">
                <a:solidFill>
                  <a:schemeClr val="bg1"/>
                </a:solidFill>
              </a:rPr>
              <a:t>م.د.مها عبد الستار السامرائي</a:t>
            </a:r>
            <a:endParaRPr lang="ar-IQ" dirty="0">
              <a:solidFill>
                <a:schemeClr val="bg1"/>
              </a:solidFill>
            </a:endParaRPr>
          </a:p>
        </p:txBody>
      </p:sp>
    </p:spTree>
    <p:extLst>
      <p:ext uri="{BB962C8B-B14F-4D97-AF65-F5344CB8AC3E}">
        <p14:creationId xmlns:p14="http://schemas.microsoft.com/office/powerpoint/2010/main" val="4136469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460432" cy="6858000"/>
          </a:xfrm>
        </p:spPr>
        <p:txBody>
          <a:bodyPr>
            <a:normAutofit fontScale="85000" lnSpcReduction="10000"/>
          </a:bodyPr>
          <a:lstStyle/>
          <a:p>
            <a:pPr marL="114300" indent="0" algn="ctr">
              <a:lnSpc>
                <a:spcPct val="115000"/>
              </a:lnSpc>
              <a:buNone/>
            </a:pPr>
            <a:r>
              <a:rPr lang="ar-IQ" sz="2400" dirty="0">
                <a:solidFill>
                  <a:srgbClr val="FFFF00"/>
                </a:solidFill>
                <a:latin typeface="Simplified Arabic"/>
                <a:ea typeface="Calibri"/>
                <a:cs typeface="Simplified Arabic"/>
              </a:rPr>
              <a:t>خ</a:t>
            </a:r>
            <a:r>
              <a:rPr lang="ar-IQ" sz="2400" baseline="30000" dirty="0">
                <a:solidFill>
                  <a:srgbClr val="FFFF00"/>
                </a:solidFill>
                <a:latin typeface="Simplified Arabic"/>
                <a:ea typeface="Calibri"/>
                <a:cs typeface="Simplified Arabic"/>
              </a:rPr>
              <a:t>* </a:t>
            </a:r>
            <a:r>
              <a:rPr lang="ar-IQ" sz="2400" dirty="0">
                <a:solidFill>
                  <a:srgbClr val="FFFF00"/>
                </a:solidFill>
                <a:latin typeface="Simplified Arabic"/>
                <a:ea typeface="Calibri"/>
                <a:cs typeface="Simplified Arabic"/>
              </a:rPr>
              <a:t>= </a:t>
            </a:r>
            <a:r>
              <a:rPr lang="ar-IQ" sz="2400" dirty="0" smtClean="0">
                <a:solidFill>
                  <a:srgbClr val="FFFF00"/>
                </a:solidFill>
                <a:latin typeface="Simplified Arabic"/>
                <a:ea typeface="Calibri"/>
                <a:cs typeface="Simplified Arabic"/>
              </a:rPr>
              <a:t>( </a:t>
            </a:r>
            <a:r>
              <a:rPr lang="ar-IQ" sz="2400" dirty="0">
                <a:solidFill>
                  <a:srgbClr val="FFFF00"/>
                </a:solidFill>
                <a:latin typeface="Simplified Arabic"/>
                <a:ea typeface="Calibri"/>
                <a:cs typeface="Simplified Arabic"/>
              </a:rPr>
              <a:t>ح </a:t>
            </a:r>
            <a:r>
              <a:rPr lang="ar-IQ" sz="2400" baseline="-25000" dirty="0">
                <a:solidFill>
                  <a:srgbClr val="FFFF00"/>
                </a:solidFill>
                <a:latin typeface="Simplified Arabic"/>
                <a:ea typeface="Calibri"/>
                <a:cs typeface="Simplified Arabic"/>
              </a:rPr>
              <a:t>ر</a:t>
            </a:r>
            <a:r>
              <a:rPr lang="ar-IQ" sz="2400" dirty="0">
                <a:solidFill>
                  <a:srgbClr val="FFFF00"/>
                </a:solidFill>
                <a:latin typeface="Simplified Arabic"/>
                <a:ea typeface="Calibri"/>
                <a:cs typeface="Simplified Arabic"/>
              </a:rPr>
              <a:t> ) ( ع </a:t>
            </a:r>
            <a:r>
              <a:rPr lang="ar-IQ" sz="2400" baseline="-25000" dirty="0">
                <a:solidFill>
                  <a:srgbClr val="FFFF00"/>
                </a:solidFill>
                <a:latin typeface="Simplified Arabic"/>
                <a:ea typeface="Calibri"/>
                <a:cs typeface="Simplified Arabic"/>
              </a:rPr>
              <a:t>ر</a:t>
            </a:r>
            <a:r>
              <a:rPr lang="ar-IQ" sz="2400" dirty="0">
                <a:solidFill>
                  <a:srgbClr val="FFFF00"/>
                </a:solidFill>
                <a:latin typeface="Simplified Arabic"/>
                <a:ea typeface="Calibri"/>
                <a:cs typeface="Simplified Arabic"/>
              </a:rPr>
              <a:t> _ ع</a:t>
            </a:r>
            <a:r>
              <a:rPr lang="ar-IQ" sz="2400" baseline="30000" dirty="0">
                <a:solidFill>
                  <a:srgbClr val="FFFF00"/>
                </a:solidFill>
                <a:latin typeface="Simplified Arabic"/>
                <a:ea typeface="Calibri"/>
                <a:cs typeface="Simplified Arabic"/>
              </a:rPr>
              <a:t>*</a:t>
            </a:r>
            <a:r>
              <a:rPr lang="ar-IQ" sz="2400" dirty="0">
                <a:solidFill>
                  <a:srgbClr val="FFFF00"/>
                </a:solidFill>
                <a:latin typeface="Simplified Arabic"/>
                <a:ea typeface="Calibri"/>
                <a:cs typeface="Simplified Arabic"/>
              </a:rPr>
              <a:t>)</a:t>
            </a:r>
            <a:r>
              <a:rPr lang="ar-IQ" sz="2400" baseline="30000" dirty="0">
                <a:solidFill>
                  <a:srgbClr val="FFFF00"/>
                </a:solidFill>
                <a:latin typeface="Simplified Arabic"/>
                <a:ea typeface="Calibri"/>
                <a:cs typeface="Simplified Arabic"/>
              </a:rPr>
              <a:t>2</a:t>
            </a:r>
            <a:endParaRPr lang="en-US" sz="1600" dirty="0">
              <a:solidFill>
                <a:srgbClr val="FFFF00"/>
              </a:solidFill>
              <a:ea typeface="Calibri"/>
              <a:cs typeface="Arial"/>
            </a:endParaRPr>
          </a:p>
          <a:p>
            <a:pPr marL="114300" indent="0" algn="just">
              <a:lnSpc>
                <a:spcPct val="115000"/>
              </a:lnSpc>
              <a:buNone/>
              <a:tabLst>
                <a:tab pos="968375" algn="l"/>
              </a:tabLst>
            </a:pPr>
            <a:r>
              <a:rPr lang="ar-IQ" sz="2400" baseline="30000" dirty="0">
                <a:solidFill>
                  <a:schemeClr val="bg1"/>
                </a:solidFill>
                <a:latin typeface="Simplified Arabic"/>
                <a:ea typeface="Calibri"/>
                <a:cs typeface="Simplified Arabic"/>
              </a:rPr>
              <a:t>	</a:t>
            </a:r>
            <a:r>
              <a:rPr lang="ar-IQ" sz="2400" dirty="0" smtClean="0">
                <a:solidFill>
                  <a:schemeClr val="bg1"/>
                </a:solidFill>
                <a:latin typeface="Simplified Arabic"/>
                <a:ea typeface="Calibri"/>
                <a:cs typeface="Simplified Arabic"/>
              </a:rPr>
              <a:t>حيث </a:t>
            </a:r>
            <a:r>
              <a:rPr lang="ar-IQ" sz="2400" dirty="0">
                <a:solidFill>
                  <a:schemeClr val="bg1"/>
                </a:solidFill>
                <a:latin typeface="Simplified Arabic"/>
                <a:ea typeface="Calibri"/>
                <a:cs typeface="Simplified Arabic"/>
              </a:rPr>
              <a:t>تمثل : ع</a:t>
            </a:r>
            <a:r>
              <a:rPr lang="ar-IQ" sz="2400" baseline="30000" dirty="0">
                <a:solidFill>
                  <a:schemeClr val="bg1"/>
                </a:solidFill>
                <a:latin typeface="Simplified Arabic"/>
                <a:ea typeface="Calibri"/>
                <a:cs typeface="Simplified Arabic"/>
              </a:rPr>
              <a:t>*  </a:t>
            </a:r>
            <a:r>
              <a:rPr lang="ar-IQ" sz="2400" dirty="0">
                <a:solidFill>
                  <a:schemeClr val="bg1"/>
                </a:solidFill>
                <a:latin typeface="Simplified Arabic"/>
                <a:ea typeface="Calibri"/>
                <a:cs typeface="Simplified Arabic"/>
              </a:rPr>
              <a:t>معدل العائد المرجح  ، ع </a:t>
            </a:r>
            <a:r>
              <a:rPr lang="ar-IQ" sz="2400" baseline="-25000" dirty="0">
                <a:solidFill>
                  <a:schemeClr val="bg1"/>
                </a:solidFill>
                <a:latin typeface="Simplified Arabic"/>
                <a:ea typeface="Calibri"/>
                <a:cs typeface="Simplified Arabic"/>
              </a:rPr>
              <a:t>ر </a:t>
            </a:r>
            <a:r>
              <a:rPr lang="ar-IQ" sz="2400" dirty="0">
                <a:solidFill>
                  <a:schemeClr val="bg1"/>
                </a:solidFill>
                <a:latin typeface="Simplified Arabic"/>
                <a:ea typeface="Calibri"/>
                <a:cs typeface="Simplified Arabic"/>
              </a:rPr>
              <a:t> معدل العائد المتوقع باحتمال معين ح </a:t>
            </a:r>
            <a:r>
              <a:rPr lang="ar-IQ" sz="2400" baseline="-25000" dirty="0">
                <a:solidFill>
                  <a:schemeClr val="bg1"/>
                </a:solidFill>
                <a:latin typeface="Simplified Arabic"/>
                <a:ea typeface="Calibri"/>
                <a:cs typeface="Simplified Arabic"/>
              </a:rPr>
              <a:t>ر</a:t>
            </a:r>
            <a:endParaRPr lang="en-US" sz="1600" dirty="0">
              <a:solidFill>
                <a:schemeClr val="bg1"/>
              </a:solidFill>
              <a:ea typeface="Calibri"/>
              <a:cs typeface="Arial"/>
            </a:endParaRPr>
          </a:p>
          <a:p>
            <a:pPr marL="247015" indent="0" algn="just">
              <a:lnSpc>
                <a:spcPct val="115000"/>
              </a:lnSpc>
              <a:spcAft>
                <a:spcPts val="600"/>
              </a:spcAft>
              <a:buNone/>
            </a:pPr>
            <a:r>
              <a:rPr lang="ar-IQ" sz="2400" baseline="-25000" dirty="0">
                <a:solidFill>
                  <a:schemeClr val="bg1"/>
                </a:solidFill>
                <a:latin typeface="Simplified Arabic"/>
                <a:ea typeface="Calibri"/>
                <a:cs typeface="Simplified Arabic"/>
              </a:rPr>
              <a:t>                   </a:t>
            </a:r>
            <a:r>
              <a:rPr lang="ar-IQ" sz="2400" dirty="0">
                <a:solidFill>
                  <a:schemeClr val="bg1"/>
                </a:solidFill>
                <a:latin typeface="Simplified Arabic"/>
                <a:ea typeface="Calibri"/>
                <a:cs typeface="Simplified Arabic"/>
              </a:rPr>
              <a:t>خ</a:t>
            </a:r>
            <a:r>
              <a:rPr lang="ar-IQ" sz="2400" baseline="30000" dirty="0">
                <a:solidFill>
                  <a:schemeClr val="bg1"/>
                </a:solidFill>
                <a:latin typeface="Simplified Arabic"/>
                <a:ea typeface="Calibri"/>
                <a:cs typeface="Simplified Arabic"/>
              </a:rPr>
              <a:t>*  </a:t>
            </a:r>
            <a:r>
              <a:rPr lang="ar-IQ" sz="2400" dirty="0">
                <a:solidFill>
                  <a:schemeClr val="bg1"/>
                </a:solidFill>
                <a:latin typeface="Simplified Arabic"/>
                <a:ea typeface="Calibri"/>
                <a:cs typeface="Simplified Arabic"/>
              </a:rPr>
              <a:t> درجة المخاطرة </a:t>
            </a:r>
            <a:r>
              <a:rPr lang="ar-IQ" sz="2400" dirty="0" smtClean="0">
                <a:solidFill>
                  <a:schemeClr val="bg1"/>
                </a:solidFill>
                <a:latin typeface="Simplified Arabic"/>
                <a:ea typeface="Calibri"/>
                <a:cs typeface="Simplified Arabic"/>
              </a:rPr>
              <a:t>المرجحة</a:t>
            </a:r>
            <a:endParaRPr lang="en-US" sz="1600" dirty="0">
              <a:solidFill>
                <a:schemeClr val="bg1"/>
              </a:solidFill>
              <a:ea typeface="Calibri"/>
              <a:cs typeface="Arial"/>
            </a:endParaRPr>
          </a:p>
          <a:p>
            <a:pPr lvl="0" indent="-342900" algn="just">
              <a:lnSpc>
                <a:spcPct val="115000"/>
              </a:lnSpc>
              <a:buFont typeface="+mj-lt"/>
              <a:buAutoNum type="arabicPeriod"/>
            </a:pPr>
            <a:r>
              <a:rPr lang="ar-IQ" sz="2400" b="1" u="sng" dirty="0">
                <a:solidFill>
                  <a:schemeClr val="bg1"/>
                </a:solidFill>
                <a:latin typeface="Simplified Arabic"/>
                <a:ea typeface="Calibri"/>
                <a:cs typeface="Simplified Arabic"/>
              </a:rPr>
              <a:t>مبدأ توزيع الاخطار </a:t>
            </a:r>
            <a:r>
              <a:rPr lang="en-US" sz="2400" b="1" u="sng" dirty="0">
                <a:solidFill>
                  <a:schemeClr val="bg1"/>
                </a:solidFill>
                <a:latin typeface="Simplified Arabic"/>
                <a:ea typeface="Calibri"/>
                <a:cs typeface="Arial"/>
              </a:rPr>
              <a:t>The Principle of distribution of Risks </a:t>
            </a:r>
            <a:r>
              <a:rPr lang="ar-IQ" sz="2400" dirty="0">
                <a:solidFill>
                  <a:schemeClr val="bg1"/>
                </a:solidFill>
                <a:latin typeface="Simplified Arabic"/>
                <a:ea typeface="Calibri"/>
                <a:cs typeface="Simplified Arabic"/>
              </a:rPr>
              <a:t>: تعتبر المخاطرة عنصراً ملازماً للاستثمار أياً كان مجاله وذلك لصعوبة توفر شرطين مهمين معاً في عملية الاستثمار وهي:</a:t>
            </a:r>
            <a:endParaRPr lang="en-US" sz="1600" dirty="0">
              <a:solidFill>
                <a:schemeClr val="bg1"/>
              </a:solidFill>
              <a:ea typeface="Calibri"/>
              <a:cs typeface="Arial"/>
            </a:endParaRPr>
          </a:p>
          <a:p>
            <a:pPr lvl="0" indent="-342900" algn="just">
              <a:lnSpc>
                <a:spcPct val="115000"/>
              </a:lnSpc>
              <a:buFont typeface="Simplified Arabic"/>
              <a:buChar char="-"/>
              <a:tabLst>
                <a:tab pos="588010" algn="r"/>
              </a:tabLst>
            </a:pPr>
            <a:r>
              <a:rPr lang="ar-IQ" sz="2400" dirty="0">
                <a:solidFill>
                  <a:schemeClr val="bg1"/>
                </a:solidFill>
                <a:latin typeface="Simplified Arabic"/>
                <a:ea typeface="Calibri"/>
                <a:cs typeface="Simplified Arabic"/>
              </a:rPr>
              <a:t>ان تكون التدفقات النقدية المتوقعة من الاستثمار مؤكدة تماماً من حيث القيمة والكمية.</a:t>
            </a:r>
            <a:endParaRPr lang="en-US" sz="1600" dirty="0">
              <a:solidFill>
                <a:schemeClr val="bg1"/>
              </a:solidFill>
              <a:latin typeface="Simplified Arabic"/>
              <a:ea typeface="Calibri"/>
              <a:cs typeface="Arial"/>
            </a:endParaRPr>
          </a:p>
          <a:p>
            <a:pPr lvl="0" indent="-342900" algn="just">
              <a:lnSpc>
                <a:spcPct val="115000"/>
              </a:lnSpc>
              <a:buFont typeface="Simplified Arabic"/>
              <a:buChar char="-"/>
              <a:tabLst>
                <a:tab pos="588010" algn="r"/>
              </a:tabLst>
            </a:pPr>
            <a:r>
              <a:rPr lang="ar-IQ" sz="2400" dirty="0">
                <a:solidFill>
                  <a:schemeClr val="bg1"/>
                </a:solidFill>
                <a:latin typeface="Simplified Arabic"/>
                <a:ea typeface="Calibri"/>
                <a:cs typeface="Simplified Arabic"/>
              </a:rPr>
              <a:t>وان يكون توقيت استلام هذه التدفقات مؤكداً تماماً ايضاً.</a:t>
            </a:r>
            <a:endParaRPr lang="en-US" sz="1600" dirty="0">
              <a:solidFill>
                <a:schemeClr val="bg1"/>
              </a:solidFill>
              <a:latin typeface="Simplified Arabic"/>
              <a:ea typeface="Calibri"/>
              <a:cs typeface="Arial"/>
            </a:endParaRPr>
          </a:p>
          <a:p>
            <a:pPr marL="0" indent="0" algn="just">
              <a:lnSpc>
                <a:spcPct val="115000"/>
              </a:lnSpc>
              <a:buNone/>
              <a:tabLst>
                <a:tab pos="588010" algn="r"/>
              </a:tabLst>
            </a:pPr>
            <a:r>
              <a:rPr lang="ar-IQ" sz="2400" dirty="0">
                <a:solidFill>
                  <a:schemeClr val="bg1"/>
                </a:solidFill>
                <a:latin typeface="Simplified Arabic"/>
                <a:ea typeface="Calibri"/>
                <a:cs typeface="Simplified Arabic"/>
              </a:rPr>
              <a:t>      ويتفاوت المستثمرون في مدى استعدادهم لتحمل هذه المخاطرة، اذ ان مصلحة كل منهم ان يخفض درجة المخاطرة في استثماره الى حدها الادنى . وتنشأ المخاطرة عن حالة عدم التأكد المحيطة بالبيئة الاستثمارية</a:t>
            </a:r>
            <a:r>
              <a:rPr lang="en-US" sz="2400" dirty="0">
                <a:solidFill>
                  <a:schemeClr val="bg1"/>
                </a:solidFill>
                <a:latin typeface="Simplified Arabic"/>
                <a:ea typeface="Calibri"/>
                <a:cs typeface="Arial"/>
              </a:rPr>
              <a:t>Investment Environment </a:t>
            </a:r>
            <a:r>
              <a:rPr lang="ar-IQ" sz="2400" dirty="0">
                <a:solidFill>
                  <a:schemeClr val="bg1"/>
                </a:solidFill>
                <a:latin typeface="Simplified Arabic"/>
                <a:ea typeface="Calibri"/>
                <a:cs typeface="Simplified Arabic"/>
              </a:rPr>
              <a:t> للسوق او المناخ الاستثماري </a:t>
            </a:r>
            <a:r>
              <a:rPr lang="en-US" sz="2400" dirty="0">
                <a:solidFill>
                  <a:schemeClr val="bg1"/>
                </a:solidFill>
                <a:latin typeface="Simplified Arabic"/>
                <a:ea typeface="Calibri"/>
                <a:cs typeface="Arial"/>
              </a:rPr>
              <a:t>Investment Climate</a:t>
            </a:r>
            <a:r>
              <a:rPr lang="ar-IQ" sz="2400" dirty="0">
                <a:solidFill>
                  <a:schemeClr val="bg1"/>
                </a:solidFill>
                <a:latin typeface="Simplified Arabic"/>
                <a:ea typeface="Calibri"/>
                <a:cs typeface="Simplified Arabic"/>
              </a:rPr>
              <a:t> والتي تعرف على انها: مجموع العوامل التي تؤثر في فرصة وربحية الاستثمار ومخاطره، وفي الرغبة بالقيام به وتحمل كلفته الى ان تتحقق أهدافه الانتاجية وخلق فرص العمل . وهناك عدد من العوامل المؤثرة في البيئة الاستثمارية على المستوى الاقتصادي الايجابية منها (العوامل الجاذبة للاستثمار) واخرى سلبية (العوامل الطاردة للاستثمار) تشكل بمجموعها ملامح البيئة الاستثمارية في الاقتصاد القومي وهي:</a:t>
            </a:r>
            <a:endParaRPr lang="en-US" sz="1600" dirty="0">
              <a:solidFill>
                <a:schemeClr val="bg1"/>
              </a:solidFill>
              <a:ea typeface="Calibri"/>
              <a:cs typeface="Arial"/>
            </a:endParaRPr>
          </a:p>
          <a:p>
            <a:pPr lvl="0" indent="-342900" algn="just">
              <a:lnSpc>
                <a:spcPct val="115000"/>
              </a:lnSpc>
              <a:buFont typeface="Simplified Arabic"/>
              <a:buChar char="-"/>
              <a:tabLst>
                <a:tab pos="588010" algn="r"/>
              </a:tabLst>
            </a:pPr>
            <a:r>
              <a:rPr lang="ar-IQ" sz="2400" dirty="0">
                <a:solidFill>
                  <a:schemeClr val="bg1"/>
                </a:solidFill>
                <a:latin typeface="Simplified Arabic"/>
                <a:ea typeface="Calibri"/>
                <a:cs typeface="Simplified Arabic"/>
              </a:rPr>
              <a:t>الاستقرار السياسي والامني.</a:t>
            </a:r>
            <a:endParaRPr lang="en-US" sz="1600" dirty="0">
              <a:solidFill>
                <a:schemeClr val="bg1"/>
              </a:solidFill>
              <a:latin typeface="Simplified Arabic"/>
              <a:ea typeface="Calibri"/>
              <a:cs typeface="Arial"/>
            </a:endParaRPr>
          </a:p>
          <a:p>
            <a:pPr lvl="0" indent="-342900" algn="just">
              <a:lnSpc>
                <a:spcPct val="115000"/>
              </a:lnSpc>
              <a:buFont typeface="Simplified Arabic"/>
              <a:buChar char="-"/>
              <a:tabLst>
                <a:tab pos="588010" algn="r"/>
              </a:tabLst>
            </a:pPr>
            <a:r>
              <a:rPr lang="ar-IQ" sz="2400" dirty="0">
                <a:solidFill>
                  <a:schemeClr val="bg1"/>
                </a:solidFill>
                <a:latin typeface="Simplified Arabic"/>
                <a:ea typeface="Calibri"/>
                <a:cs typeface="Simplified Arabic"/>
              </a:rPr>
              <a:t>الاستقرار الاقتصادي.</a:t>
            </a:r>
            <a:endParaRPr lang="en-US" sz="1600" dirty="0">
              <a:solidFill>
                <a:schemeClr val="bg1"/>
              </a:solidFill>
              <a:latin typeface="Simplified Arabic"/>
              <a:ea typeface="Calibri"/>
              <a:cs typeface="Arial"/>
            </a:endParaRPr>
          </a:p>
          <a:p>
            <a:pPr lvl="0" indent="-342900" algn="just">
              <a:lnSpc>
                <a:spcPct val="115000"/>
              </a:lnSpc>
              <a:buFont typeface="Simplified Arabic"/>
              <a:buChar char="-"/>
              <a:tabLst>
                <a:tab pos="588010" algn="r"/>
              </a:tabLst>
            </a:pPr>
            <a:r>
              <a:rPr lang="ar-IQ" sz="2400" dirty="0">
                <a:solidFill>
                  <a:schemeClr val="bg1"/>
                </a:solidFill>
                <a:latin typeface="Simplified Arabic"/>
                <a:ea typeface="Calibri"/>
                <a:cs typeface="Simplified Arabic"/>
              </a:rPr>
              <a:t>معدلات اسعار الفائدة.</a:t>
            </a:r>
            <a:endParaRPr lang="en-US" sz="1600" dirty="0">
              <a:solidFill>
                <a:schemeClr val="bg1"/>
              </a:solidFill>
              <a:latin typeface="Simplified Arabic"/>
              <a:ea typeface="Calibri"/>
              <a:cs typeface="Arial"/>
            </a:endParaRPr>
          </a:p>
          <a:p>
            <a:pPr lvl="0" indent="-342900" algn="just">
              <a:lnSpc>
                <a:spcPct val="115000"/>
              </a:lnSpc>
              <a:buFont typeface="Simplified Arabic"/>
              <a:buChar char="-"/>
              <a:tabLst>
                <a:tab pos="588010" algn="r"/>
              </a:tabLst>
            </a:pPr>
            <a:r>
              <a:rPr lang="ar-IQ" sz="2400" dirty="0">
                <a:solidFill>
                  <a:schemeClr val="bg1"/>
                </a:solidFill>
                <a:latin typeface="Simplified Arabic"/>
                <a:ea typeface="Calibri"/>
                <a:cs typeface="Simplified Arabic"/>
              </a:rPr>
              <a:t>مستوى الدخل القومي</a:t>
            </a:r>
            <a:r>
              <a:rPr lang="ar-IQ" sz="2400" dirty="0">
                <a:latin typeface="Simplified Arabic"/>
                <a:ea typeface="Calibri"/>
                <a:cs typeface="Simplified Arabic"/>
              </a:rPr>
              <a:t>.</a:t>
            </a:r>
            <a:endParaRPr lang="en-US" sz="1600" dirty="0">
              <a:latin typeface="Simplified Arabic"/>
              <a:ea typeface="Calibri"/>
              <a:cs typeface="Arial"/>
            </a:endParaRPr>
          </a:p>
          <a:p>
            <a:endParaRPr lang="ar-IQ" dirty="0"/>
          </a:p>
        </p:txBody>
      </p:sp>
    </p:spTree>
    <p:extLst>
      <p:ext uri="{BB962C8B-B14F-4D97-AF65-F5344CB8AC3E}">
        <p14:creationId xmlns:p14="http://schemas.microsoft.com/office/powerpoint/2010/main" val="161724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532440" cy="6858000"/>
          </a:xfrm>
        </p:spPr>
        <p:txBody>
          <a:bodyPr>
            <a:normAutofit fontScale="77500" lnSpcReduction="20000"/>
          </a:bodyPr>
          <a:lstStyle/>
          <a:p>
            <a:pPr lvl="0" indent="-342900" algn="just">
              <a:lnSpc>
                <a:spcPct val="115000"/>
              </a:lnSpc>
              <a:buFont typeface="Simplified Arabic"/>
              <a:buChar char="-"/>
              <a:tabLst>
                <a:tab pos="588010" algn="r"/>
              </a:tabLst>
            </a:pPr>
            <a:r>
              <a:rPr lang="ar-IQ" sz="2300" dirty="0">
                <a:solidFill>
                  <a:schemeClr val="bg1"/>
                </a:solidFill>
                <a:latin typeface="Simplified Arabic"/>
                <a:ea typeface="Calibri"/>
                <a:cs typeface="Simplified Arabic"/>
              </a:rPr>
              <a:t>معدلات التضخم النقدي.</a:t>
            </a:r>
            <a:endParaRPr lang="en-US" sz="2300" dirty="0">
              <a:solidFill>
                <a:schemeClr val="bg1"/>
              </a:solidFill>
              <a:latin typeface="Simplified Arabic"/>
              <a:ea typeface="Calibri"/>
              <a:cs typeface="Arial"/>
            </a:endParaRPr>
          </a:p>
          <a:p>
            <a:pPr lvl="0" indent="-342900" algn="just">
              <a:lnSpc>
                <a:spcPct val="115000"/>
              </a:lnSpc>
              <a:buFont typeface="Simplified Arabic"/>
              <a:buChar char="-"/>
              <a:tabLst>
                <a:tab pos="588010" algn="r"/>
              </a:tabLst>
            </a:pPr>
            <a:r>
              <a:rPr lang="ar-IQ" sz="2300" dirty="0">
                <a:solidFill>
                  <a:schemeClr val="bg1"/>
                </a:solidFill>
                <a:latin typeface="Simplified Arabic"/>
                <a:ea typeface="Calibri"/>
                <a:cs typeface="Simplified Arabic"/>
              </a:rPr>
              <a:t>الحكومة الالكترونية.</a:t>
            </a:r>
            <a:endParaRPr lang="en-US" sz="2300" dirty="0">
              <a:solidFill>
                <a:schemeClr val="bg1"/>
              </a:solidFill>
              <a:latin typeface="Simplified Arabic"/>
              <a:ea typeface="Calibri"/>
              <a:cs typeface="Arial"/>
            </a:endParaRPr>
          </a:p>
          <a:p>
            <a:pPr lvl="0" indent="-342900" algn="just">
              <a:lnSpc>
                <a:spcPct val="115000"/>
              </a:lnSpc>
              <a:buFont typeface="Simplified Arabic"/>
              <a:buChar char="-"/>
              <a:tabLst>
                <a:tab pos="588010" algn="r"/>
              </a:tabLst>
            </a:pPr>
            <a:r>
              <a:rPr lang="ar-IQ" sz="2300" dirty="0">
                <a:solidFill>
                  <a:schemeClr val="bg1"/>
                </a:solidFill>
                <a:latin typeface="Simplified Arabic"/>
                <a:ea typeface="Calibri"/>
                <a:cs typeface="Simplified Arabic"/>
              </a:rPr>
              <a:t>الانفتاح الاقتصادي.</a:t>
            </a:r>
            <a:endParaRPr lang="en-US" sz="2300" dirty="0">
              <a:solidFill>
                <a:schemeClr val="bg1"/>
              </a:solidFill>
              <a:latin typeface="Simplified Arabic"/>
              <a:ea typeface="Calibri"/>
              <a:cs typeface="Arial"/>
            </a:endParaRPr>
          </a:p>
          <a:p>
            <a:pPr marL="130175" indent="-130175" algn="just">
              <a:lnSpc>
                <a:spcPct val="115000"/>
              </a:lnSpc>
              <a:buNone/>
              <a:tabLst>
                <a:tab pos="588010" algn="r"/>
              </a:tabLst>
            </a:pPr>
            <a:r>
              <a:rPr lang="ar-IQ" sz="2300" dirty="0">
                <a:solidFill>
                  <a:schemeClr val="bg1"/>
                </a:solidFill>
                <a:latin typeface="Simplified Arabic"/>
                <a:ea typeface="Calibri"/>
                <a:cs typeface="Simplified Arabic"/>
              </a:rPr>
              <a:t>     ويمكن تبويب المخاطرة تبويبات مختلفة على أسس متباينة ، فحسب </a:t>
            </a:r>
            <a:r>
              <a:rPr lang="ar-IQ" sz="2300" u="sng" dirty="0">
                <a:solidFill>
                  <a:schemeClr val="bg1"/>
                </a:solidFill>
                <a:latin typeface="Simplified Arabic"/>
                <a:ea typeface="Calibri"/>
                <a:cs typeface="Simplified Arabic"/>
              </a:rPr>
              <a:t>النوع</a:t>
            </a:r>
            <a:r>
              <a:rPr lang="ar-IQ" sz="2300" dirty="0">
                <a:solidFill>
                  <a:schemeClr val="bg1"/>
                </a:solidFill>
                <a:latin typeface="Simplified Arabic"/>
                <a:ea typeface="Calibri"/>
                <a:cs typeface="Simplified Arabic"/>
              </a:rPr>
              <a:t> تبوب مخاطر الاستثمار الى مخاطرة أعمال</a:t>
            </a:r>
            <a:r>
              <a:rPr lang="en-US" sz="2300" dirty="0">
                <a:solidFill>
                  <a:schemeClr val="bg1"/>
                </a:solidFill>
                <a:latin typeface="Simplified Arabic"/>
                <a:ea typeface="Calibri"/>
                <a:cs typeface="Arial"/>
              </a:rPr>
              <a:t>Business Risk</a:t>
            </a:r>
            <a:r>
              <a:rPr lang="ar-IQ" sz="2300" dirty="0">
                <a:solidFill>
                  <a:schemeClr val="bg1"/>
                </a:solidFill>
                <a:latin typeface="Simplified Arabic"/>
                <a:ea typeface="Calibri"/>
                <a:cs typeface="Simplified Arabic"/>
              </a:rPr>
              <a:t>، ومخاطرة مالية </a:t>
            </a:r>
            <a:r>
              <a:rPr lang="en-US" sz="2300" dirty="0">
                <a:solidFill>
                  <a:schemeClr val="bg1"/>
                </a:solidFill>
                <a:latin typeface="Simplified Arabic"/>
                <a:ea typeface="Calibri"/>
                <a:cs typeface="Arial"/>
              </a:rPr>
              <a:t>Financial Risk</a:t>
            </a:r>
            <a:r>
              <a:rPr lang="ar-IQ" sz="2300" dirty="0">
                <a:solidFill>
                  <a:schemeClr val="bg1"/>
                </a:solidFill>
                <a:latin typeface="Simplified Arabic"/>
                <a:ea typeface="Calibri"/>
                <a:cs typeface="Simplified Arabic"/>
              </a:rPr>
              <a:t> ، ومخاطرة سيولة </a:t>
            </a:r>
            <a:r>
              <a:rPr lang="en-US" sz="2300" dirty="0">
                <a:solidFill>
                  <a:schemeClr val="bg1"/>
                </a:solidFill>
                <a:latin typeface="Simplified Arabic"/>
                <a:ea typeface="Calibri"/>
                <a:cs typeface="Arial"/>
              </a:rPr>
              <a:t>Liquidity Risk</a:t>
            </a:r>
            <a:r>
              <a:rPr lang="ar-IQ" sz="2300" dirty="0">
                <a:solidFill>
                  <a:schemeClr val="bg1"/>
                </a:solidFill>
                <a:latin typeface="Simplified Arabic"/>
                <a:ea typeface="Calibri"/>
                <a:cs typeface="Simplified Arabic"/>
              </a:rPr>
              <a:t> . أما حسب توقيت حدوثها الى مخاطر منتظمة </a:t>
            </a:r>
            <a:r>
              <a:rPr lang="en-US" sz="2300" dirty="0">
                <a:solidFill>
                  <a:schemeClr val="bg1"/>
                </a:solidFill>
                <a:latin typeface="Simplified Arabic"/>
                <a:ea typeface="Calibri"/>
                <a:cs typeface="Arial"/>
              </a:rPr>
              <a:t>Systematic Risks</a:t>
            </a:r>
            <a:r>
              <a:rPr lang="ar-IQ" sz="2300" dirty="0">
                <a:solidFill>
                  <a:schemeClr val="bg1"/>
                </a:solidFill>
                <a:latin typeface="Simplified Arabic"/>
                <a:ea typeface="Calibri"/>
                <a:cs typeface="Simplified Arabic"/>
              </a:rPr>
              <a:t>، ومخاطر غير منتظمة </a:t>
            </a:r>
            <a:r>
              <a:rPr lang="en-US" sz="2300" dirty="0">
                <a:solidFill>
                  <a:schemeClr val="bg1"/>
                </a:solidFill>
                <a:latin typeface="Simplified Arabic"/>
                <a:ea typeface="Calibri"/>
                <a:cs typeface="Arial"/>
              </a:rPr>
              <a:t>Non Systematic Risks</a:t>
            </a:r>
            <a:r>
              <a:rPr lang="ar-IQ" sz="2300" dirty="0">
                <a:solidFill>
                  <a:schemeClr val="bg1"/>
                </a:solidFill>
                <a:latin typeface="Simplified Arabic"/>
                <a:ea typeface="Calibri"/>
                <a:cs typeface="Simplified Arabic"/>
              </a:rPr>
              <a:t>. أما من حيث أسبابها فتبوّب الى مخاطر سوقية </a:t>
            </a:r>
            <a:r>
              <a:rPr lang="en-US" sz="2300" dirty="0">
                <a:solidFill>
                  <a:schemeClr val="bg1"/>
                </a:solidFill>
                <a:latin typeface="Simplified Arabic"/>
                <a:ea typeface="Calibri"/>
                <a:cs typeface="Arial"/>
              </a:rPr>
              <a:t>Market Risks</a:t>
            </a:r>
            <a:r>
              <a:rPr lang="ar-IQ" sz="2300" dirty="0">
                <a:solidFill>
                  <a:schemeClr val="bg1"/>
                </a:solidFill>
                <a:latin typeface="Simplified Arabic"/>
                <a:ea typeface="Calibri"/>
                <a:cs typeface="Simplified Arabic"/>
              </a:rPr>
              <a:t>، ومخاطر غير سوقية</a:t>
            </a:r>
            <a:r>
              <a:rPr lang="en-US" sz="2300" dirty="0">
                <a:solidFill>
                  <a:schemeClr val="bg1"/>
                </a:solidFill>
                <a:latin typeface="Simplified Arabic"/>
                <a:ea typeface="Calibri"/>
                <a:cs typeface="Arial"/>
              </a:rPr>
              <a:t>Non Market Risks </a:t>
            </a:r>
            <a:r>
              <a:rPr lang="ar-IQ" sz="2300" dirty="0">
                <a:solidFill>
                  <a:schemeClr val="bg1"/>
                </a:solidFill>
                <a:latin typeface="Simplified Arabic"/>
                <a:ea typeface="Calibri"/>
                <a:cs typeface="Simplified Arabic"/>
              </a:rPr>
              <a:t> .</a:t>
            </a:r>
            <a:endParaRPr lang="en-US" sz="2300" dirty="0">
              <a:solidFill>
                <a:schemeClr val="bg1"/>
              </a:solidFill>
              <a:ea typeface="Calibri"/>
              <a:cs typeface="Arial"/>
            </a:endParaRPr>
          </a:p>
          <a:p>
            <a:pPr marL="130175" indent="-130175" algn="just">
              <a:lnSpc>
                <a:spcPct val="115000"/>
              </a:lnSpc>
              <a:buNone/>
            </a:pPr>
            <a:r>
              <a:rPr lang="ar-IQ" sz="2300" dirty="0">
                <a:solidFill>
                  <a:schemeClr val="bg1"/>
                </a:solidFill>
                <a:latin typeface="Simplified Arabic"/>
                <a:ea typeface="Calibri"/>
                <a:cs typeface="Simplified Arabic"/>
              </a:rPr>
              <a:t>       وتعرف المخاطر السوقية او يطلق عليها مصطلح المخاطر العادية بأنها : المخاطر التي ترتبط أسبابها بشكل عام بظروف السوق المالي، وتنعكس آثارها على أسعار أدوات الاستثمار فيه على شكل تقلبات سعرية صعوداً وهبوطاً، ويتميز هذا النوع من المخاطر بما يلي:</a:t>
            </a:r>
            <a:endParaRPr lang="en-US" sz="2300" dirty="0">
              <a:solidFill>
                <a:schemeClr val="bg1"/>
              </a:solidFill>
              <a:ea typeface="Calibri"/>
              <a:cs typeface="Arial"/>
            </a:endParaRPr>
          </a:p>
          <a:p>
            <a:pPr lvl="0" indent="-342900" algn="just">
              <a:lnSpc>
                <a:spcPct val="115000"/>
              </a:lnSpc>
              <a:buFont typeface="Simplified Arabic"/>
              <a:buChar char="-"/>
              <a:tabLst>
                <a:tab pos="588010" algn="r"/>
              </a:tabLst>
            </a:pPr>
            <a:r>
              <a:rPr lang="ar-IQ" sz="2300" dirty="0">
                <a:solidFill>
                  <a:schemeClr val="bg1"/>
                </a:solidFill>
                <a:latin typeface="Simplified Arabic"/>
                <a:ea typeface="Calibri"/>
                <a:cs typeface="Simplified Arabic"/>
              </a:rPr>
              <a:t>تكون درجة المخاطرة منخفضة نسبياً.</a:t>
            </a:r>
            <a:endParaRPr lang="en-US" sz="2300" dirty="0">
              <a:solidFill>
                <a:schemeClr val="bg1"/>
              </a:solidFill>
              <a:latin typeface="Simplified Arabic"/>
              <a:ea typeface="Calibri"/>
              <a:cs typeface="Arial"/>
            </a:endParaRPr>
          </a:p>
          <a:p>
            <a:pPr lvl="0" indent="-342900" algn="just">
              <a:lnSpc>
                <a:spcPct val="115000"/>
              </a:lnSpc>
              <a:buFont typeface="Simplified Arabic"/>
              <a:buChar char="-"/>
              <a:tabLst>
                <a:tab pos="588010" algn="r"/>
              </a:tabLst>
            </a:pPr>
            <a:r>
              <a:rPr lang="ar-IQ" sz="2300" dirty="0">
                <a:solidFill>
                  <a:schemeClr val="bg1"/>
                </a:solidFill>
                <a:latin typeface="Simplified Arabic"/>
                <a:ea typeface="Calibri"/>
                <a:cs typeface="Simplified Arabic"/>
              </a:rPr>
              <a:t>تكون منتظمة في حدوثها، ويمكن حدوثها في مواسم معينة ودورات سوقية معينة.</a:t>
            </a:r>
            <a:endParaRPr lang="en-US" sz="2300" dirty="0">
              <a:solidFill>
                <a:schemeClr val="bg1"/>
              </a:solidFill>
              <a:latin typeface="Simplified Arabic"/>
              <a:ea typeface="Calibri"/>
              <a:cs typeface="Arial"/>
            </a:endParaRPr>
          </a:p>
          <a:p>
            <a:pPr lvl="0" indent="-342900" algn="just">
              <a:lnSpc>
                <a:spcPct val="115000"/>
              </a:lnSpc>
              <a:buFont typeface="Simplified Arabic"/>
              <a:buChar char="-"/>
              <a:tabLst>
                <a:tab pos="588010" algn="r"/>
              </a:tabLst>
            </a:pPr>
            <a:r>
              <a:rPr lang="ar-IQ" sz="2300" dirty="0">
                <a:solidFill>
                  <a:schemeClr val="bg1"/>
                </a:solidFill>
                <a:latin typeface="Simplified Arabic"/>
                <a:ea typeface="Calibri"/>
                <a:cs typeface="Simplified Arabic"/>
              </a:rPr>
              <a:t>لانها مرتبطة بظروف السوق المالي بشكل عام فمن الصعب تجنبها. </a:t>
            </a:r>
            <a:endParaRPr lang="en-US" sz="2300" dirty="0">
              <a:solidFill>
                <a:schemeClr val="bg1"/>
              </a:solidFill>
              <a:latin typeface="Simplified Arabic"/>
              <a:ea typeface="Calibri"/>
              <a:cs typeface="Arial"/>
            </a:endParaRPr>
          </a:p>
          <a:p>
            <a:pPr marL="359410" algn="just">
              <a:lnSpc>
                <a:spcPct val="115000"/>
              </a:lnSpc>
            </a:pPr>
            <a:r>
              <a:rPr lang="ar-IQ" sz="2300" dirty="0">
                <a:solidFill>
                  <a:schemeClr val="bg1"/>
                </a:solidFill>
                <a:latin typeface="Simplified Arabic"/>
                <a:ea typeface="Calibri"/>
                <a:cs typeface="Simplified Arabic"/>
              </a:rPr>
              <a:t>      أما المخاطر غير السوقية والتي هي من النوع غير العادي على عكس المخاطر السوقية ، اذ انها تحدث في أوقات غير منتظمة، ولأسباب خارجة عن ظروف السوق المالي ، لذا لا يمكن التنبؤ بحدوثها، وفي حالة حدوثها تسبب آثار جسيمة على اسعار أدوات الاستثمار</a:t>
            </a:r>
            <a:r>
              <a:rPr lang="ar-IQ" sz="2300" dirty="0" smtClean="0">
                <a:solidFill>
                  <a:schemeClr val="bg1"/>
                </a:solidFill>
                <a:latin typeface="Simplified Arabic"/>
                <a:ea typeface="Calibri"/>
                <a:cs typeface="Simplified Arabic"/>
              </a:rPr>
              <a:t>. </a:t>
            </a:r>
            <a:r>
              <a:rPr lang="ar-IQ" sz="2300" dirty="0">
                <a:solidFill>
                  <a:schemeClr val="bg1"/>
                </a:solidFill>
                <a:latin typeface="Simplified Arabic"/>
                <a:ea typeface="Calibri"/>
                <a:cs typeface="Simplified Arabic"/>
              </a:rPr>
              <a:t>ويطبق مبدأ توزيع الاخطار في الواقع العملي باتباع ما يعرف باستراتيجية التقسيم التناسبي للسوق، أي بتوزيع أموال المحفظة </a:t>
            </a:r>
            <a:r>
              <a:rPr lang="ar-IQ" sz="2300" dirty="0" smtClean="0">
                <a:solidFill>
                  <a:schemeClr val="bg1"/>
                </a:solidFill>
                <a:latin typeface="Simplified Arabic"/>
                <a:ea typeface="Calibri"/>
                <a:cs typeface="Simplified Arabic"/>
              </a:rPr>
              <a:t>الاستثمارية بنسب مختلفة </a:t>
            </a:r>
            <a:r>
              <a:rPr lang="ar-IQ" sz="2300" dirty="0">
                <a:solidFill>
                  <a:schemeClr val="bg1"/>
                </a:solidFill>
                <a:latin typeface="Simplified Arabic"/>
                <a:ea typeface="Calibri"/>
                <a:cs typeface="Simplified Arabic"/>
              </a:rPr>
              <a:t>على مجالات استثمارية مختلفة، تتفاوت فيما بينها سواء من حيث معدل العائد المتوقع على الاستثمار، ام من حيث درجة المخاطرة.</a:t>
            </a:r>
            <a:endParaRPr lang="en-US" sz="2300" dirty="0">
              <a:solidFill>
                <a:schemeClr val="bg1"/>
              </a:solidFill>
              <a:ea typeface="Calibri"/>
              <a:cs typeface="Arial"/>
            </a:endParaRPr>
          </a:p>
          <a:p>
            <a:pPr marL="16510" indent="0" algn="just">
              <a:buNone/>
            </a:pPr>
            <a:r>
              <a:rPr lang="ar-SA" sz="2000" u="sng" dirty="0" smtClean="0">
                <a:solidFill>
                  <a:srgbClr val="FFFF00"/>
                </a:solidFill>
                <a:latin typeface="Simplified Arabic"/>
                <a:ea typeface="Calibri"/>
                <a:cs typeface="Simplified Arabic"/>
              </a:rPr>
              <a:t>المحفظة </a:t>
            </a:r>
            <a:r>
              <a:rPr lang="ar-SA" sz="2000" u="sng" dirty="0">
                <a:solidFill>
                  <a:srgbClr val="FFFF00"/>
                </a:solidFill>
                <a:latin typeface="Simplified Arabic"/>
                <a:ea typeface="Calibri"/>
                <a:cs typeface="Simplified Arabic"/>
              </a:rPr>
              <a:t>الاستثمارية</a:t>
            </a:r>
            <a:r>
              <a:rPr lang="ar-SA" sz="2000" dirty="0">
                <a:solidFill>
                  <a:srgbClr val="FFFF00"/>
                </a:solidFill>
                <a:latin typeface="Simplified Arabic"/>
                <a:ea typeface="Calibri"/>
                <a:cs typeface="Simplified Arabic"/>
              </a:rPr>
              <a:t> : أداة هامة من أدوات الاستثمار مركبة لانها تتألف من أصلين او أكثر، تختلف من حيث النوع فيمكن ان تحوي أصلاً حقيقياً كالعقار وأصل مالي كالسند. ومن حيث الجودة فيمكن أن تحوي أسهم عادية منخفضة السعر الى جانب اسهم ممتازة مرتفعة السعر. ويطبق المستثمر في تنويع محفظته على مبدأ توزيع الاخطار.</a:t>
            </a:r>
            <a:endParaRPr lang="en-US" sz="1200" dirty="0">
              <a:solidFill>
                <a:srgbClr val="FFFF00"/>
              </a:solidFill>
              <a:ea typeface="Calibri"/>
              <a:cs typeface="Arial"/>
            </a:endParaRPr>
          </a:p>
          <a:p>
            <a:endParaRPr lang="ar-IQ" dirty="0"/>
          </a:p>
        </p:txBody>
      </p:sp>
    </p:spTree>
    <p:extLst>
      <p:ext uri="{BB962C8B-B14F-4D97-AF65-F5344CB8AC3E}">
        <p14:creationId xmlns:p14="http://schemas.microsoft.com/office/powerpoint/2010/main" val="1182621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352928" cy="6480720"/>
          </a:xfrm>
        </p:spPr>
        <p:txBody>
          <a:bodyPr>
            <a:normAutofit fontScale="77500" lnSpcReduction="20000"/>
          </a:bodyPr>
          <a:lstStyle/>
          <a:p>
            <a:pPr marL="114300" indent="0" algn="just">
              <a:lnSpc>
                <a:spcPct val="115000"/>
              </a:lnSpc>
              <a:spcAft>
                <a:spcPts val="600"/>
              </a:spcAft>
              <a:buNone/>
            </a:pPr>
            <a:r>
              <a:rPr lang="ar-IQ" sz="2800" b="1" dirty="0">
                <a:solidFill>
                  <a:schemeClr val="bg1"/>
                </a:solidFill>
                <a:latin typeface="Simplified Arabic"/>
                <a:ea typeface="Calibri"/>
                <a:cs typeface="Simplified Arabic"/>
              </a:rPr>
              <a:t>اولا : مفهوم الاستثمار وعلاقته بالمفاهيم الاقتصادية </a:t>
            </a:r>
            <a:endParaRPr lang="en-US" sz="1600" dirty="0">
              <a:solidFill>
                <a:schemeClr val="bg1"/>
              </a:solidFill>
              <a:ea typeface="Calibri"/>
              <a:cs typeface="Arial"/>
            </a:endParaRPr>
          </a:p>
          <a:p>
            <a:pPr marL="114300" indent="0" algn="just">
              <a:lnSpc>
                <a:spcPct val="115000"/>
              </a:lnSpc>
              <a:buNone/>
            </a:pPr>
            <a:r>
              <a:rPr lang="ar-IQ" sz="2400" dirty="0">
                <a:solidFill>
                  <a:schemeClr val="bg1"/>
                </a:solidFill>
                <a:latin typeface="Simplified Arabic"/>
                <a:ea typeface="Calibri"/>
                <a:cs typeface="Simplified Arabic"/>
              </a:rPr>
              <a:t>      يستمد الاستثمار </a:t>
            </a:r>
            <a:r>
              <a:rPr lang="en-US" sz="2400" dirty="0">
                <a:solidFill>
                  <a:schemeClr val="bg1"/>
                </a:solidFill>
                <a:latin typeface="Simplified Arabic"/>
                <a:ea typeface="Calibri"/>
                <a:cs typeface="Arial"/>
              </a:rPr>
              <a:t>Investment </a:t>
            </a:r>
            <a:r>
              <a:rPr lang="ar-IQ" sz="2400" dirty="0">
                <a:solidFill>
                  <a:schemeClr val="bg1"/>
                </a:solidFill>
                <a:latin typeface="Simplified Arabic"/>
                <a:ea typeface="Calibri"/>
                <a:cs typeface="Simplified Arabic"/>
              </a:rPr>
              <a:t> أصوله كمفهوم من علم الاقتصاد ، اذ يلعب دوراً مهماً في النشاط الاقتصادي من حيث كونه يشكل احد الأجزاء المؤثرة في الناتج القومي والذي يحفز بدوره الطلب على السلع الإنتاجية , فضلا عن إن التقلبات التي تطرأ على الدخل والاستثمار تؤثر بالتالي على الجهل والاستخدام , إذ تكسب التقلبات التي تطرأ على السلع الرأسمالية طبعاً أقوى مما هي عليه السلع الاستهلاكية .</a:t>
            </a:r>
            <a:endParaRPr lang="en-US" sz="1600" dirty="0">
              <a:solidFill>
                <a:schemeClr val="bg1"/>
              </a:solidFill>
              <a:ea typeface="Calibri"/>
              <a:cs typeface="Arial"/>
            </a:endParaRPr>
          </a:p>
          <a:p>
            <a:pPr marL="114300" indent="0" algn="just">
              <a:lnSpc>
                <a:spcPct val="115000"/>
              </a:lnSpc>
              <a:buNone/>
            </a:pPr>
            <a:r>
              <a:rPr lang="ar-IQ" sz="2400" dirty="0">
                <a:solidFill>
                  <a:schemeClr val="bg1"/>
                </a:solidFill>
                <a:latin typeface="Simplified Arabic"/>
                <a:ea typeface="Calibri"/>
                <a:cs typeface="Simplified Arabic"/>
              </a:rPr>
              <a:t>       وفضلا مما سبق فأن النمو الاقتصادي في مدة زمنية معينة يعتمد على الاستثمارات المحققة في مدة سابقة وكافية لهذه الاستثمارات مما يعني ان الاستثمار يعد وسيله مهمة لتحقيق أهداف التنمية الاقتصادية نظراً لامتداد تأثيره الى النشاط الاقتصادي المستقبل ، كما ان مدى الإنفاق على الأنشطة  المادية  والبشرية  في الاقتصاد يحدد حجم التكوين الرأسمالي الذي يحدد  سرعة وطبيعة النمو الاقتصادي .</a:t>
            </a:r>
            <a:endParaRPr lang="en-US" sz="1600" dirty="0">
              <a:solidFill>
                <a:schemeClr val="bg1"/>
              </a:solidFill>
              <a:ea typeface="Calibri"/>
              <a:cs typeface="Arial"/>
            </a:endParaRPr>
          </a:p>
          <a:p>
            <a:pPr marL="114300" indent="0" algn="just">
              <a:lnSpc>
                <a:spcPct val="115000"/>
              </a:lnSpc>
              <a:buNone/>
            </a:pPr>
            <a:r>
              <a:rPr lang="ar-IQ" sz="2400" dirty="0">
                <a:solidFill>
                  <a:schemeClr val="bg1"/>
                </a:solidFill>
                <a:latin typeface="Simplified Arabic"/>
                <a:ea typeface="Calibri"/>
                <a:cs typeface="Simplified Arabic"/>
              </a:rPr>
              <a:t>    وقد عرف الاستثمار عدة تعاريف تختلف حسب رؤية البحث او طبية بحثه ، او حسب المعيار المعتمد من قبله ومنها :</a:t>
            </a:r>
            <a:endParaRPr lang="en-US" sz="1600" dirty="0">
              <a:solidFill>
                <a:schemeClr val="bg1"/>
              </a:solidFill>
              <a:ea typeface="Calibri"/>
              <a:cs typeface="Arial"/>
            </a:endParaRPr>
          </a:p>
          <a:p>
            <a:pPr marL="0" lvl="0" indent="0" algn="just">
              <a:lnSpc>
                <a:spcPct val="115000"/>
              </a:lnSpc>
              <a:buNone/>
              <a:tabLst>
                <a:tab pos="302260" algn="l"/>
              </a:tabLst>
            </a:pPr>
            <a:r>
              <a:rPr lang="ar-IQ" sz="2400" dirty="0">
                <a:solidFill>
                  <a:schemeClr val="bg1"/>
                </a:solidFill>
                <a:latin typeface="Simplified Arabic"/>
                <a:ea typeface="Calibri"/>
                <a:cs typeface="Simplified Arabic"/>
              </a:rPr>
              <a:t>التخلي عن اموال يمتلكها الفرد في لحظة زمنية معينة ولفترة من الزمن بقصد الحصول على تدفقات مالية مستقبلية تعوضه عن القيمة الحالية للاموال المستثمرة وكذلك عن النقص المتوقع في قيمتها الشرائية بفعل عامل التضخم ، وعن عامل المخاطرة المرافق للمستقبل الذي يتم فيه تحصيل هذه التدفقات .</a:t>
            </a:r>
            <a:endParaRPr lang="en-US" sz="1600" dirty="0">
              <a:solidFill>
                <a:schemeClr val="bg1"/>
              </a:solidFill>
              <a:ea typeface="Calibri"/>
              <a:cs typeface="Arial"/>
            </a:endParaRPr>
          </a:p>
          <a:p>
            <a:pPr marL="0" lvl="0" indent="0" algn="just">
              <a:lnSpc>
                <a:spcPct val="115000"/>
              </a:lnSpc>
              <a:buNone/>
              <a:tabLst>
                <a:tab pos="302260" algn="l"/>
              </a:tabLst>
            </a:pPr>
            <a:r>
              <a:rPr lang="ar-IQ" sz="2400" dirty="0">
                <a:solidFill>
                  <a:schemeClr val="bg1"/>
                </a:solidFill>
                <a:latin typeface="Simplified Arabic"/>
                <a:ea typeface="Calibri"/>
                <a:cs typeface="Simplified Arabic"/>
              </a:rPr>
              <a:t>هو عملية اقتصادية يترتب عليها توفير أدوات الإنتاج التي تستخدم بقصد إنتاج سلع الاستهلاك وأدوات إنتاج جديدة لاشباع الحاجات الاقتصادية. </a:t>
            </a:r>
            <a:endParaRPr lang="en-US" sz="1600" dirty="0">
              <a:solidFill>
                <a:schemeClr val="bg1"/>
              </a:solidFill>
              <a:ea typeface="Calibri"/>
              <a:cs typeface="Arial"/>
            </a:endParaRPr>
          </a:p>
          <a:p>
            <a:pPr marL="0" lvl="0" indent="0" algn="just">
              <a:lnSpc>
                <a:spcPct val="115000"/>
              </a:lnSpc>
              <a:buNone/>
              <a:tabLst>
                <a:tab pos="302260" algn="l"/>
              </a:tabLst>
            </a:pPr>
            <a:r>
              <a:rPr lang="ar-IQ" sz="2400" dirty="0">
                <a:solidFill>
                  <a:schemeClr val="bg1"/>
                </a:solidFill>
                <a:latin typeface="Simplified Arabic"/>
                <a:ea typeface="Calibri"/>
                <a:cs typeface="Simplified Arabic"/>
              </a:rPr>
              <a:t>ذلك الجزء من الدخل غير المستهلك (الادخار) والذي يعاد استخدامه في العمليات الانتاجية بهدف زيادة الانتاج وتوسيعه او المحافظة عليه.</a:t>
            </a:r>
            <a:endParaRPr lang="en-US" sz="1600" dirty="0">
              <a:solidFill>
                <a:schemeClr val="bg1"/>
              </a:solidFill>
              <a:ea typeface="Calibri"/>
              <a:cs typeface="Arial"/>
            </a:endParaRPr>
          </a:p>
          <a:p>
            <a:endParaRPr lang="ar-IQ" dirty="0"/>
          </a:p>
        </p:txBody>
      </p:sp>
    </p:spTree>
    <p:extLst>
      <p:ext uri="{BB962C8B-B14F-4D97-AF65-F5344CB8AC3E}">
        <p14:creationId xmlns:p14="http://schemas.microsoft.com/office/powerpoint/2010/main" val="2082754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460432" cy="6858000"/>
          </a:xfrm>
        </p:spPr>
        <p:txBody>
          <a:bodyPr>
            <a:normAutofit fontScale="85000" lnSpcReduction="20000"/>
          </a:bodyPr>
          <a:lstStyle/>
          <a:p>
            <a:pPr marL="0" lvl="0" indent="0" algn="just">
              <a:lnSpc>
                <a:spcPct val="115000"/>
              </a:lnSpc>
              <a:buNone/>
              <a:tabLst>
                <a:tab pos="302260" algn="l"/>
              </a:tabLst>
            </a:pPr>
            <a:r>
              <a:rPr lang="ar-IQ" sz="2400" dirty="0">
                <a:solidFill>
                  <a:schemeClr val="bg1"/>
                </a:solidFill>
                <a:latin typeface="Simplified Arabic"/>
                <a:ea typeface="Calibri"/>
                <a:cs typeface="Simplified Arabic"/>
              </a:rPr>
              <a:t>هو توظيف الاموال الفائضة في ادوات او مجالات متنوعة بهدف خلق انتاج جديد او توسيع الانتاج الحالي وزيادة تكوين رأس المال وتوجيه المدخرات نحو استخدام يؤدي الى اشباع حاجة أو حاجات اقتصادية.</a:t>
            </a:r>
            <a:endParaRPr lang="en-US" sz="1600" dirty="0">
              <a:solidFill>
                <a:schemeClr val="bg1"/>
              </a:solidFill>
              <a:ea typeface="Calibri"/>
              <a:cs typeface="Arial"/>
            </a:endParaRPr>
          </a:p>
          <a:p>
            <a:pPr marL="0" lvl="0" indent="0" algn="just">
              <a:lnSpc>
                <a:spcPct val="115000"/>
              </a:lnSpc>
              <a:buNone/>
              <a:tabLst>
                <a:tab pos="302260" algn="l"/>
              </a:tabLst>
            </a:pPr>
            <a:r>
              <a:rPr lang="ar-IQ" sz="2400" dirty="0">
                <a:solidFill>
                  <a:schemeClr val="bg1"/>
                </a:solidFill>
                <a:latin typeface="Simplified Arabic"/>
                <a:ea typeface="Calibri"/>
                <a:cs typeface="Simplified Arabic"/>
              </a:rPr>
              <a:t>ذلك الجزء من القابلية الإنتاجية الآنية الموجهة إلى إنتاج السلع والمعدات بغيه زيادة طاقه البلد الانتاجية كالمكائن والآلات والمعدات ووسائل النقل والإنشاءات والأبنية على اختلاف انواعها ما عدا الانشاءات المستخدمة للاغراض العسكرية </a:t>
            </a:r>
            <a:endParaRPr lang="en-US" sz="1600" dirty="0">
              <a:solidFill>
                <a:schemeClr val="bg1"/>
              </a:solidFill>
              <a:ea typeface="Calibri"/>
              <a:cs typeface="Arial"/>
            </a:endParaRPr>
          </a:p>
          <a:p>
            <a:pPr marL="0" indent="0" algn="just">
              <a:lnSpc>
                <a:spcPct val="115000"/>
              </a:lnSpc>
              <a:buNone/>
            </a:pPr>
            <a:r>
              <a:rPr lang="en-US" sz="2400" dirty="0">
                <a:solidFill>
                  <a:schemeClr val="bg1"/>
                </a:solidFill>
                <a:latin typeface="Simplified Arabic"/>
                <a:ea typeface="Calibri"/>
                <a:cs typeface="Arial"/>
              </a:rPr>
              <a:t> </a:t>
            </a:r>
            <a:r>
              <a:rPr lang="ar-IQ" sz="2400" dirty="0">
                <a:solidFill>
                  <a:schemeClr val="bg1"/>
                </a:solidFill>
                <a:latin typeface="Simplified Arabic"/>
                <a:ea typeface="Calibri"/>
              </a:rPr>
              <a:t>      فالاستثمار  له صلة وثيقة بمجموعة اخرى من المفاهيم الاقتصادية من أهمها :</a:t>
            </a:r>
            <a:endParaRPr lang="en-US" sz="1600" dirty="0">
              <a:solidFill>
                <a:schemeClr val="bg1"/>
              </a:solidFill>
              <a:ea typeface="Calibri"/>
              <a:cs typeface="Arial"/>
            </a:endParaRPr>
          </a:p>
          <a:p>
            <a:pPr marL="0" indent="0" algn="just">
              <a:lnSpc>
                <a:spcPct val="115000"/>
              </a:lnSpc>
              <a:buNone/>
            </a:pPr>
            <a:r>
              <a:rPr lang="ar-IQ" sz="2400" dirty="0">
                <a:solidFill>
                  <a:schemeClr val="bg1"/>
                </a:solidFill>
                <a:latin typeface="Simplified Arabic"/>
                <a:ea typeface="Calibri"/>
                <a:cs typeface="Simplified Arabic"/>
              </a:rPr>
              <a:t>الدخل</a:t>
            </a:r>
            <a:r>
              <a:rPr lang="en-US" sz="2400" dirty="0">
                <a:solidFill>
                  <a:schemeClr val="bg1"/>
                </a:solidFill>
                <a:latin typeface="Simplified Arabic"/>
                <a:ea typeface="Calibri"/>
                <a:cs typeface="Arial"/>
              </a:rPr>
              <a:t>Income </a:t>
            </a:r>
            <a:r>
              <a:rPr lang="ar-IQ" sz="2400" dirty="0">
                <a:solidFill>
                  <a:schemeClr val="bg1"/>
                </a:solidFill>
                <a:latin typeface="Simplified Arabic"/>
                <a:ea typeface="Calibri"/>
                <a:cs typeface="Simplified Arabic"/>
              </a:rPr>
              <a:t> ، والاستهلاك</a:t>
            </a:r>
            <a:r>
              <a:rPr lang="en-US" sz="2400" dirty="0">
                <a:solidFill>
                  <a:schemeClr val="bg1"/>
                </a:solidFill>
                <a:latin typeface="Simplified Arabic"/>
                <a:ea typeface="Calibri"/>
                <a:cs typeface="Arial"/>
              </a:rPr>
              <a:t>Consumption </a:t>
            </a:r>
            <a:r>
              <a:rPr lang="ar-IQ" sz="2400" dirty="0">
                <a:solidFill>
                  <a:schemeClr val="bg1"/>
                </a:solidFill>
                <a:latin typeface="Simplified Arabic"/>
                <a:ea typeface="Calibri"/>
                <a:cs typeface="Simplified Arabic"/>
              </a:rPr>
              <a:t> ، والادخار</a:t>
            </a:r>
            <a:r>
              <a:rPr lang="en-US" sz="2400" dirty="0">
                <a:solidFill>
                  <a:schemeClr val="bg1"/>
                </a:solidFill>
                <a:latin typeface="Simplified Arabic"/>
                <a:ea typeface="Calibri"/>
                <a:cs typeface="Arial"/>
              </a:rPr>
              <a:t>Saving </a:t>
            </a:r>
            <a:r>
              <a:rPr lang="ar-IQ" sz="2400" dirty="0">
                <a:solidFill>
                  <a:schemeClr val="bg1"/>
                </a:solidFill>
                <a:latin typeface="Simplified Arabic"/>
                <a:ea typeface="Calibri"/>
                <a:cs typeface="Simplified Arabic"/>
              </a:rPr>
              <a:t> ، والاقتراض</a:t>
            </a:r>
            <a:r>
              <a:rPr lang="en-US" sz="2400" dirty="0">
                <a:solidFill>
                  <a:schemeClr val="bg1"/>
                </a:solidFill>
                <a:latin typeface="Simplified Arabic"/>
                <a:ea typeface="Calibri"/>
                <a:cs typeface="Arial"/>
              </a:rPr>
              <a:t>Borrowing </a:t>
            </a:r>
            <a:r>
              <a:rPr lang="ar-IQ" sz="2400" dirty="0">
                <a:solidFill>
                  <a:schemeClr val="bg1"/>
                </a:solidFill>
                <a:latin typeface="Simplified Arabic"/>
                <a:ea typeface="Calibri"/>
                <a:cs typeface="Simplified Arabic"/>
              </a:rPr>
              <a:t> ، فللفرد دخلاً نقدياً يحرص على زيادته من اجل تلبية رغباته واحتياجاته وتحقيق اقصى مستوى ممكن من الاشباع وذلك ما يتطلب منه استهلاك هذا الدخل او جزء منه ، فاذا تساوى دخله مع استهلاكه تماماً حينئذ انه في حالة توازن ، اما اذا لم يتساويا يحقق حالة اللاتوازن . ونظراً لان الافراد يتفاوتون في دخولهم النقدية كما ان لكل منهم نمطاً معيناً في استهلاك السلع والخدمات ، فان حالة التوازن هي الاستثناء ، وحالة اللاتوازن هي القاعدة وبالتالي يتولد اما عجز او فائض والذي بدوره تتضح العلاقة الوثيقة التي تربط بين عمليتي الاستثمار والاقتراض .</a:t>
            </a:r>
            <a:endParaRPr lang="en-US" sz="1600" dirty="0">
              <a:solidFill>
                <a:schemeClr val="bg1"/>
              </a:solidFill>
              <a:ea typeface="Calibri"/>
              <a:cs typeface="Arial"/>
            </a:endParaRPr>
          </a:p>
          <a:p>
            <a:pPr marL="114300" indent="0" algn="just">
              <a:lnSpc>
                <a:spcPct val="115000"/>
              </a:lnSpc>
              <a:buNone/>
            </a:pPr>
            <a:r>
              <a:rPr lang="ar-IQ" sz="2400" dirty="0">
                <a:solidFill>
                  <a:schemeClr val="bg1"/>
                </a:solidFill>
                <a:latin typeface="Simplified Arabic"/>
                <a:ea typeface="Calibri"/>
                <a:cs typeface="Simplified Arabic"/>
              </a:rPr>
              <a:t> </a:t>
            </a:r>
            <a:endParaRPr lang="en-US" sz="1600" dirty="0">
              <a:solidFill>
                <a:schemeClr val="bg1"/>
              </a:solidFill>
              <a:ea typeface="Calibri"/>
              <a:cs typeface="Arial"/>
            </a:endParaRPr>
          </a:p>
          <a:p>
            <a:pPr marL="114300" indent="0" algn="just">
              <a:lnSpc>
                <a:spcPct val="115000"/>
              </a:lnSpc>
              <a:buNone/>
            </a:pPr>
            <a:r>
              <a:rPr lang="ar-IQ" sz="2800" b="1" dirty="0">
                <a:solidFill>
                  <a:schemeClr val="bg1"/>
                </a:solidFill>
                <a:latin typeface="Simplified Arabic"/>
                <a:ea typeface="Calibri"/>
                <a:cs typeface="Simplified Arabic"/>
              </a:rPr>
              <a:t>ثانيا : أهمية الاستثمار:   </a:t>
            </a:r>
            <a:r>
              <a:rPr lang="ar-IQ" sz="2400" dirty="0">
                <a:solidFill>
                  <a:schemeClr val="bg1"/>
                </a:solidFill>
                <a:latin typeface="Simplified Arabic"/>
                <a:ea typeface="Calibri"/>
                <a:cs typeface="Simplified Arabic"/>
              </a:rPr>
              <a:t>      </a:t>
            </a:r>
            <a:endParaRPr lang="en-US" sz="1600" dirty="0">
              <a:solidFill>
                <a:schemeClr val="bg1"/>
              </a:solidFill>
              <a:ea typeface="Calibri"/>
              <a:cs typeface="Arial"/>
            </a:endParaRPr>
          </a:p>
          <a:p>
            <a:pPr marL="0" lvl="0" indent="0" algn="just">
              <a:lnSpc>
                <a:spcPct val="115000"/>
              </a:lnSpc>
              <a:buNone/>
              <a:tabLst>
                <a:tab pos="302260" algn="r"/>
              </a:tabLst>
            </a:pPr>
            <a:r>
              <a:rPr lang="ar-IQ" sz="2400" dirty="0">
                <a:solidFill>
                  <a:schemeClr val="bg1"/>
                </a:solidFill>
                <a:latin typeface="Simplified Arabic"/>
                <a:ea typeface="Calibri"/>
                <a:cs typeface="Simplified Arabic"/>
              </a:rPr>
              <a:t>الاستثمار عملية اقتصادية يستخدم لمواجهة الزيادة في الطلب الكلي نتيجة الزيادة في عدد السكان وتحسن الدخل والمستوى المعاشي لهم وتلبية رغباته وصولاً الى امتلاك السلع الكمالية والسياحة، وهذا يتطلب تحقق المزيد من الاستثمارات لسد الحاجة المتزايدة في الطلب الكلي.</a:t>
            </a:r>
            <a:endParaRPr lang="en-US" sz="1600" dirty="0">
              <a:solidFill>
                <a:schemeClr val="bg1"/>
              </a:solidFill>
              <a:ea typeface="Calibri"/>
              <a:cs typeface="Arial"/>
            </a:endParaRPr>
          </a:p>
          <a:p>
            <a:pPr marL="0" lvl="0" indent="0" algn="just">
              <a:lnSpc>
                <a:spcPct val="115000"/>
              </a:lnSpc>
              <a:buNone/>
              <a:tabLst>
                <a:tab pos="302260" algn="r"/>
              </a:tabLst>
            </a:pPr>
            <a:r>
              <a:rPr lang="ar-IQ" sz="2400" dirty="0">
                <a:solidFill>
                  <a:schemeClr val="bg1"/>
                </a:solidFill>
                <a:latin typeface="Simplified Arabic"/>
                <a:ea typeface="Calibri"/>
                <a:cs typeface="Simplified Arabic"/>
              </a:rPr>
              <a:t>يعد الاستثمار من اهم العوامل المحددة للتنمية الاقتصادية لانه يعمل على زيادة طاقة البلد الانتاجية من خلال انتاجه السلع الانتاجية الجديدة وتطويرها بحيث تكون اكثر كفاءة انتاجية بمرور الزمن .</a:t>
            </a:r>
            <a:endParaRPr lang="en-US" sz="1600" dirty="0">
              <a:solidFill>
                <a:schemeClr val="bg1"/>
              </a:solidFill>
              <a:ea typeface="Calibri"/>
              <a:cs typeface="Arial"/>
            </a:endParaRPr>
          </a:p>
          <a:p>
            <a:endParaRPr lang="ar-IQ" dirty="0"/>
          </a:p>
        </p:txBody>
      </p:sp>
    </p:spTree>
    <p:extLst>
      <p:ext uri="{BB962C8B-B14F-4D97-AF65-F5344CB8AC3E}">
        <p14:creationId xmlns:p14="http://schemas.microsoft.com/office/powerpoint/2010/main" val="2004457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460432" cy="6858000"/>
          </a:xfrm>
        </p:spPr>
        <p:txBody>
          <a:bodyPr>
            <a:normAutofit fontScale="85000" lnSpcReduction="20000"/>
          </a:bodyPr>
          <a:lstStyle/>
          <a:p>
            <a:pPr marL="0" lvl="0" indent="0" algn="just">
              <a:lnSpc>
                <a:spcPct val="115000"/>
              </a:lnSpc>
              <a:buNone/>
              <a:tabLst>
                <a:tab pos="302260" algn="r"/>
              </a:tabLst>
            </a:pPr>
            <a:r>
              <a:rPr lang="ar-IQ" sz="2400" dirty="0">
                <a:solidFill>
                  <a:schemeClr val="bg1"/>
                </a:solidFill>
                <a:latin typeface="Simplified Arabic"/>
                <a:ea typeface="Calibri"/>
                <a:cs typeface="Simplified Arabic"/>
              </a:rPr>
              <a:t>في حالة توقف الاستثمار يقل الطلب الكلي ويختل التوازن بين الطلب الكلي والعرض الكلي، بحيث يصبح هناك فائض في العرض الكلي فيتجه الاقتصاد نحو حالة الكساد. </a:t>
            </a:r>
            <a:endParaRPr lang="en-US" sz="1600" dirty="0">
              <a:solidFill>
                <a:schemeClr val="bg1"/>
              </a:solidFill>
              <a:ea typeface="Calibri"/>
              <a:cs typeface="Arial"/>
            </a:endParaRPr>
          </a:p>
          <a:p>
            <a:pPr marL="0" lvl="0" indent="0" algn="just">
              <a:lnSpc>
                <a:spcPct val="115000"/>
              </a:lnSpc>
              <a:buNone/>
              <a:tabLst>
                <a:tab pos="302260" algn="r"/>
              </a:tabLst>
            </a:pPr>
            <a:r>
              <a:rPr lang="ar-IQ" sz="2400" dirty="0">
                <a:solidFill>
                  <a:schemeClr val="bg1"/>
                </a:solidFill>
                <a:latin typeface="Simplified Arabic"/>
                <a:ea typeface="Calibri"/>
                <a:cs typeface="Simplified Arabic"/>
              </a:rPr>
              <a:t>يتمثل الاستثمار بالانفاق على تكوين الاصول الانتاجية كالمواد الاولية والمكائن ، وفي حالة عدم وجود استثمار فلا يوجد انتاج او تجديد او صيانة وبالتالي فسوف تندثر المكائن بعد نفاذ عمرها الانتاجي اي دون قدرة انتاجية فتتوقف الحياة الاقتصادية اذ ان الاستثمار ينقل اقتصاد اي دولة من حالة الركود الاقتصادي الى حالى الرخاء الاقتصادي.</a:t>
            </a:r>
            <a:endParaRPr lang="en-US" sz="1600" dirty="0">
              <a:solidFill>
                <a:schemeClr val="bg1"/>
              </a:solidFill>
              <a:ea typeface="Calibri"/>
              <a:cs typeface="Arial"/>
            </a:endParaRPr>
          </a:p>
          <a:p>
            <a:pPr marL="0" lvl="0" indent="0" algn="just">
              <a:lnSpc>
                <a:spcPct val="115000"/>
              </a:lnSpc>
              <a:buNone/>
              <a:tabLst>
                <a:tab pos="302260" algn="r"/>
              </a:tabLst>
            </a:pPr>
            <a:r>
              <a:rPr lang="ar-IQ" sz="2400" dirty="0">
                <a:solidFill>
                  <a:schemeClr val="bg1"/>
                </a:solidFill>
                <a:latin typeface="Simplified Arabic"/>
                <a:ea typeface="Calibri"/>
                <a:cs typeface="Simplified Arabic"/>
              </a:rPr>
              <a:t>يعمل الاستثمار على تنشيط الاقتصاد القومي فلولاه لبقيت المدخرات مكدسة في البنوك ويصبح سعر الفائدة صفر ويختل التوازن في الاقتصاد القومي اذ يزداد الطلب على السلع الاستهلاكية دون انتاج مقابل لها ، اضافة الى تأثيره على الدخل القومي الذي هو تابعاً للاستثمار والعلاقة طردية بينهم. </a:t>
            </a:r>
            <a:endParaRPr lang="en-US" sz="1600" dirty="0">
              <a:solidFill>
                <a:schemeClr val="bg1"/>
              </a:solidFill>
              <a:ea typeface="Calibri"/>
              <a:cs typeface="Arial"/>
            </a:endParaRPr>
          </a:p>
          <a:p>
            <a:pPr marL="0" lvl="0" indent="0" algn="just">
              <a:lnSpc>
                <a:spcPct val="115000"/>
              </a:lnSpc>
              <a:buNone/>
              <a:tabLst>
                <a:tab pos="302260" algn="r"/>
              </a:tabLst>
            </a:pPr>
            <a:r>
              <a:rPr lang="ar-IQ" sz="2400" dirty="0">
                <a:solidFill>
                  <a:schemeClr val="bg1"/>
                </a:solidFill>
                <a:latin typeface="Simplified Arabic"/>
                <a:ea typeface="Calibri"/>
                <a:cs typeface="Simplified Arabic"/>
              </a:rPr>
              <a:t>يعمل الاستثمار على تعظيم ثروة المستثمر وتحقيق المزيد من الارباح وتحقيق الرفاهية الاجتماعية ، اضافة الى كونه ضمانة للانسان بعد بلوغه سن التقاعد وان ينفق امواله اما عن طريق الاستهلاك او الادخار والاستثمار.</a:t>
            </a:r>
            <a:endParaRPr lang="en-US" sz="1600" dirty="0">
              <a:solidFill>
                <a:schemeClr val="bg1"/>
              </a:solidFill>
              <a:ea typeface="Calibri"/>
              <a:cs typeface="Arial"/>
            </a:endParaRPr>
          </a:p>
          <a:p>
            <a:pPr marL="0" lvl="0" indent="0" algn="just">
              <a:lnSpc>
                <a:spcPct val="115000"/>
              </a:lnSpc>
              <a:buNone/>
              <a:tabLst>
                <a:tab pos="302260" algn="r"/>
              </a:tabLst>
            </a:pPr>
            <a:r>
              <a:rPr lang="ar-IQ" sz="2400" dirty="0">
                <a:solidFill>
                  <a:schemeClr val="bg1"/>
                </a:solidFill>
                <a:latin typeface="Simplified Arabic"/>
                <a:ea typeface="Calibri"/>
                <a:cs typeface="Simplified Arabic"/>
              </a:rPr>
              <a:t>ان الاهمية الاقتصادية للأستثمار في المجتمع لا تأتي من خلال الاستثمار الانتاجي المادي فقط بل من خلال الاثار الاجتماعية للاستثمار اذ يوفر المزيد من فرص العمل ومعالجة البطالة وخاصة المقنعة ، وفي مجال البحث العلمي والمعرفة والصحة والتعليم، أي في مجال الاستثمار في رأس المال البشري وبالتالي يخلص البلد من التقاليد البالية ويصبح اكثر انفتاحاً من الناحية الاجتماعية.</a:t>
            </a:r>
            <a:endParaRPr lang="en-US" sz="1600" dirty="0">
              <a:solidFill>
                <a:schemeClr val="bg1"/>
              </a:solidFill>
              <a:ea typeface="Calibri"/>
              <a:cs typeface="Arial"/>
            </a:endParaRPr>
          </a:p>
          <a:p>
            <a:pPr marL="114300" indent="0" algn="just">
              <a:lnSpc>
                <a:spcPct val="115000"/>
              </a:lnSpc>
              <a:buNone/>
              <a:tabLst>
                <a:tab pos="302260" algn="r"/>
              </a:tabLst>
            </a:pPr>
            <a:r>
              <a:rPr lang="ar-IQ" sz="2400" dirty="0">
                <a:solidFill>
                  <a:schemeClr val="bg1"/>
                </a:solidFill>
                <a:latin typeface="Simplified Arabic"/>
                <a:ea typeface="Calibri"/>
                <a:cs typeface="Simplified Arabic"/>
              </a:rPr>
              <a:t> </a:t>
            </a:r>
            <a:r>
              <a:rPr lang="ar-IQ" sz="2800" b="1" dirty="0" smtClean="0">
                <a:solidFill>
                  <a:schemeClr val="bg1"/>
                </a:solidFill>
                <a:latin typeface="Simplified Arabic"/>
                <a:ea typeface="Calibri"/>
                <a:cs typeface="Simplified Arabic"/>
              </a:rPr>
              <a:t>ثالثا </a:t>
            </a:r>
            <a:r>
              <a:rPr lang="ar-IQ" sz="2800" b="1" dirty="0">
                <a:solidFill>
                  <a:schemeClr val="bg1"/>
                </a:solidFill>
                <a:latin typeface="Simplified Arabic"/>
                <a:ea typeface="Calibri"/>
                <a:cs typeface="Simplified Arabic"/>
              </a:rPr>
              <a:t>: أصناف الاستثمار : </a:t>
            </a:r>
            <a:r>
              <a:rPr lang="ar-IQ" sz="2400" dirty="0">
                <a:solidFill>
                  <a:schemeClr val="bg1"/>
                </a:solidFill>
                <a:latin typeface="Simplified Arabic"/>
                <a:ea typeface="Calibri"/>
                <a:cs typeface="Simplified Arabic"/>
              </a:rPr>
              <a:t>هناك عدة تصانيف للاستثمار منها:</a:t>
            </a:r>
            <a:r>
              <a:rPr lang="ar-IQ" sz="2800" b="1" dirty="0">
                <a:solidFill>
                  <a:schemeClr val="bg1"/>
                </a:solidFill>
                <a:latin typeface="Simplified Arabic"/>
                <a:ea typeface="Calibri"/>
                <a:cs typeface="Simplified Arabic"/>
              </a:rPr>
              <a:t> </a:t>
            </a:r>
            <a:endParaRPr lang="en-US" sz="1600" dirty="0">
              <a:solidFill>
                <a:schemeClr val="bg1"/>
              </a:solidFill>
              <a:ea typeface="Calibri"/>
              <a:cs typeface="Arial"/>
            </a:endParaRPr>
          </a:p>
          <a:p>
            <a:pPr marL="114300" indent="0" algn="just">
              <a:lnSpc>
                <a:spcPct val="115000"/>
              </a:lnSpc>
              <a:buNone/>
            </a:pPr>
            <a:r>
              <a:rPr lang="ar-IQ" sz="2400" dirty="0">
                <a:solidFill>
                  <a:schemeClr val="bg1"/>
                </a:solidFill>
                <a:latin typeface="Simplified Arabic"/>
                <a:ea typeface="Calibri"/>
                <a:cs typeface="Simplified Arabic"/>
              </a:rPr>
              <a:t>- </a:t>
            </a:r>
            <a:r>
              <a:rPr lang="ar-IQ" sz="2400" b="1" u="sng" dirty="0">
                <a:solidFill>
                  <a:schemeClr val="bg1"/>
                </a:solidFill>
                <a:ea typeface="Calibri"/>
              </a:rPr>
              <a:t>التصنيف الاول</a:t>
            </a:r>
            <a:r>
              <a:rPr lang="ar-IQ" sz="2400" b="1" dirty="0">
                <a:solidFill>
                  <a:schemeClr val="bg1"/>
                </a:solidFill>
                <a:ea typeface="Calibri"/>
              </a:rPr>
              <a:t> </a:t>
            </a:r>
            <a:r>
              <a:rPr lang="ar-IQ" sz="2400" b="1" dirty="0">
                <a:solidFill>
                  <a:schemeClr val="bg1"/>
                </a:solidFill>
                <a:latin typeface="Simplified Arabic"/>
                <a:ea typeface="Calibri"/>
                <a:cs typeface="Simplified Arabic"/>
              </a:rPr>
              <a:t>: وفقاً للمجال الذي تستثمر فيه</a:t>
            </a:r>
            <a:endParaRPr lang="en-US" sz="1600" dirty="0">
              <a:solidFill>
                <a:schemeClr val="bg1"/>
              </a:solidFill>
              <a:ea typeface="Calibri"/>
              <a:cs typeface="Arial"/>
            </a:endParaRPr>
          </a:p>
          <a:p>
            <a:pPr marL="187960" indent="0" algn="just">
              <a:lnSpc>
                <a:spcPct val="115000"/>
              </a:lnSpc>
              <a:buNone/>
            </a:pPr>
            <a:r>
              <a:rPr lang="ar-IQ" sz="2400" dirty="0">
                <a:solidFill>
                  <a:schemeClr val="bg1"/>
                </a:solidFill>
                <a:latin typeface="Simplified Arabic"/>
                <a:ea typeface="Calibri"/>
                <a:cs typeface="Simplified Arabic"/>
              </a:rPr>
              <a:t>1- استثمار انساني: كل استثمار يؤدي الى زياده قدره أفراد المجتمع على الانفاق على العمل كالانفاق على الصحة او التعليم .</a:t>
            </a:r>
            <a:endParaRPr lang="en-US" sz="1600" dirty="0">
              <a:solidFill>
                <a:schemeClr val="bg1"/>
              </a:solidFill>
              <a:ea typeface="Calibri"/>
              <a:cs typeface="Arial"/>
            </a:endParaRPr>
          </a:p>
          <a:p>
            <a:pPr marL="114300" indent="0">
              <a:buNone/>
            </a:pPr>
            <a:endParaRPr lang="ar-IQ" dirty="0"/>
          </a:p>
        </p:txBody>
      </p:sp>
    </p:spTree>
    <p:extLst>
      <p:ext uri="{BB962C8B-B14F-4D97-AF65-F5344CB8AC3E}">
        <p14:creationId xmlns:p14="http://schemas.microsoft.com/office/powerpoint/2010/main" val="1331448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8460432" cy="6741368"/>
          </a:xfrm>
        </p:spPr>
        <p:txBody>
          <a:bodyPr>
            <a:normAutofit fontScale="77500" lnSpcReduction="20000"/>
          </a:bodyPr>
          <a:lstStyle/>
          <a:p>
            <a:pPr marL="187960" indent="0" algn="just">
              <a:lnSpc>
                <a:spcPct val="115000"/>
              </a:lnSpc>
              <a:buNone/>
            </a:pPr>
            <a:r>
              <a:rPr lang="ar-IQ" sz="2400" dirty="0">
                <a:solidFill>
                  <a:schemeClr val="bg1"/>
                </a:solidFill>
                <a:latin typeface="Simplified Arabic"/>
                <a:ea typeface="Calibri"/>
                <a:cs typeface="+mj-cs"/>
              </a:rPr>
              <a:t>- استثمار عيني: وهو الاستثمار الذي يؤدي الى زيادة القدرة الانتاجية بمقتضاه كالانفاق على المباني واقامة الطرق ووسائل الاتصال، وكل استثمار يؤدي الى اضافة في رصيد المواد الخام والسلع الانتاجية وهو ما يعبر عنه ( بالتغير في بالمخزون ) .</a:t>
            </a:r>
            <a:endParaRPr lang="en-US" sz="1600" dirty="0">
              <a:solidFill>
                <a:schemeClr val="bg1"/>
              </a:solidFill>
              <a:ea typeface="Calibri"/>
              <a:cs typeface="+mj-cs"/>
            </a:endParaRPr>
          </a:p>
          <a:p>
            <a:pPr marL="187960" indent="0" algn="just">
              <a:lnSpc>
                <a:spcPct val="115000"/>
              </a:lnSpc>
              <a:buNone/>
            </a:pPr>
            <a:r>
              <a:rPr lang="ar-IQ" sz="2400" dirty="0">
                <a:solidFill>
                  <a:schemeClr val="bg1"/>
                </a:solidFill>
                <a:latin typeface="Simplified Arabic"/>
                <a:ea typeface="Calibri"/>
                <a:cs typeface="+mj-cs"/>
              </a:rPr>
              <a:t>3- استثمار في السندات: استثمار عن طريق شراء السندات ويختلف عن الاستثمار المباشر في المشروعات أي برأس مال المشروع او بحصة منه .</a:t>
            </a:r>
            <a:endParaRPr lang="en-US" sz="1600" dirty="0">
              <a:solidFill>
                <a:schemeClr val="bg1"/>
              </a:solidFill>
              <a:ea typeface="Calibri"/>
              <a:cs typeface="+mj-cs"/>
            </a:endParaRPr>
          </a:p>
          <a:p>
            <a:pPr marL="187960" indent="0" algn="just">
              <a:lnSpc>
                <a:spcPct val="115000"/>
              </a:lnSpc>
              <a:buNone/>
            </a:pPr>
            <a:r>
              <a:rPr lang="ar-IQ" sz="2400" dirty="0">
                <a:solidFill>
                  <a:schemeClr val="bg1"/>
                </a:solidFill>
                <a:latin typeface="Simplified Arabic"/>
                <a:ea typeface="Calibri"/>
                <a:cs typeface="+mj-cs"/>
              </a:rPr>
              <a:t>4- استثمار نقدي: يتمثل بالمقابل النقدي للاستثمار العيني، أي كل من الاصول الثابتة والتغير في المخزون .</a:t>
            </a:r>
            <a:endParaRPr lang="en-US" sz="1600" dirty="0">
              <a:solidFill>
                <a:schemeClr val="bg1"/>
              </a:solidFill>
              <a:ea typeface="Calibri"/>
              <a:cs typeface="+mj-cs"/>
            </a:endParaRPr>
          </a:p>
          <a:p>
            <a:pPr marL="187960" indent="0" algn="just">
              <a:lnSpc>
                <a:spcPct val="115000"/>
              </a:lnSpc>
              <a:buNone/>
            </a:pPr>
            <a:r>
              <a:rPr lang="ar-IQ" sz="2400" dirty="0">
                <a:solidFill>
                  <a:schemeClr val="bg1"/>
                </a:solidFill>
                <a:latin typeface="Simplified Arabic"/>
                <a:ea typeface="Calibri"/>
                <a:cs typeface="+mj-cs"/>
              </a:rPr>
              <a:t> </a:t>
            </a:r>
            <a:r>
              <a:rPr lang="ar-IQ" sz="2400" dirty="0" smtClean="0">
                <a:solidFill>
                  <a:schemeClr val="bg1"/>
                </a:solidFill>
                <a:latin typeface="Simplified Arabic"/>
                <a:ea typeface="Calibri"/>
                <a:cs typeface="+mj-cs"/>
              </a:rPr>
              <a:t>- </a:t>
            </a:r>
            <a:r>
              <a:rPr lang="ar-IQ" sz="2400" b="1" u="sng" dirty="0">
                <a:solidFill>
                  <a:schemeClr val="bg1"/>
                </a:solidFill>
                <a:ea typeface="Calibri"/>
                <a:cs typeface="+mj-cs"/>
              </a:rPr>
              <a:t>التصنيف الثاني</a:t>
            </a:r>
            <a:r>
              <a:rPr lang="ar-IQ" sz="2400" b="1" dirty="0">
                <a:solidFill>
                  <a:schemeClr val="bg1"/>
                </a:solidFill>
                <a:ea typeface="Calibri"/>
                <a:cs typeface="+mj-cs"/>
              </a:rPr>
              <a:t> </a:t>
            </a:r>
            <a:r>
              <a:rPr lang="ar-IQ" sz="2400" b="1" dirty="0">
                <a:solidFill>
                  <a:schemeClr val="bg1"/>
                </a:solidFill>
                <a:latin typeface="Simplified Arabic"/>
                <a:ea typeface="Calibri"/>
                <a:cs typeface="+mj-cs"/>
              </a:rPr>
              <a:t>: وفقاً للقطاعات</a:t>
            </a:r>
            <a:endParaRPr lang="en-US" sz="1600" dirty="0">
              <a:solidFill>
                <a:schemeClr val="bg1"/>
              </a:solidFill>
              <a:ea typeface="Calibri"/>
              <a:cs typeface="+mj-cs"/>
            </a:endParaRPr>
          </a:p>
          <a:p>
            <a:pPr marL="0" lvl="0" indent="0" algn="just">
              <a:lnSpc>
                <a:spcPct val="115000"/>
              </a:lnSpc>
              <a:buNone/>
              <a:tabLst>
                <a:tab pos="473710" algn="l"/>
              </a:tabLst>
            </a:pPr>
            <a:r>
              <a:rPr lang="ar-IQ" sz="2400" dirty="0">
                <a:solidFill>
                  <a:schemeClr val="bg1"/>
                </a:solidFill>
                <a:latin typeface="Simplified Arabic"/>
                <a:ea typeface="Calibri"/>
                <a:cs typeface="+mj-cs"/>
              </a:rPr>
              <a:t>استثمارات القطاع العام : اذ تلعب الدولة دوراً مهماً في عملية الاستثمار وتتحمل جزء من مهامه، ويهدف الى تنمية البنية الاقتصادية للبلد .</a:t>
            </a:r>
            <a:endParaRPr lang="en-US" sz="1600" dirty="0">
              <a:solidFill>
                <a:schemeClr val="bg1"/>
              </a:solidFill>
              <a:ea typeface="Calibri"/>
              <a:cs typeface="+mj-cs"/>
            </a:endParaRPr>
          </a:p>
          <a:p>
            <a:pPr marL="0" lvl="0" indent="0" algn="just">
              <a:lnSpc>
                <a:spcPct val="115000"/>
              </a:lnSpc>
              <a:buNone/>
              <a:tabLst>
                <a:tab pos="473710" algn="l"/>
              </a:tabLst>
            </a:pPr>
            <a:r>
              <a:rPr lang="ar-IQ" sz="2400" dirty="0">
                <a:solidFill>
                  <a:schemeClr val="bg1"/>
                </a:solidFill>
                <a:latin typeface="Simplified Arabic"/>
                <a:ea typeface="Calibri"/>
                <a:cs typeface="+mj-cs"/>
              </a:rPr>
              <a:t>استثمارات القطاع الخاص: اذ يعد عامل الربح المحرك الديناميكي للاستثمار ويؤدي دوراً مهماً في الاقتصاد القومي.</a:t>
            </a:r>
            <a:endParaRPr lang="en-US" sz="1600" dirty="0">
              <a:solidFill>
                <a:schemeClr val="bg1"/>
              </a:solidFill>
              <a:ea typeface="Calibri"/>
              <a:cs typeface="+mj-cs"/>
            </a:endParaRPr>
          </a:p>
          <a:p>
            <a:pPr marL="0" indent="0" algn="just">
              <a:lnSpc>
                <a:spcPct val="115000"/>
              </a:lnSpc>
              <a:buNone/>
            </a:pPr>
            <a:endParaRPr lang="en-US" sz="1600" dirty="0">
              <a:solidFill>
                <a:schemeClr val="bg1"/>
              </a:solidFill>
              <a:ea typeface="Calibri"/>
              <a:cs typeface="+mj-cs"/>
            </a:endParaRPr>
          </a:p>
          <a:p>
            <a:pPr marL="114300" indent="0" algn="just">
              <a:lnSpc>
                <a:spcPct val="115000"/>
              </a:lnSpc>
              <a:buNone/>
            </a:pPr>
            <a:r>
              <a:rPr lang="ar-IQ" sz="2400" dirty="0">
                <a:solidFill>
                  <a:schemeClr val="bg1"/>
                </a:solidFill>
                <a:latin typeface="Simplified Arabic"/>
                <a:ea typeface="Calibri"/>
                <a:cs typeface="+mj-cs"/>
              </a:rPr>
              <a:t>- </a:t>
            </a:r>
            <a:r>
              <a:rPr lang="ar-IQ" sz="2400" b="1" u="sng" dirty="0">
                <a:solidFill>
                  <a:schemeClr val="bg1"/>
                </a:solidFill>
                <a:ea typeface="Calibri"/>
                <a:cs typeface="+mj-cs"/>
              </a:rPr>
              <a:t>التصنيف الثالث</a:t>
            </a:r>
            <a:r>
              <a:rPr lang="ar-IQ" sz="2400" b="1" dirty="0">
                <a:solidFill>
                  <a:schemeClr val="bg1"/>
                </a:solidFill>
                <a:ea typeface="Calibri"/>
                <a:cs typeface="+mj-cs"/>
              </a:rPr>
              <a:t> </a:t>
            </a:r>
            <a:r>
              <a:rPr lang="ar-IQ" sz="2400" b="1" dirty="0">
                <a:solidFill>
                  <a:schemeClr val="bg1"/>
                </a:solidFill>
                <a:latin typeface="Simplified Arabic"/>
                <a:ea typeface="Calibri"/>
                <a:cs typeface="+mj-cs"/>
              </a:rPr>
              <a:t>: وفقاً للعامل الجغرافي</a:t>
            </a:r>
            <a:endParaRPr lang="en-US" sz="1600" dirty="0">
              <a:solidFill>
                <a:schemeClr val="bg1"/>
              </a:solidFill>
              <a:ea typeface="Calibri"/>
              <a:cs typeface="+mj-cs"/>
            </a:endParaRPr>
          </a:p>
          <a:p>
            <a:pPr marL="0" lvl="0" indent="0" algn="just">
              <a:lnSpc>
                <a:spcPct val="115000"/>
              </a:lnSpc>
              <a:buNone/>
              <a:tabLst>
                <a:tab pos="457200" algn="l"/>
              </a:tabLst>
            </a:pPr>
            <a:r>
              <a:rPr lang="ar-IQ" sz="2400" dirty="0">
                <a:solidFill>
                  <a:schemeClr val="bg1"/>
                </a:solidFill>
                <a:latin typeface="Simplified Arabic"/>
                <a:ea typeface="Calibri"/>
                <a:cs typeface="+mj-cs"/>
              </a:rPr>
              <a:t> الاستثمار المحلي : اذ يتحقق داخل الحدود الاقليمية للبلد المعني.</a:t>
            </a:r>
            <a:endParaRPr lang="en-US" sz="1600" dirty="0">
              <a:solidFill>
                <a:schemeClr val="bg1"/>
              </a:solidFill>
              <a:ea typeface="Calibri"/>
              <a:cs typeface="+mj-cs"/>
            </a:endParaRPr>
          </a:p>
          <a:p>
            <a:pPr marL="0" lvl="0" indent="0" algn="just">
              <a:lnSpc>
                <a:spcPct val="115000"/>
              </a:lnSpc>
              <a:buNone/>
              <a:tabLst>
                <a:tab pos="457200" algn="l"/>
              </a:tabLst>
            </a:pPr>
            <a:r>
              <a:rPr lang="ar-IQ" sz="2400" dirty="0">
                <a:solidFill>
                  <a:schemeClr val="bg1"/>
                </a:solidFill>
                <a:latin typeface="Simplified Arabic"/>
                <a:ea typeface="Calibri"/>
                <a:cs typeface="+mj-cs"/>
              </a:rPr>
              <a:t>الاستثمارات الخارجي: يعني اسنخدام الاموال الفائضة للاستثمار خارج حدود البلد الاقليمية نظراً لضعف او ضيق فرص الاستثمار في السوق المحلية.</a:t>
            </a:r>
            <a:endParaRPr lang="en-US" sz="1600" dirty="0">
              <a:solidFill>
                <a:schemeClr val="bg1"/>
              </a:solidFill>
              <a:ea typeface="Calibri"/>
              <a:cs typeface="+mj-cs"/>
            </a:endParaRPr>
          </a:p>
          <a:p>
            <a:pPr marL="0" indent="0" algn="just">
              <a:lnSpc>
                <a:spcPct val="115000"/>
              </a:lnSpc>
              <a:buNone/>
            </a:pPr>
            <a:r>
              <a:rPr lang="en-US" sz="2400" dirty="0">
                <a:solidFill>
                  <a:schemeClr val="bg1"/>
                </a:solidFill>
                <a:latin typeface="Simplified Arabic"/>
                <a:ea typeface="Calibri"/>
                <a:cs typeface="+mj-cs"/>
              </a:rPr>
              <a:t> </a:t>
            </a:r>
            <a:endParaRPr lang="en-US" sz="1600" dirty="0">
              <a:solidFill>
                <a:schemeClr val="bg1"/>
              </a:solidFill>
              <a:ea typeface="Calibri"/>
              <a:cs typeface="+mj-cs"/>
            </a:endParaRPr>
          </a:p>
          <a:p>
            <a:pPr marL="0" lvl="0" indent="0" algn="just">
              <a:lnSpc>
                <a:spcPct val="115000"/>
              </a:lnSpc>
              <a:buNone/>
            </a:pPr>
            <a:r>
              <a:rPr lang="ar-IQ" sz="2400" b="1" u="sng" dirty="0">
                <a:solidFill>
                  <a:schemeClr val="bg1"/>
                </a:solidFill>
                <a:latin typeface="Simplified Arabic"/>
                <a:ea typeface="Calibri"/>
                <a:cs typeface="+mj-cs"/>
              </a:rPr>
              <a:t>التصنيف الرابع</a:t>
            </a:r>
            <a:r>
              <a:rPr lang="ar-IQ" sz="2400" b="1" dirty="0">
                <a:solidFill>
                  <a:schemeClr val="bg1"/>
                </a:solidFill>
                <a:latin typeface="Simplified Arabic"/>
                <a:ea typeface="Calibri"/>
                <a:cs typeface="+mj-cs"/>
              </a:rPr>
              <a:t>: وفقاً  لتأثيره على الطاقة الانتاجية</a:t>
            </a:r>
            <a:endParaRPr lang="en-US" sz="1600" dirty="0">
              <a:solidFill>
                <a:schemeClr val="bg1"/>
              </a:solidFill>
              <a:latin typeface="Simplified Arabic"/>
              <a:ea typeface="Calibri"/>
              <a:cs typeface="+mj-cs"/>
            </a:endParaRPr>
          </a:p>
          <a:p>
            <a:pPr marL="0" lvl="0" indent="0" algn="just">
              <a:lnSpc>
                <a:spcPct val="115000"/>
              </a:lnSpc>
              <a:buNone/>
              <a:tabLst>
                <a:tab pos="457200" algn="l"/>
              </a:tabLst>
            </a:pPr>
            <a:r>
              <a:rPr lang="ar-IQ" sz="2400" dirty="0">
                <a:solidFill>
                  <a:schemeClr val="bg1"/>
                </a:solidFill>
                <a:latin typeface="Simplified Arabic"/>
                <a:ea typeface="Calibri"/>
                <a:cs typeface="+mj-cs"/>
              </a:rPr>
              <a:t> الاستثمار الاجمالي: ويتضمن مجموع كلا النوعين التاليين من الاستثمار ( الصافي + الاحلالي )</a:t>
            </a:r>
            <a:endParaRPr lang="en-US" sz="1600" dirty="0">
              <a:solidFill>
                <a:schemeClr val="bg1"/>
              </a:solidFill>
              <a:ea typeface="Calibri"/>
              <a:cs typeface="+mj-cs"/>
            </a:endParaRPr>
          </a:p>
          <a:p>
            <a:pPr marL="0" lvl="0" indent="0" algn="just">
              <a:lnSpc>
                <a:spcPct val="115000"/>
              </a:lnSpc>
              <a:buNone/>
              <a:tabLst>
                <a:tab pos="457200" algn="l"/>
              </a:tabLst>
            </a:pPr>
            <a:r>
              <a:rPr lang="en-US" sz="2400" dirty="0">
                <a:solidFill>
                  <a:schemeClr val="bg1"/>
                </a:solidFill>
                <a:latin typeface="Simplified Arabic"/>
                <a:ea typeface="Calibri"/>
                <a:cs typeface="+mj-cs"/>
              </a:rPr>
              <a:t> </a:t>
            </a:r>
            <a:r>
              <a:rPr lang="ar-IQ" sz="2400" dirty="0">
                <a:solidFill>
                  <a:schemeClr val="bg1"/>
                </a:solidFill>
                <a:latin typeface="Simplified Arabic"/>
                <a:ea typeface="Calibri"/>
                <a:cs typeface="+mj-cs"/>
              </a:rPr>
              <a:t>الاستثمار الصافي: ويتمثل في الاضافات الى رصيد الطاقة الانتاجية مثل انتاج المكائن والابنية .. الخ .</a:t>
            </a:r>
            <a:endParaRPr lang="en-US" sz="1600" dirty="0">
              <a:solidFill>
                <a:schemeClr val="bg1"/>
              </a:solidFill>
              <a:ea typeface="Calibri"/>
              <a:cs typeface="+mj-cs"/>
            </a:endParaRPr>
          </a:p>
          <a:p>
            <a:pPr marL="114300" indent="0">
              <a:buNone/>
            </a:pPr>
            <a:endParaRPr lang="ar-IQ" dirty="0">
              <a:solidFill>
                <a:schemeClr val="bg1"/>
              </a:solidFill>
              <a:cs typeface="+mj-cs"/>
            </a:endParaRPr>
          </a:p>
        </p:txBody>
      </p:sp>
    </p:spTree>
    <p:extLst>
      <p:ext uri="{BB962C8B-B14F-4D97-AF65-F5344CB8AC3E}">
        <p14:creationId xmlns:p14="http://schemas.microsoft.com/office/powerpoint/2010/main" val="1497354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8460432" cy="6741368"/>
          </a:xfrm>
        </p:spPr>
        <p:txBody>
          <a:bodyPr>
            <a:normAutofit fontScale="85000" lnSpcReduction="20000"/>
          </a:bodyPr>
          <a:lstStyle/>
          <a:p>
            <a:pPr marL="0" lvl="0" indent="0" algn="just">
              <a:lnSpc>
                <a:spcPct val="115000"/>
              </a:lnSpc>
              <a:buNone/>
              <a:tabLst>
                <a:tab pos="457200" algn="l"/>
              </a:tabLst>
            </a:pPr>
            <a:r>
              <a:rPr lang="en-US" sz="2400" dirty="0">
                <a:solidFill>
                  <a:schemeClr val="bg1"/>
                </a:solidFill>
                <a:latin typeface="Simplified Arabic"/>
                <a:ea typeface="Calibri"/>
                <a:cs typeface="Arial"/>
              </a:rPr>
              <a:t> </a:t>
            </a:r>
            <a:r>
              <a:rPr lang="ar-IQ" sz="2400" dirty="0">
                <a:solidFill>
                  <a:schemeClr val="bg1"/>
                </a:solidFill>
                <a:latin typeface="Simplified Arabic"/>
                <a:ea typeface="Calibri"/>
              </a:rPr>
              <a:t>الاستثمار الاحلالي: ويخصص لمواجهه الاستهلاك والاندثار في رأس المال الحقيقي.</a:t>
            </a:r>
            <a:endParaRPr lang="en-US" sz="1600" dirty="0">
              <a:solidFill>
                <a:schemeClr val="bg1"/>
              </a:solidFill>
              <a:ea typeface="Calibri"/>
              <a:cs typeface="Arial"/>
            </a:endParaRPr>
          </a:p>
          <a:p>
            <a:pPr marL="0" lvl="0" indent="0" algn="just">
              <a:lnSpc>
                <a:spcPct val="115000"/>
              </a:lnSpc>
              <a:buNone/>
            </a:pPr>
            <a:r>
              <a:rPr lang="ar-IQ" sz="2400" b="1" u="sng" dirty="0">
                <a:solidFill>
                  <a:schemeClr val="bg1"/>
                </a:solidFill>
                <a:latin typeface="Simplified Arabic"/>
                <a:ea typeface="Calibri"/>
                <a:cs typeface="Simplified Arabic"/>
              </a:rPr>
              <a:t>التصنيف الخامس</a:t>
            </a:r>
            <a:r>
              <a:rPr lang="ar-IQ" sz="2400" b="1" dirty="0">
                <a:solidFill>
                  <a:schemeClr val="bg1"/>
                </a:solidFill>
                <a:latin typeface="Simplified Arabic"/>
                <a:ea typeface="Calibri"/>
                <a:cs typeface="Simplified Arabic"/>
              </a:rPr>
              <a:t> : وفقاً لعلاقته بالدخل القومي </a:t>
            </a:r>
            <a:endParaRPr lang="en-US" sz="1600" dirty="0">
              <a:solidFill>
                <a:schemeClr val="bg1"/>
              </a:solidFill>
              <a:latin typeface="Simplified Arabic"/>
              <a:ea typeface="Calibri"/>
              <a:cs typeface="Arial"/>
            </a:endParaRPr>
          </a:p>
          <a:p>
            <a:pPr marL="0" lvl="0" indent="0" algn="just">
              <a:lnSpc>
                <a:spcPct val="115000"/>
              </a:lnSpc>
              <a:buNone/>
              <a:tabLst>
                <a:tab pos="457200" algn="l"/>
              </a:tabLst>
            </a:pPr>
            <a:r>
              <a:rPr lang="ar-IQ" sz="2400" dirty="0">
                <a:solidFill>
                  <a:schemeClr val="bg1"/>
                </a:solidFill>
                <a:latin typeface="Simplified Arabic"/>
                <a:ea typeface="Calibri"/>
                <a:cs typeface="Simplified Arabic"/>
              </a:rPr>
              <a:t>الاستثمار المستقل </a:t>
            </a:r>
            <a:r>
              <a:rPr lang="en-US" sz="2400" dirty="0">
                <a:solidFill>
                  <a:schemeClr val="bg1"/>
                </a:solidFill>
                <a:latin typeface="Simplified Arabic"/>
                <a:ea typeface="Calibri"/>
                <a:cs typeface="Arial"/>
              </a:rPr>
              <a:t>Autonomous Investment</a:t>
            </a:r>
            <a:r>
              <a:rPr lang="ar-IQ" sz="2400" dirty="0">
                <a:solidFill>
                  <a:schemeClr val="bg1"/>
                </a:solidFill>
                <a:latin typeface="Simplified Arabic"/>
                <a:ea typeface="Calibri"/>
                <a:cs typeface="Simplified Arabic"/>
              </a:rPr>
              <a:t> : ويكون الاستثمار بمنأى عن التقلبات التي تطرأ على متغيرات الدخل والاستهلاك الجاري , ولذلك سمي مستقلاً ولكنه في الوقت نفسه يكون تحت تأثير العوامل الاخرى كالمتغيرات التقنية والسياسية والاقتصادية. </a:t>
            </a:r>
            <a:endParaRPr lang="en-US" sz="1600" dirty="0">
              <a:solidFill>
                <a:schemeClr val="bg1"/>
              </a:solidFill>
              <a:ea typeface="Calibri"/>
              <a:cs typeface="Arial"/>
            </a:endParaRPr>
          </a:p>
          <a:p>
            <a:pPr marL="0" indent="0" algn="just">
              <a:lnSpc>
                <a:spcPct val="115000"/>
              </a:lnSpc>
              <a:buNone/>
            </a:pPr>
            <a:r>
              <a:rPr lang="ar-IQ" sz="2400" dirty="0">
                <a:solidFill>
                  <a:schemeClr val="bg1"/>
                </a:solidFill>
                <a:latin typeface="Simplified Arabic"/>
                <a:ea typeface="Calibri"/>
                <a:cs typeface="Simplified Arabic"/>
              </a:rPr>
              <a:t> </a:t>
            </a:r>
            <a:r>
              <a:rPr lang="ar-IQ" sz="2400" dirty="0" smtClean="0">
                <a:solidFill>
                  <a:schemeClr val="bg1"/>
                </a:solidFill>
                <a:latin typeface="Simplified Arabic"/>
                <a:ea typeface="Calibri"/>
                <a:cs typeface="Simplified Arabic"/>
              </a:rPr>
              <a:t>الاستثمار </a:t>
            </a:r>
            <a:r>
              <a:rPr lang="ar-IQ" sz="2400" dirty="0">
                <a:solidFill>
                  <a:schemeClr val="bg1"/>
                </a:solidFill>
                <a:latin typeface="Simplified Arabic"/>
                <a:ea typeface="Calibri"/>
                <a:cs typeface="Simplified Arabic"/>
              </a:rPr>
              <a:t>المسبب او المحفز </a:t>
            </a:r>
            <a:r>
              <a:rPr lang="en-US" sz="2400" dirty="0">
                <a:solidFill>
                  <a:schemeClr val="bg1"/>
                </a:solidFill>
                <a:latin typeface="Simplified Arabic"/>
                <a:ea typeface="Calibri"/>
                <a:cs typeface="Arial"/>
              </a:rPr>
              <a:t>Inducted Investment</a:t>
            </a:r>
            <a:r>
              <a:rPr lang="ar-IQ" sz="2400" dirty="0">
                <a:solidFill>
                  <a:schemeClr val="bg1"/>
                </a:solidFill>
                <a:latin typeface="Simplified Arabic"/>
                <a:ea typeface="Calibri"/>
                <a:cs typeface="Simplified Arabic"/>
              </a:rPr>
              <a:t> : وهو على عكس الاول فالمتغيرات التي تحصل على عوامل الدخل والاستهلاك الجاري يكون لها اثر في تحديد حجم الاستثمار, اذ يكون الدخل القومي هو العامل المستقل، والاستثمار هو التابع . </a:t>
            </a:r>
            <a:endParaRPr lang="en-US" sz="1600" dirty="0">
              <a:solidFill>
                <a:schemeClr val="bg1"/>
              </a:solidFill>
              <a:ea typeface="Calibri"/>
              <a:cs typeface="Arial"/>
            </a:endParaRPr>
          </a:p>
          <a:p>
            <a:pPr marL="0" indent="0" algn="just">
              <a:lnSpc>
                <a:spcPct val="115000"/>
              </a:lnSpc>
              <a:buNone/>
            </a:pPr>
            <a:r>
              <a:rPr lang="ar-IQ" sz="2800" b="1" dirty="0" smtClean="0">
                <a:solidFill>
                  <a:schemeClr val="bg1"/>
                </a:solidFill>
                <a:latin typeface="Simplified Arabic"/>
                <a:ea typeface="Calibri"/>
                <a:cs typeface="Simplified Arabic"/>
              </a:rPr>
              <a:t>رابعا </a:t>
            </a:r>
            <a:r>
              <a:rPr lang="ar-IQ" sz="2800" b="1" dirty="0">
                <a:solidFill>
                  <a:schemeClr val="bg1"/>
                </a:solidFill>
                <a:latin typeface="Simplified Arabic"/>
                <a:ea typeface="Calibri"/>
                <a:cs typeface="Simplified Arabic"/>
              </a:rPr>
              <a:t>: متطلبات الاستثمار : </a:t>
            </a:r>
            <a:r>
              <a:rPr lang="ar-IQ" sz="2400" dirty="0">
                <a:solidFill>
                  <a:schemeClr val="bg1"/>
                </a:solidFill>
                <a:latin typeface="Simplified Arabic"/>
                <a:ea typeface="Calibri"/>
                <a:cs typeface="Simplified Arabic"/>
              </a:rPr>
              <a:t>تعتبر فوائض الدخول النقدية سواء لدى الافراد او المنظمات بمثابة المصدر الاساسي للاستثمار، ولكن هذا ليس كافياً لكي ينشط حركة الاستثمار ، بل لابد من أن يرافق ذلك توفر مجموعة اخرى من العوامل تخلق الدافع لدى أصحاب هذه الفوائض لتحويلها الى استثمارات ، وهذا يتطلب ما يلي :</a:t>
            </a:r>
            <a:endParaRPr lang="en-US" sz="1600" dirty="0">
              <a:solidFill>
                <a:schemeClr val="bg1"/>
              </a:solidFill>
              <a:ea typeface="Calibri"/>
              <a:cs typeface="Arial"/>
            </a:endParaRPr>
          </a:p>
          <a:p>
            <a:pPr marL="0" lvl="0" indent="0" algn="just">
              <a:lnSpc>
                <a:spcPct val="115000"/>
              </a:lnSpc>
              <a:buNone/>
            </a:pPr>
            <a:r>
              <a:rPr lang="ar-IQ" sz="2400" dirty="0">
                <a:solidFill>
                  <a:schemeClr val="bg1"/>
                </a:solidFill>
                <a:latin typeface="Simplified Arabic"/>
                <a:ea typeface="Calibri"/>
                <a:cs typeface="Simplified Arabic"/>
              </a:rPr>
              <a:t> توفر درجة عالية من الوعي الاستثماري لدى المواطنين لكي يتولد لدى المدخرين حس استثماري يجعلهم يقدرون المزايا المترتبة على توظيف مدخراتهم في شراء أصول منتجة وليس تجميدها ومن الممكن تناقص قيمتها الشرائية مع الزمن بفعل التضخم ، كما يؤدي هذا الوعي الى كسر حاجز الرهبة من المستقبل لدى المدخرين وحثهم على قبول قدر معقول من مخاطرة الاعمال سعياً وراء الحصول على عوائد تزيد قيمة مدخراتهم.</a:t>
            </a:r>
            <a:endParaRPr lang="en-US" sz="1600" dirty="0">
              <a:solidFill>
                <a:schemeClr val="bg1"/>
              </a:solidFill>
              <a:ea typeface="Calibri"/>
              <a:cs typeface="Arial"/>
            </a:endParaRPr>
          </a:p>
          <a:p>
            <a:pPr marL="0" lvl="0" indent="0" algn="just">
              <a:lnSpc>
                <a:spcPct val="115000"/>
              </a:lnSpc>
              <a:buNone/>
            </a:pPr>
            <a:r>
              <a:rPr lang="ar-IQ" sz="2400" dirty="0">
                <a:solidFill>
                  <a:schemeClr val="bg1"/>
                </a:solidFill>
                <a:latin typeface="Simplified Arabic"/>
                <a:ea typeface="Calibri"/>
                <a:cs typeface="Simplified Arabic"/>
              </a:rPr>
              <a:t> لابد من توفر المناخ الاجتماعي والسياسي المناسب للاستثمار وذلك لتوفير حد أدنى من الامام يشجع المدخرين على تقبل المخاطرة المصاحبة للاستثمار. ولعل من أبرز مظاهر هذا المناخ وجود قوانين مقنّنة تحمي حقوق المستثمرين وغيرها.</a:t>
            </a:r>
            <a:endParaRPr lang="en-US" sz="1600" dirty="0">
              <a:solidFill>
                <a:schemeClr val="bg1"/>
              </a:solidFill>
              <a:ea typeface="Calibri"/>
              <a:cs typeface="Arial"/>
            </a:endParaRPr>
          </a:p>
          <a:p>
            <a:pPr marL="114300" indent="0">
              <a:buNone/>
            </a:pPr>
            <a:endParaRPr lang="ar-IQ" dirty="0"/>
          </a:p>
        </p:txBody>
      </p:sp>
    </p:spTree>
    <p:extLst>
      <p:ext uri="{BB962C8B-B14F-4D97-AF65-F5344CB8AC3E}">
        <p14:creationId xmlns:p14="http://schemas.microsoft.com/office/powerpoint/2010/main" val="1310005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532440" cy="6858000"/>
          </a:xfrm>
        </p:spPr>
        <p:txBody>
          <a:bodyPr>
            <a:normAutofit fontScale="85000" lnSpcReduction="20000"/>
          </a:bodyPr>
          <a:lstStyle/>
          <a:p>
            <a:pPr lvl="0" indent="-342900" algn="just">
              <a:lnSpc>
                <a:spcPct val="115000"/>
              </a:lnSpc>
              <a:buFont typeface="+mj-lt"/>
              <a:buAutoNum type="arabicPeriod"/>
            </a:pPr>
            <a:r>
              <a:rPr lang="ar-IQ" sz="2400" dirty="0">
                <a:solidFill>
                  <a:schemeClr val="bg1"/>
                </a:solidFill>
                <a:latin typeface="Simplified Arabic"/>
                <a:ea typeface="Calibri"/>
                <a:cs typeface="Simplified Arabic"/>
              </a:rPr>
              <a:t>وجود سوق مالي كفء وفعّال يوفر المكان والزمان المناسبين للجمع بين رغبة المدخرين في استثمار اموالهم، ورغبة المقترضين في الحصول على هذه الاموال، سوق يوفر للمستثمرين تشكيلة منوعة من أوجه الاستثمار من حيث الاداة والعائد والمخاطرة. كما يوفر للمقترضين مصادر تمويل منوعة تهيئ لكل منهم اختيار المصدر المناسب من حيث الاداة والتكلفة والمخاطرة.</a:t>
            </a:r>
            <a:endParaRPr lang="en-US" sz="1600" dirty="0">
              <a:solidFill>
                <a:schemeClr val="bg1"/>
              </a:solidFill>
              <a:ea typeface="Calibri"/>
              <a:cs typeface="Arial"/>
            </a:endParaRPr>
          </a:p>
          <a:p>
            <a:pPr lvl="0" indent="-342900" algn="just">
              <a:lnSpc>
                <a:spcPct val="115000"/>
              </a:lnSpc>
              <a:buFont typeface="+mj-lt"/>
              <a:buAutoNum type="arabicPeriod"/>
            </a:pPr>
            <a:r>
              <a:rPr lang="ar-IQ" sz="2400" dirty="0">
                <a:solidFill>
                  <a:schemeClr val="bg1"/>
                </a:solidFill>
                <a:latin typeface="Simplified Arabic"/>
                <a:ea typeface="Calibri"/>
                <a:cs typeface="Simplified Arabic"/>
              </a:rPr>
              <a:t> وجود فئة نشطة من صانعي الاسواق </a:t>
            </a:r>
            <a:r>
              <a:rPr lang="en-US" sz="2400" dirty="0">
                <a:solidFill>
                  <a:schemeClr val="bg1"/>
                </a:solidFill>
                <a:latin typeface="Simplified Arabic"/>
                <a:ea typeface="Calibri"/>
                <a:cs typeface="Arial"/>
              </a:rPr>
              <a:t>Market Makers</a:t>
            </a:r>
            <a:r>
              <a:rPr lang="ar-IQ" sz="2400" dirty="0">
                <a:solidFill>
                  <a:schemeClr val="bg1"/>
                </a:solidFill>
                <a:latin typeface="Simplified Arabic"/>
                <a:ea typeface="Calibri"/>
                <a:cs typeface="Simplified Arabic"/>
              </a:rPr>
              <a:t> ويقصد بهم مجموعة الوسطاء بشقيها الوكلاء</a:t>
            </a:r>
            <a:r>
              <a:rPr lang="en-US" sz="2400" dirty="0">
                <a:solidFill>
                  <a:schemeClr val="bg1"/>
                </a:solidFill>
                <a:latin typeface="Simplified Arabic"/>
                <a:ea typeface="Calibri"/>
                <a:cs typeface="Arial"/>
              </a:rPr>
              <a:t>Dealers </a:t>
            </a:r>
            <a:r>
              <a:rPr lang="ar-IQ" sz="2400" dirty="0">
                <a:solidFill>
                  <a:schemeClr val="bg1"/>
                </a:solidFill>
                <a:latin typeface="Simplified Arabic"/>
                <a:ea typeface="Calibri"/>
                <a:cs typeface="Simplified Arabic"/>
              </a:rPr>
              <a:t> والسماسرة</a:t>
            </a:r>
            <a:r>
              <a:rPr lang="en-US" sz="2400" dirty="0">
                <a:solidFill>
                  <a:schemeClr val="bg1"/>
                </a:solidFill>
                <a:latin typeface="Simplified Arabic"/>
                <a:ea typeface="Calibri"/>
                <a:cs typeface="Arial"/>
              </a:rPr>
              <a:t>Brokers </a:t>
            </a:r>
            <a:r>
              <a:rPr lang="ar-IQ" sz="2400" dirty="0">
                <a:solidFill>
                  <a:schemeClr val="bg1"/>
                </a:solidFill>
                <a:latin typeface="Simplified Arabic"/>
                <a:ea typeface="Calibri"/>
                <a:cs typeface="Simplified Arabic"/>
              </a:rPr>
              <a:t> .  </a:t>
            </a:r>
            <a:endParaRPr lang="en-US" sz="1600" dirty="0">
              <a:solidFill>
                <a:schemeClr val="bg1"/>
              </a:solidFill>
              <a:ea typeface="Calibri"/>
              <a:cs typeface="Arial"/>
            </a:endParaRPr>
          </a:p>
          <a:p>
            <a:pPr marL="0" indent="0" algn="just">
              <a:lnSpc>
                <a:spcPct val="115000"/>
              </a:lnSpc>
              <a:buNone/>
            </a:pPr>
            <a:r>
              <a:rPr lang="ar-IQ" sz="2800" b="1" dirty="0">
                <a:solidFill>
                  <a:schemeClr val="bg1"/>
                </a:solidFill>
                <a:latin typeface="Simplified Arabic"/>
                <a:ea typeface="Calibri"/>
                <a:cs typeface="Simplified Arabic"/>
              </a:rPr>
              <a:t>خامسا : مبادئ الاستثمار : </a:t>
            </a:r>
            <a:r>
              <a:rPr lang="ar-IQ" sz="2400" dirty="0">
                <a:solidFill>
                  <a:schemeClr val="bg1"/>
                </a:solidFill>
                <a:latin typeface="Simplified Arabic"/>
                <a:ea typeface="Calibri"/>
                <a:cs typeface="Simplified Arabic"/>
              </a:rPr>
              <a:t>تتسم الفوائض النقدية لدى الافراد او المنظمات بسمة الندرة، لذا تتنافس على توظيف هذه الفوائض فرص استثمارية متعددة تفرض على المستثمر اختيار ما يناسبها من خلال عملية مفاضلة تأخذ بعين الاعتبار مجموعة من العوامل أهمها : معدل العائد المتوقع على الاستثمار ، درجة المخاطرة ، السيولة، تكلفة الفرصة البديلة لكل بديل من البدائل الاستثمارية المتاحة، وبذلك يتوصل المستثمر الى اتخاذ قراره الاستثماري من خلال توفر مجموعة من المبادئ المتعارف عليها في عالم الاستثمار منها:</a:t>
            </a:r>
            <a:endParaRPr lang="en-US" sz="1600" dirty="0">
              <a:solidFill>
                <a:schemeClr val="bg1"/>
              </a:solidFill>
              <a:ea typeface="Calibri"/>
              <a:cs typeface="Arial"/>
            </a:endParaRPr>
          </a:p>
          <a:p>
            <a:pPr lvl="0" indent="-342900" algn="just">
              <a:lnSpc>
                <a:spcPct val="115000"/>
              </a:lnSpc>
              <a:buFont typeface="+mj-lt"/>
              <a:buAutoNum type="arabicPeriod"/>
            </a:pPr>
            <a:r>
              <a:rPr lang="ar-IQ" sz="2400" b="1" dirty="0" smtClean="0">
                <a:solidFill>
                  <a:schemeClr val="bg1"/>
                </a:solidFill>
                <a:latin typeface="Simplified Arabic"/>
                <a:ea typeface="Calibri"/>
                <a:cs typeface="Simplified Arabic"/>
              </a:rPr>
              <a:t> </a:t>
            </a:r>
            <a:r>
              <a:rPr lang="ar-IQ" sz="2400" b="1" u="sng" dirty="0">
                <a:solidFill>
                  <a:schemeClr val="bg1"/>
                </a:solidFill>
                <a:latin typeface="Simplified Arabic"/>
                <a:ea typeface="Calibri"/>
                <a:cs typeface="Simplified Arabic"/>
              </a:rPr>
              <a:t>مبدأ الاختيار </a:t>
            </a:r>
            <a:r>
              <a:rPr lang="en-US" sz="2400" b="1" u="sng" dirty="0">
                <a:solidFill>
                  <a:schemeClr val="bg1"/>
                </a:solidFill>
                <a:latin typeface="Simplified Arabic"/>
                <a:ea typeface="Calibri"/>
                <a:cs typeface="Arial"/>
              </a:rPr>
              <a:t>The Principle of Choice</a:t>
            </a:r>
            <a:r>
              <a:rPr lang="ar-IQ" sz="2400" dirty="0">
                <a:solidFill>
                  <a:schemeClr val="bg1"/>
                </a:solidFill>
                <a:latin typeface="Simplified Arabic"/>
                <a:ea typeface="Calibri"/>
                <a:cs typeface="Simplified Arabic"/>
              </a:rPr>
              <a:t> : يعتبر هذا المبدأ بمثابة القاعدة التي يستند عليها قرار الاستثمار، ومدلوله ان على المستثمر الرشيد البحث دائماً عن فرص استثمارية متعددة لما لديه من مدخرات ليقوم باختيار الفرصة المناسبة منها بدلاً من ان يوظف مدخراته في أول فرصة استثمارية تتاح له، وكلما زادت الفرص الاستثمارية المتاحة توفرت للمستثمر مرونة أكبر في اختيار المجال المناسب للاستثمار، ويتطلب ذلك وجود خبرة كافية لدى المستثمر في مجال العمل الاستثماري.</a:t>
            </a:r>
            <a:endParaRPr lang="en-US" sz="1600" dirty="0">
              <a:solidFill>
                <a:schemeClr val="bg1"/>
              </a:solidFill>
              <a:ea typeface="Calibri"/>
              <a:cs typeface="Arial"/>
            </a:endParaRPr>
          </a:p>
          <a:p>
            <a:pPr marL="114300" indent="0">
              <a:buNone/>
            </a:pPr>
            <a:r>
              <a:rPr lang="ar-IQ" sz="2400" b="1" u="sng" dirty="0" smtClean="0">
                <a:solidFill>
                  <a:schemeClr val="bg1"/>
                </a:solidFill>
                <a:latin typeface="Simplified Arabic"/>
                <a:ea typeface="Calibri"/>
              </a:rPr>
              <a:t>مبدأ </a:t>
            </a:r>
            <a:r>
              <a:rPr lang="ar-IQ" sz="2400" b="1" u="sng" dirty="0">
                <a:solidFill>
                  <a:schemeClr val="bg1"/>
                </a:solidFill>
                <a:latin typeface="Simplified Arabic"/>
                <a:ea typeface="Calibri"/>
              </a:rPr>
              <a:t>المقارنة</a:t>
            </a:r>
            <a:r>
              <a:rPr lang="ar-IQ" sz="2400" b="1" dirty="0">
                <a:solidFill>
                  <a:schemeClr val="bg1"/>
                </a:solidFill>
                <a:latin typeface="Simplified Arabic"/>
                <a:ea typeface="Calibri"/>
                <a:cs typeface="Simplified Arabic"/>
              </a:rPr>
              <a:t> </a:t>
            </a:r>
            <a:r>
              <a:rPr lang="en-US" sz="2400" b="1" u="sng" dirty="0">
                <a:solidFill>
                  <a:schemeClr val="bg1"/>
                </a:solidFill>
                <a:latin typeface="Simplified Arabic"/>
                <a:ea typeface="Calibri"/>
              </a:rPr>
              <a:t>The Principle of Comparability </a:t>
            </a:r>
            <a:r>
              <a:rPr lang="ar-IQ" sz="2400" b="1" dirty="0">
                <a:solidFill>
                  <a:schemeClr val="bg1"/>
                </a:solidFill>
                <a:latin typeface="Simplified Arabic"/>
                <a:ea typeface="Calibri"/>
                <a:cs typeface="Simplified Arabic"/>
              </a:rPr>
              <a:t>: </a:t>
            </a:r>
            <a:r>
              <a:rPr lang="ar-IQ" sz="2400" dirty="0">
                <a:solidFill>
                  <a:schemeClr val="bg1"/>
                </a:solidFill>
                <a:latin typeface="Simplified Arabic"/>
                <a:ea typeface="Calibri"/>
                <a:cs typeface="Simplified Arabic"/>
              </a:rPr>
              <a:t>يلعب</a:t>
            </a:r>
            <a:r>
              <a:rPr lang="ar-IQ" sz="2400" b="1" dirty="0">
                <a:solidFill>
                  <a:schemeClr val="bg1"/>
                </a:solidFill>
                <a:latin typeface="Simplified Arabic"/>
                <a:ea typeface="Calibri"/>
                <a:cs typeface="Simplified Arabic"/>
              </a:rPr>
              <a:t> </a:t>
            </a:r>
            <a:r>
              <a:rPr lang="ar-IQ" sz="2400" dirty="0">
                <a:solidFill>
                  <a:schemeClr val="bg1"/>
                </a:solidFill>
                <a:latin typeface="Simplified Arabic"/>
                <a:ea typeface="Calibri"/>
                <a:cs typeface="Simplified Arabic"/>
              </a:rPr>
              <a:t>هذا المبدأ دوراً هاماً في عملية المفاضلة بين البدائل الاستثمارية المتاحة لاختيار المناسب منها. ويطبق في عالم الاستثمار تحت مصطلحات مختلفة مثل</a:t>
            </a:r>
            <a:r>
              <a:rPr lang="ar-IQ" sz="2400" b="1" dirty="0">
                <a:solidFill>
                  <a:schemeClr val="bg1"/>
                </a:solidFill>
                <a:latin typeface="Simplified Arabic"/>
                <a:ea typeface="Calibri"/>
                <a:cs typeface="Simplified Arabic"/>
              </a:rPr>
              <a:t> </a:t>
            </a:r>
            <a:r>
              <a:rPr lang="ar-IQ" sz="2400" dirty="0">
                <a:solidFill>
                  <a:schemeClr val="bg1"/>
                </a:solidFill>
                <a:latin typeface="Simplified Arabic"/>
                <a:ea typeface="Calibri"/>
                <a:cs typeface="Simplified Arabic"/>
              </a:rPr>
              <a:t>التحليل المالي، </a:t>
            </a:r>
            <a:r>
              <a:rPr lang="ar-IQ" sz="2400" dirty="0" smtClean="0">
                <a:solidFill>
                  <a:schemeClr val="bg1"/>
                </a:solidFill>
                <a:latin typeface="Simplified Arabic"/>
                <a:ea typeface="Calibri"/>
                <a:cs typeface="Simplified Arabic"/>
              </a:rPr>
              <a:t>او</a:t>
            </a:r>
            <a:endParaRPr lang="ar-IQ" dirty="0">
              <a:solidFill>
                <a:schemeClr val="bg1"/>
              </a:solidFill>
            </a:endParaRPr>
          </a:p>
        </p:txBody>
      </p:sp>
    </p:spTree>
    <p:extLst>
      <p:ext uri="{BB962C8B-B14F-4D97-AF65-F5344CB8AC3E}">
        <p14:creationId xmlns:p14="http://schemas.microsoft.com/office/powerpoint/2010/main" val="1443935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460432" cy="6858000"/>
          </a:xfrm>
        </p:spPr>
        <p:txBody>
          <a:bodyPr>
            <a:normAutofit fontScale="85000" lnSpcReduction="20000"/>
          </a:bodyPr>
          <a:lstStyle/>
          <a:p>
            <a:pPr lvl="0" indent="-342900" algn="just">
              <a:lnSpc>
                <a:spcPct val="115000"/>
              </a:lnSpc>
              <a:buFont typeface="+mj-lt"/>
              <a:buAutoNum type="arabicPeriod"/>
            </a:pPr>
            <a:r>
              <a:rPr lang="ar-IQ" sz="2400" dirty="0">
                <a:solidFill>
                  <a:schemeClr val="bg1"/>
                </a:solidFill>
                <a:latin typeface="Simplified Arabic"/>
                <a:ea typeface="Calibri"/>
                <a:cs typeface="Simplified Arabic"/>
              </a:rPr>
              <a:t>الاستثمار، او تحليل الاوراق المالية. اما المؤشرات المستخدمة في عملية المقارنة فتعرف بأدوات التحليل </a:t>
            </a:r>
            <a:r>
              <a:rPr lang="en-US" sz="2400" dirty="0">
                <a:solidFill>
                  <a:schemeClr val="bg1"/>
                </a:solidFill>
                <a:latin typeface="Simplified Arabic"/>
                <a:ea typeface="Calibri"/>
                <a:cs typeface="Arial"/>
              </a:rPr>
              <a:t>Analysis Tools</a:t>
            </a:r>
            <a:r>
              <a:rPr lang="ar-IQ" sz="2400" dirty="0">
                <a:solidFill>
                  <a:schemeClr val="bg1"/>
                </a:solidFill>
                <a:latin typeface="Simplified Arabic"/>
                <a:ea typeface="Calibri"/>
                <a:cs typeface="Simplified Arabic"/>
              </a:rPr>
              <a:t>  وتتخذ صوراً متعددة أمل في شكل نسب مالية</a:t>
            </a:r>
            <a:r>
              <a:rPr lang="en-US" sz="2400" dirty="0">
                <a:solidFill>
                  <a:schemeClr val="bg1"/>
                </a:solidFill>
                <a:latin typeface="Simplified Arabic"/>
                <a:ea typeface="Calibri"/>
                <a:cs typeface="Arial"/>
              </a:rPr>
              <a:t>Ratios </a:t>
            </a:r>
            <a:r>
              <a:rPr lang="ar-IQ" sz="2400" dirty="0">
                <a:solidFill>
                  <a:schemeClr val="bg1"/>
                </a:solidFill>
                <a:latin typeface="Simplified Arabic"/>
                <a:ea typeface="Calibri"/>
                <a:cs typeface="Simplified Arabic"/>
              </a:rPr>
              <a:t>، او متوسطات</a:t>
            </a:r>
            <a:r>
              <a:rPr lang="en-US" sz="2400" dirty="0">
                <a:solidFill>
                  <a:schemeClr val="bg1"/>
                </a:solidFill>
                <a:latin typeface="Simplified Arabic"/>
                <a:ea typeface="Calibri"/>
                <a:cs typeface="Arial"/>
              </a:rPr>
              <a:t>Averages </a:t>
            </a:r>
            <a:r>
              <a:rPr lang="ar-IQ" sz="2400" dirty="0">
                <a:solidFill>
                  <a:schemeClr val="bg1"/>
                </a:solidFill>
                <a:latin typeface="Simplified Arabic"/>
                <a:ea typeface="Calibri"/>
                <a:cs typeface="Simplified Arabic"/>
              </a:rPr>
              <a:t>، او معدلات</a:t>
            </a:r>
            <a:r>
              <a:rPr lang="en-US" sz="2400" dirty="0">
                <a:solidFill>
                  <a:schemeClr val="bg1"/>
                </a:solidFill>
                <a:latin typeface="Simplified Arabic"/>
                <a:ea typeface="Calibri"/>
                <a:cs typeface="Arial"/>
              </a:rPr>
              <a:t>Rates  </a:t>
            </a:r>
            <a:r>
              <a:rPr lang="ar-IQ" sz="2400" dirty="0">
                <a:solidFill>
                  <a:schemeClr val="bg1"/>
                </a:solidFill>
                <a:latin typeface="Simplified Arabic"/>
                <a:ea typeface="Calibri"/>
              </a:rPr>
              <a:t>.</a:t>
            </a:r>
            <a:endParaRPr lang="en-US" sz="1600" dirty="0">
              <a:solidFill>
                <a:schemeClr val="bg1"/>
              </a:solidFill>
              <a:ea typeface="Calibri"/>
              <a:cs typeface="Arial"/>
            </a:endParaRPr>
          </a:p>
          <a:p>
            <a:pPr marL="187960" indent="0" algn="just">
              <a:lnSpc>
                <a:spcPct val="115000"/>
              </a:lnSpc>
              <a:buNone/>
            </a:pPr>
            <a:r>
              <a:rPr lang="ar-IQ" sz="2400" dirty="0">
                <a:solidFill>
                  <a:schemeClr val="bg1"/>
                </a:solidFill>
                <a:latin typeface="Simplified Arabic"/>
                <a:ea typeface="Calibri"/>
                <a:cs typeface="Simplified Arabic"/>
              </a:rPr>
              <a:t>     ومبدأ المقارنة على صلة بمبدأ الموائمة، اذ لكل فئة من المستثمرين مجموعة خاصة من المؤشرات تركز عليها في عملية المقارنة بين اوجه الاستثمار المتاحة، لان مدلول هذه المؤشرات يعبر عن منحنى رغباتهم وميولهم الاستثمارية. فالمستثمر الذي يحتل معدل العائد على الاستثمار المركز الاول بين اهتماماته، يركز في مقارناته على استخدام نسب الربحية، بينما نجد مستثمر آخر يحتل عامل السيولة المركز الاول بين اهتماماته فيركز على استخدام نسب السيولة السريعة (نسب التداول</a:t>
            </a:r>
            <a:r>
              <a:rPr lang="en-US" sz="2400" dirty="0">
                <a:solidFill>
                  <a:schemeClr val="bg1"/>
                </a:solidFill>
                <a:latin typeface="Simplified Arabic"/>
                <a:ea typeface="Calibri"/>
                <a:cs typeface="Arial"/>
              </a:rPr>
              <a:t>Current Ratio </a:t>
            </a:r>
            <a:r>
              <a:rPr lang="ar-IQ" sz="2400" dirty="0">
                <a:solidFill>
                  <a:schemeClr val="bg1"/>
                </a:solidFill>
                <a:latin typeface="Simplified Arabic"/>
                <a:ea typeface="Calibri"/>
                <a:cs typeface="Simplified Arabic"/>
              </a:rPr>
              <a:t>). </a:t>
            </a:r>
            <a:endParaRPr lang="en-US" sz="1600" dirty="0">
              <a:solidFill>
                <a:schemeClr val="bg1"/>
              </a:solidFill>
              <a:ea typeface="Calibri"/>
              <a:cs typeface="Arial"/>
            </a:endParaRPr>
          </a:p>
          <a:p>
            <a:pPr marL="187960" indent="0" algn="just">
              <a:lnSpc>
                <a:spcPct val="115000"/>
              </a:lnSpc>
              <a:buNone/>
            </a:pPr>
            <a:r>
              <a:rPr lang="ar-IQ" sz="2400" dirty="0">
                <a:solidFill>
                  <a:schemeClr val="bg1"/>
                </a:solidFill>
                <a:latin typeface="Simplified Arabic"/>
                <a:ea typeface="Calibri"/>
                <a:cs typeface="Simplified Arabic"/>
              </a:rPr>
              <a:t>      وكما يلعب مبدأ المقارنة دوراً هاماً في اختيار مجال الاستثمار، فانه يلعب الدور نفسه في اختيار أداة الاستثمار المناسبة ضمن ذلك المجال. ويقصد بذلك ان مستثمراً استفاد من مبدأ المقارنة في اختيار مجال الاوراق المالية من بين مجالات استثمارية اخرى كالعقار، والسلع، والمشروعات الاقتصادية، يمكنه ايضاً الاستفادة من هذا المبدأ في تحديد أداة الاستثمار كأن تكون أسهم او سندات ...الخ، ويتوقف اختيار الاداة على طبيعة ميول المستثمر ، فالمستثمر المضارب في مجال السندات يسعى الى تحقيق ارباح رأسمالية تنشأ من تقلبات الاسعار السوقية للسندات، يختلف في ميوله عن مستثمر آخر يركز على عامل الدخل .</a:t>
            </a:r>
            <a:endParaRPr lang="en-US" sz="1600" dirty="0">
              <a:solidFill>
                <a:schemeClr val="bg1"/>
              </a:solidFill>
              <a:ea typeface="Calibri"/>
              <a:cs typeface="Arial"/>
            </a:endParaRPr>
          </a:p>
          <a:p>
            <a:pPr marL="187960" indent="0" algn="just">
              <a:lnSpc>
                <a:spcPct val="115000"/>
              </a:lnSpc>
              <a:buNone/>
            </a:pPr>
            <a:r>
              <a:rPr lang="ar-IQ" sz="2400" dirty="0">
                <a:solidFill>
                  <a:schemeClr val="bg1"/>
                </a:solidFill>
                <a:latin typeface="Simplified Arabic"/>
                <a:ea typeface="Calibri"/>
                <a:cs typeface="Simplified Arabic"/>
              </a:rPr>
              <a:t> </a:t>
            </a:r>
            <a:r>
              <a:rPr lang="ar-IQ" sz="2400" dirty="0" smtClean="0">
                <a:solidFill>
                  <a:schemeClr val="bg1"/>
                </a:solidFill>
                <a:latin typeface="Simplified Arabic"/>
                <a:ea typeface="Calibri"/>
                <a:cs typeface="Simplified Arabic"/>
              </a:rPr>
              <a:t> </a:t>
            </a:r>
            <a:r>
              <a:rPr lang="ar-IQ" sz="2400" b="1" u="sng" dirty="0">
                <a:solidFill>
                  <a:schemeClr val="bg1"/>
                </a:solidFill>
                <a:latin typeface="Simplified Arabic"/>
                <a:ea typeface="Calibri"/>
                <a:cs typeface="Simplified Arabic"/>
              </a:rPr>
              <a:t>مبدأ الموضوعية </a:t>
            </a:r>
            <a:r>
              <a:rPr lang="en-US" sz="2400" b="1" u="sng" dirty="0">
                <a:solidFill>
                  <a:schemeClr val="bg1"/>
                </a:solidFill>
                <a:latin typeface="Simplified Arabic"/>
                <a:ea typeface="Calibri"/>
              </a:rPr>
              <a:t> The Principle of Objectivity</a:t>
            </a:r>
            <a:r>
              <a:rPr lang="ar-IQ" sz="2400" dirty="0">
                <a:solidFill>
                  <a:schemeClr val="bg1"/>
                </a:solidFill>
                <a:latin typeface="Simplified Arabic"/>
                <a:ea typeface="Calibri"/>
                <a:cs typeface="Simplified Arabic"/>
              </a:rPr>
              <a:t>: يرتبط هذا المبدأ بالمبدأ السابق وهو مبدأ المقارنة، لان المقارنة تتم عادة بين بيانات او مؤشرات تتوفر للمستثمر عن بدائل الاستثمار المتاحة في محاولة منه لاختيار مجال الاستثمار المناسب ثم أداة الاستثمار المناسبة. وحتى تكون المؤشرات المالية سواء كانت صورتها في شكل نسب او متوسطات أداة صالحة للمقارنة لابد من توفر الموضوعية فيها منعاً لحدوث ما يعرف بتحيز القياس</a:t>
            </a:r>
            <a:r>
              <a:rPr lang="en-US" sz="2400" dirty="0">
                <a:solidFill>
                  <a:schemeClr val="bg1"/>
                </a:solidFill>
                <a:latin typeface="Simplified Arabic"/>
                <a:ea typeface="Calibri"/>
              </a:rPr>
              <a:t>Measurement Bias </a:t>
            </a:r>
            <a:r>
              <a:rPr lang="ar-IQ" sz="2400" dirty="0">
                <a:solidFill>
                  <a:schemeClr val="bg1"/>
                </a:solidFill>
                <a:latin typeface="Simplified Arabic"/>
                <a:ea typeface="Calibri"/>
              </a:rPr>
              <a:t> الذي يؤدي الى نتائج مضللة تقود الى قرارات خاطئة. فالموضوعية هنا تعني ان </a:t>
            </a:r>
            <a:endParaRPr lang="ar-IQ" dirty="0">
              <a:solidFill>
                <a:schemeClr val="bg1"/>
              </a:solidFill>
            </a:endParaRPr>
          </a:p>
        </p:txBody>
      </p:sp>
    </p:spTree>
    <p:extLst>
      <p:ext uri="{BB962C8B-B14F-4D97-AF65-F5344CB8AC3E}">
        <p14:creationId xmlns:p14="http://schemas.microsoft.com/office/powerpoint/2010/main" val="291257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460432" cy="6858000"/>
          </a:xfrm>
          <a:ln>
            <a:solidFill>
              <a:srgbClr val="FFFF00"/>
            </a:solidFill>
          </a:ln>
        </p:spPr>
        <p:txBody>
          <a:bodyPr>
            <a:normAutofit fontScale="85000" lnSpcReduction="20000"/>
          </a:bodyPr>
          <a:lstStyle/>
          <a:p>
            <a:pPr lvl="0" indent="-342900" algn="just">
              <a:lnSpc>
                <a:spcPct val="115000"/>
              </a:lnSpc>
              <a:buFont typeface="+mj-lt"/>
              <a:buAutoNum type="arabicPeriod"/>
            </a:pPr>
            <a:r>
              <a:rPr lang="ar-IQ" sz="2400" dirty="0">
                <a:solidFill>
                  <a:schemeClr val="bg1"/>
                </a:solidFill>
                <a:latin typeface="Simplified Arabic"/>
                <a:ea typeface="Calibri"/>
                <a:cs typeface="Simplified Arabic"/>
              </a:rPr>
              <a:t>استخدام اي مؤشر من المؤشرات كالسيولة او معدل العائد من قبل عدة مستثمرين لتوصلوا الى نفس النتيجة ، او نتائج متقاربة نسبياً وبذلك تكون أداة صالحة للمقارنة او المفاضلة بين تلك البدائل. اما اذا اختلفت النتيجة تكون هذه الاداة غير موضوعية للمقارنة.</a:t>
            </a:r>
            <a:endParaRPr lang="en-US" sz="1600" dirty="0">
              <a:solidFill>
                <a:schemeClr val="bg1"/>
              </a:solidFill>
              <a:ea typeface="Calibri"/>
              <a:cs typeface="Arial"/>
            </a:endParaRPr>
          </a:p>
          <a:p>
            <a:pPr lvl="0" indent="-342900" algn="just">
              <a:lnSpc>
                <a:spcPct val="115000"/>
              </a:lnSpc>
              <a:buFont typeface="+mj-lt"/>
              <a:buAutoNum type="arabicPeriod"/>
            </a:pPr>
            <a:r>
              <a:rPr lang="en-US" sz="2400" dirty="0">
                <a:solidFill>
                  <a:schemeClr val="bg1"/>
                </a:solidFill>
                <a:latin typeface="Simplified Arabic"/>
                <a:ea typeface="Calibri"/>
                <a:cs typeface="Arial"/>
              </a:rPr>
              <a:t> </a:t>
            </a:r>
            <a:r>
              <a:rPr lang="ar-IQ" sz="2400" b="1" u="sng" dirty="0">
                <a:solidFill>
                  <a:schemeClr val="bg1"/>
                </a:solidFill>
                <a:latin typeface="Simplified Arabic"/>
                <a:ea typeface="Calibri"/>
              </a:rPr>
              <a:t>مبدأ الموائمة او الملائمة</a:t>
            </a:r>
            <a:r>
              <a:rPr lang="en-US" sz="2400" b="1" u="sng" dirty="0">
                <a:solidFill>
                  <a:schemeClr val="bg1"/>
                </a:solidFill>
                <a:latin typeface="Simplified Arabic"/>
                <a:ea typeface="Calibri"/>
                <a:cs typeface="Arial"/>
              </a:rPr>
              <a:t>The Principle of Relevance </a:t>
            </a:r>
            <a:r>
              <a:rPr lang="ar-IQ" sz="2400" dirty="0">
                <a:solidFill>
                  <a:schemeClr val="bg1"/>
                </a:solidFill>
                <a:latin typeface="Simplified Arabic"/>
                <a:ea typeface="Calibri"/>
                <a:cs typeface="Simplified Arabic"/>
              </a:rPr>
              <a:t> : يعتبر هذا المبدأ الاكثر أهمية بين مبادئ الاستثمار، ويترجمه المستثمر عملياً عندما يختار من بين مجالات وادوات الاستثمار المتاحة – المجال والاداة المناسبين لرغبته وميوله التي يحددها ما يعرف بمنحنى التفضيل </a:t>
            </a:r>
            <a:r>
              <a:rPr lang="en-US" sz="2400" dirty="0">
                <a:solidFill>
                  <a:schemeClr val="bg1"/>
                </a:solidFill>
                <a:latin typeface="Simplified Arabic"/>
                <a:ea typeface="Calibri"/>
                <a:cs typeface="Arial"/>
              </a:rPr>
              <a:t>Preference Curve</a:t>
            </a:r>
            <a:r>
              <a:rPr lang="ar-IQ" sz="2400" dirty="0">
                <a:solidFill>
                  <a:schemeClr val="bg1"/>
                </a:solidFill>
                <a:latin typeface="Simplified Arabic"/>
                <a:ea typeface="Calibri"/>
                <a:cs typeface="Simplified Arabic"/>
              </a:rPr>
              <a:t> ويتحدد شكله بمجموعة من العوامل أهمها : دخله، وعمره، ووظيفته وكذلك حالته الاجتماعية والصحية. ويقوم مفهوم منحنى تفضيل المستثمر على فرض ان لكل مستثمر نمط تفضيل معين يحدد درجة اهتماماته تجاه العناصر الاساسية في قرار الاستثمار وهي: معدل العائد على الاستثمار، ودرجة المخاطرة، والسيولة ... الخ. وبناء عليه تتحدد أولوية هذه العناصر لديه. فاذا وضع المستثمر معدل العائد على رأس أولوياته فانه يفضل حينئذ استثمار امواله في شراء سندات طويلة الاجل، بينما لو وضع عامل السيولة على رأس الاولويات، فانه يفضل حينئذ استثمارها اما في سندات قصيرة الاجل، او في حساب توفير في البنك.</a:t>
            </a:r>
            <a:endParaRPr lang="en-US" sz="1600" dirty="0">
              <a:solidFill>
                <a:schemeClr val="bg1"/>
              </a:solidFill>
              <a:ea typeface="Calibri"/>
              <a:cs typeface="Arial"/>
            </a:endParaRPr>
          </a:p>
          <a:p>
            <a:pPr marL="130810" indent="0" algn="just">
              <a:lnSpc>
                <a:spcPct val="115000"/>
              </a:lnSpc>
              <a:buNone/>
            </a:pPr>
            <a:r>
              <a:rPr lang="ar-IQ" sz="2400" dirty="0">
                <a:solidFill>
                  <a:schemeClr val="bg1"/>
                </a:solidFill>
                <a:latin typeface="Simplified Arabic"/>
                <a:ea typeface="Calibri"/>
                <a:cs typeface="Simplified Arabic"/>
              </a:rPr>
              <a:t>      لكن اذا كان ميل المستثمر الى تفضيل مجال استثماري معين عن مجال آخر مرتبطاً بعامل نفسي او سيكولوجي، فان ذلك لا يعني ان يترك المستثمر لهذا الميل فرصة التحكم المطلق في توجيه استثماراته، بل عليه ان يدخل عاملاً موضوعياً في عملية اتخاذ قراره الاستثماري يقوم على الموازنة بين معدل العائد المتوقع ودرجة المخاطرة المتوقعة ليصل الى تحديد ما يعرف </a:t>
            </a:r>
            <a:r>
              <a:rPr lang="ar-IQ" sz="2400" b="1" dirty="0">
                <a:solidFill>
                  <a:schemeClr val="bg1"/>
                </a:solidFill>
                <a:latin typeface="Simplified Arabic"/>
                <a:ea typeface="Calibri"/>
                <a:cs typeface="Simplified Arabic"/>
              </a:rPr>
              <a:t>بمعدل العائد المرجح على الاستثمار، ودرجة المخاطرة المرجحة</a:t>
            </a:r>
            <a:r>
              <a:rPr lang="ar-IQ" sz="2400" dirty="0">
                <a:solidFill>
                  <a:schemeClr val="bg1"/>
                </a:solidFill>
                <a:latin typeface="Simplified Arabic"/>
                <a:ea typeface="Calibri"/>
                <a:cs typeface="Simplified Arabic"/>
              </a:rPr>
              <a:t>، وعن طريقهما يتمكن من المفاضلة بين البدائل الاستثمارية. ويحدد معدل العائد المرجح على الاستثمار من خلال المعادلة التالية:</a:t>
            </a:r>
            <a:endParaRPr lang="en-US" sz="1600" dirty="0">
              <a:solidFill>
                <a:schemeClr val="bg1"/>
              </a:solidFill>
              <a:ea typeface="Calibri"/>
              <a:cs typeface="Arial"/>
            </a:endParaRPr>
          </a:p>
          <a:p>
            <a:pPr marL="114300" indent="0">
              <a:lnSpc>
                <a:spcPct val="115000"/>
              </a:lnSpc>
              <a:buNone/>
            </a:pPr>
            <a:r>
              <a:rPr lang="ar-IQ" sz="2400" dirty="0" smtClean="0">
                <a:solidFill>
                  <a:schemeClr val="bg1"/>
                </a:solidFill>
                <a:latin typeface="Simplified Arabic"/>
                <a:ea typeface="Calibri"/>
                <a:cs typeface="Simplified Arabic"/>
              </a:rPr>
              <a:t>                              </a:t>
            </a:r>
            <a:r>
              <a:rPr lang="ar-IQ" sz="2400" dirty="0" smtClean="0">
                <a:solidFill>
                  <a:srgbClr val="FFFF00"/>
                </a:solidFill>
                <a:latin typeface="Simplified Arabic"/>
                <a:ea typeface="Calibri"/>
                <a:cs typeface="Simplified Arabic"/>
              </a:rPr>
              <a:t>ع</a:t>
            </a:r>
            <a:r>
              <a:rPr lang="ar-IQ" sz="2400" baseline="30000" dirty="0">
                <a:solidFill>
                  <a:srgbClr val="FFFF00"/>
                </a:solidFill>
                <a:latin typeface="Simplified Arabic"/>
                <a:ea typeface="Calibri"/>
                <a:cs typeface="Simplified Arabic"/>
              </a:rPr>
              <a:t>*</a:t>
            </a:r>
            <a:r>
              <a:rPr lang="ar-IQ" sz="2400" dirty="0">
                <a:solidFill>
                  <a:srgbClr val="FFFF00"/>
                </a:solidFill>
                <a:latin typeface="Simplified Arabic"/>
                <a:ea typeface="Calibri"/>
                <a:cs typeface="Simplified Arabic"/>
              </a:rPr>
              <a:t> = </a:t>
            </a:r>
            <a:r>
              <a:rPr lang="ar-IQ" sz="2400" dirty="0" smtClean="0">
                <a:solidFill>
                  <a:srgbClr val="FFFF00"/>
                </a:solidFill>
                <a:latin typeface="Simplified Arabic"/>
                <a:ea typeface="Calibri"/>
                <a:cs typeface="Simplified Arabic"/>
              </a:rPr>
              <a:t>( </a:t>
            </a:r>
            <a:r>
              <a:rPr lang="ar-IQ" sz="2400" dirty="0">
                <a:solidFill>
                  <a:srgbClr val="FFFF00"/>
                </a:solidFill>
                <a:latin typeface="Simplified Arabic"/>
                <a:ea typeface="Calibri"/>
                <a:cs typeface="Simplified Arabic"/>
              </a:rPr>
              <a:t>ع </a:t>
            </a:r>
            <a:r>
              <a:rPr lang="ar-IQ" sz="2400" baseline="-25000" dirty="0">
                <a:solidFill>
                  <a:srgbClr val="FFFF00"/>
                </a:solidFill>
                <a:latin typeface="Simplified Arabic"/>
                <a:ea typeface="Calibri"/>
                <a:cs typeface="Simplified Arabic"/>
              </a:rPr>
              <a:t>ر</a:t>
            </a:r>
            <a:r>
              <a:rPr lang="ar-IQ" sz="2400" dirty="0">
                <a:solidFill>
                  <a:srgbClr val="FFFF00"/>
                </a:solidFill>
                <a:latin typeface="Simplified Arabic"/>
                <a:ea typeface="Calibri"/>
                <a:cs typeface="Simplified Arabic"/>
              </a:rPr>
              <a:t> ) ( ع </a:t>
            </a:r>
            <a:r>
              <a:rPr lang="ar-IQ" sz="2400" baseline="-25000" dirty="0">
                <a:solidFill>
                  <a:srgbClr val="FFFF00"/>
                </a:solidFill>
                <a:latin typeface="Simplified Arabic"/>
                <a:ea typeface="Calibri"/>
                <a:cs typeface="Simplified Arabic"/>
              </a:rPr>
              <a:t>ح</a:t>
            </a:r>
            <a:r>
              <a:rPr lang="ar-IQ" sz="2400" dirty="0">
                <a:solidFill>
                  <a:srgbClr val="FFFF00"/>
                </a:solidFill>
                <a:latin typeface="Simplified Arabic"/>
                <a:ea typeface="Calibri"/>
                <a:cs typeface="Simplified Arabic"/>
              </a:rPr>
              <a:t> )</a:t>
            </a:r>
            <a:endParaRPr lang="en-US" sz="1600" dirty="0">
              <a:solidFill>
                <a:srgbClr val="FFFF00"/>
              </a:solidFill>
              <a:ea typeface="Calibri"/>
              <a:cs typeface="Arial"/>
            </a:endParaRPr>
          </a:p>
          <a:p>
            <a:pPr marL="114300" indent="0">
              <a:buNone/>
            </a:pPr>
            <a:r>
              <a:rPr lang="ar-IQ" sz="2400" dirty="0">
                <a:solidFill>
                  <a:schemeClr val="bg1"/>
                </a:solidFill>
                <a:latin typeface="Simplified Arabic"/>
                <a:ea typeface="Calibri"/>
                <a:cs typeface="Simplified Arabic"/>
              </a:rPr>
              <a:t>      بينما تحدد درجة المخاطرة المرجحة باستخدام معادلة التباين </a:t>
            </a:r>
            <a:r>
              <a:rPr lang="ar-IQ" sz="2400" dirty="0" smtClean="0">
                <a:solidFill>
                  <a:schemeClr val="bg1"/>
                </a:solidFill>
                <a:latin typeface="Simplified Arabic"/>
                <a:ea typeface="Calibri"/>
                <a:cs typeface="Simplified Arabic"/>
              </a:rPr>
              <a:t>التالية:</a:t>
            </a:r>
            <a:endParaRPr lang="ar-IQ" dirty="0">
              <a:solidFill>
                <a:schemeClr val="bg1"/>
              </a:solidFill>
            </a:endParaRPr>
          </a:p>
        </p:txBody>
      </p:sp>
    </p:spTree>
    <p:extLst>
      <p:ext uri="{BB962C8B-B14F-4D97-AF65-F5344CB8AC3E}">
        <p14:creationId xmlns:p14="http://schemas.microsoft.com/office/powerpoint/2010/main" val="3802965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24</TotalTime>
  <Words>1915</Words>
  <Application>Microsoft Office PowerPoint</Application>
  <PresentationFormat>On-screen Show (4:3)</PresentationFormat>
  <Paragraphs>81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الاستثمار  المفهوم - الاهمية – الاصناف – المتطلبات - المبادئ</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الاستثمار  المفهوم - الاهمية – الاصناف – المتطلبات - المبادئ</dc:title>
  <dc:creator>Ruaa</dc:creator>
  <cp:lastModifiedBy>Ruaa</cp:lastModifiedBy>
  <cp:revision>3</cp:revision>
  <dcterms:created xsi:type="dcterms:W3CDTF">2019-12-06T16:38:58Z</dcterms:created>
  <dcterms:modified xsi:type="dcterms:W3CDTF">2019-12-06T17:03:33Z</dcterms:modified>
</cp:coreProperties>
</file>