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34BFD97-A680-49AF-BB77-01B2DA6A5F57}"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CFECAE-A11B-45FA-8DDA-18A8AE47AA5D}" type="slidenum">
              <a:rPr lang="ar-IQ" smtClean="0"/>
              <a:t>‹#›</a:t>
            </a:fld>
            <a:endParaRPr lang="ar-IQ"/>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BFD97-A680-49AF-BB77-01B2DA6A5F57}"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BFD97-A680-49AF-BB77-01B2DA6A5F57}"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BFD97-A680-49AF-BB77-01B2DA6A5F57}"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34BFD97-A680-49AF-BB77-01B2DA6A5F57}" type="datetimeFigureOut">
              <a:rPr lang="ar-IQ" smtClean="0"/>
              <a:t>09/04/1441</a:t>
            </a:fld>
            <a:endParaRPr lang="ar-IQ"/>
          </a:p>
        </p:txBody>
      </p:sp>
      <p:sp>
        <p:nvSpPr>
          <p:cNvPr id="91" name="Footer Placeholder 90"/>
          <p:cNvSpPr>
            <a:spLocks noGrp="1"/>
          </p:cNvSpPr>
          <p:nvPr>
            <p:ph type="ftr" sz="quarter" idx="11"/>
          </p:nvPr>
        </p:nvSpPr>
        <p:spPr/>
        <p:txBody>
          <a:bodyPr/>
          <a:lstStyle/>
          <a:p>
            <a:endParaRPr lang="ar-IQ"/>
          </a:p>
        </p:txBody>
      </p:sp>
      <p:sp>
        <p:nvSpPr>
          <p:cNvPr id="92" name="Slide Number Placeholder 91"/>
          <p:cNvSpPr>
            <a:spLocks noGrp="1"/>
          </p:cNvSpPr>
          <p:nvPr>
            <p:ph type="sldNum" sz="quarter" idx="12"/>
          </p:nvPr>
        </p:nvSpPr>
        <p:spPr/>
        <p:txBody>
          <a:bodyPr/>
          <a:lstStyle/>
          <a:p>
            <a:fld id="{5ECFECAE-A11B-45FA-8DDA-18A8AE47AA5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4BFD97-A680-49AF-BB77-01B2DA6A5F57}"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4BFD97-A680-49AF-BB77-01B2DA6A5F57}"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BFD97-A680-49AF-BB77-01B2DA6A5F57}"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BFD97-A680-49AF-BB77-01B2DA6A5F57}"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ECFECAE-A11B-45FA-8DDA-18A8AE47AA5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4BFD97-A680-49AF-BB77-01B2DA6A5F57}"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ECFECAE-A11B-45FA-8DDA-18A8AE47AA5D}" type="slidenum">
              <a:rPr lang="ar-IQ" smtClean="0"/>
              <a:t>‹#›</a:t>
            </a:fld>
            <a:endParaRPr lang="ar-IQ"/>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34BFD97-A680-49AF-BB77-01B2DA6A5F57}"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ECFECAE-A11B-45FA-8DDA-18A8AE47AA5D}" type="slidenum">
              <a:rPr lang="ar-IQ" smtClean="0"/>
              <a:t>‹#›</a:t>
            </a:fld>
            <a:endParaRPr lang="ar-IQ"/>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34BFD97-A680-49AF-BB77-01B2DA6A5F57}" type="datetimeFigureOut">
              <a:rPr lang="ar-IQ" smtClean="0"/>
              <a:t>09/04/1441</a:t>
            </a:fld>
            <a:endParaRPr lang="ar-IQ"/>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ECFECAE-A11B-45FA-8DDA-18A8AE47AA5D}"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916833"/>
            <a:ext cx="4608512" cy="1813920"/>
          </a:xfrm>
        </p:spPr>
        <p:txBody>
          <a:bodyPr>
            <a:normAutofit fontScale="90000"/>
          </a:bodyPr>
          <a:lstStyle/>
          <a:p>
            <a:pPr algn="ctr">
              <a:lnSpc>
                <a:spcPct val="115000"/>
              </a:lnSpc>
              <a:spcAft>
                <a:spcPts val="600"/>
              </a:spcAft>
            </a:pPr>
            <a:r>
              <a:rPr lang="ar-IQ" sz="3100" b="1" dirty="0" smtClean="0">
                <a:effectLst/>
                <a:latin typeface="Simplified Arabic"/>
                <a:ea typeface="Calibri"/>
              </a:rPr>
              <a:t/>
            </a:r>
            <a:br>
              <a:rPr lang="ar-IQ" sz="3100" b="1" dirty="0" smtClean="0">
                <a:effectLst/>
                <a:latin typeface="Simplified Arabic"/>
                <a:ea typeface="Calibri"/>
              </a:rPr>
            </a:br>
            <a:r>
              <a:rPr lang="ar-IQ" sz="3100" dirty="0" smtClean="0">
                <a:latin typeface="Simplified Arabic"/>
                <a:ea typeface="Calibri"/>
              </a:rPr>
              <a:t/>
            </a:r>
            <a:br>
              <a:rPr lang="ar-IQ" sz="3100" dirty="0" smtClean="0">
                <a:latin typeface="Simplified Arabic"/>
                <a:ea typeface="Calibri"/>
              </a:rPr>
            </a:br>
            <a:r>
              <a:rPr lang="ar-IQ" sz="3100" dirty="0">
                <a:latin typeface="Simplified Arabic"/>
                <a:ea typeface="Calibri"/>
              </a:rPr>
              <a:t/>
            </a:r>
            <a:br>
              <a:rPr lang="ar-IQ" sz="3100" dirty="0">
                <a:latin typeface="Simplified Arabic"/>
                <a:ea typeface="Calibri"/>
              </a:rPr>
            </a:br>
            <a:r>
              <a:rPr lang="ar-IQ" sz="3100" dirty="0" smtClean="0">
                <a:latin typeface="Simplified Arabic"/>
                <a:ea typeface="Calibri"/>
              </a:rPr>
              <a:t/>
            </a:r>
            <a:br>
              <a:rPr lang="ar-IQ" sz="3100" dirty="0" smtClean="0">
                <a:latin typeface="Simplified Arabic"/>
                <a:ea typeface="Calibri"/>
              </a:rPr>
            </a:br>
            <a:r>
              <a:rPr lang="ar-IQ" sz="3100" dirty="0">
                <a:latin typeface="Simplified Arabic"/>
                <a:ea typeface="Calibri"/>
              </a:rPr>
              <a:t/>
            </a:r>
            <a:br>
              <a:rPr lang="ar-IQ" sz="3100" dirty="0">
                <a:latin typeface="Simplified Arabic"/>
                <a:ea typeface="Calibri"/>
              </a:rPr>
            </a:br>
            <a:r>
              <a:rPr lang="ar-IQ" sz="3100" dirty="0" smtClean="0">
                <a:latin typeface="Simplified Arabic"/>
                <a:ea typeface="Calibri"/>
              </a:rPr>
              <a:t/>
            </a:r>
            <a:br>
              <a:rPr lang="ar-IQ" sz="3100" dirty="0" smtClean="0">
                <a:latin typeface="Simplified Arabic"/>
                <a:ea typeface="Calibri"/>
              </a:rPr>
            </a:br>
            <a:r>
              <a:rPr lang="ar-IQ" sz="3100" dirty="0">
                <a:latin typeface="Simplified Arabic"/>
                <a:ea typeface="Calibri"/>
              </a:rPr>
              <a:t/>
            </a:r>
            <a:br>
              <a:rPr lang="ar-IQ" sz="3100" dirty="0">
                <a:latin typeface="Simplified Arabic"/>
                <a:ea typeface="Calibri"/>
              </a:rPr>
            </a:br>
            <a:r>
              <a:rPr lang="ar-IQ" sz="3100" b="1" dirty="0" smtClean="0">
                <a:solidFill>
                  <a:schemeClr val="bg1"/>
                </a:solidFill>
                <a:effectLst/>
                <a:latin typeface="Simplified Arabic"/>
                <a:ea typeface="Calibri"/>
                <a:cs typeface="+mn-cs"/>
              </a:rPr>
              <a:t>الاستثمار في المخزون الفندقي</a:t>
            </a:r>
            <a:r>
              <a:rPr lang="en-US" sz="3100" dirty="0">
                <a:solidFill>
                  <a:schemeClr val="bg1"/>
                </a:solidFill>
                <a:ea typeface="Calibri"/>
                <a:cs typeface="+mn-cs"/>
              </a:rPr>
              <a:t/>
            </a:r>
            <a:br>
              <a:rPr lang="en-US" sz="3100" dirty="0">
                <a:solidFill>
                  <a:schemeClr val="bg1"/>
                </a:solidFill>
                <a:ea typeface="Calibri"/>
                <a:cs typeface="+mn-cs"/>
              </a:rPr>
            </a:br>
            <a:r>
              <a:rPr lang="ar-IQ" sz="3100" b="1" dirty="0" smtClean="0">
                <a:solidFill>
                  <a:schemeClr val="bg1"/>
                </a:solidFill>
                <a:effectLst/>
                <a:latin typeface="Simplified Arabic"/>
                <a:ea typeface="Calibri"/>
                <a:cs typeface="+mn-cs"/>
              </a:rPr>
              <a:t>المفهوم – تكلفة الاحتفاظ بالمخزون – الفوائد - الدوافع - المخاطر</a:t>
            </a:r>
            <a:endParaRPr lang="ar-IQ" sz="4400" dirty="0">
              <a:solidFill>
                <a:schemeClr val="bg1"/>
              </a:solidFill>
            </a:endParaRPr>
          </a:p>
        </p:txBody>
      </p:sp>
      <p:sp>
        <p:nvSpPr>
          <p:cNvPr id="3" name="Subtitle 2"/>
          <p:cNvSpPr>
            <a:spLocks noGrp="1"/>
          </p:cNvSpPr>
          <p:nvPr>
            <p:ph type="subTitle" idx="1"/>
          </p:nvPr>
        </p:nvSpPr>
        <p:spPr>
          <a:xfrm>
            <a:off x="228600" y="3933056"/>
            <a:ext cx="3335288" cy="867544"/>
          </a:xfrm>
        </p:spPr>
        <p:txBody>
          <a:bodyPr/>
          <a:lstStyle/>
          <a:p>
            <a:r>
              <a:rPr lang="ar-IQ" dirty="0" smtClean="0"/>
              <a:t>م.د مها عبد الستار السامرائي</a:t>
            </a:r>
            <a:endParaRPr lang="ar-IQ" dirty="0"/>
          </a:p>
        </p:txBody>
      </p:sp>
    </p:spTree>
    <p:extLst>
      <p:ext uri="{BB962C8B-B14F-4D97-AF65-F5344CB8AC3E}">
        <p14:creationId xmlns:p14="http://schemas.microsoft.com/office/powerpoint/2010/main" val="122241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552728"/>
          </a:xfrm>
        </p:spPr>
        <p:txBody>
          <a:bodyPr>
            <a:normAutofit fontScale="85000" lnSpcReduction="10000"/>
          </a:bodyPr>
          <a:lstStyle/>
          <a:p>
            <a:pPr marL="0" indent="0" algn="just">
              <a:lnSpc>
                <a:spcPct val="115000"/>
              </a:lnSpc>
              <a:spcAft>
                <a:spcPts val="600"/>
              </a:spcAft>
              <a:buNone/>
            </a:pPr>
            <a:r>
              <a:rPr lang="ar-IQ" sz="2800" b="1" dirty="0">
                <a:solidFill>
                  <a:schemeClr val="bg1"/>
                </a:solidFill>
                <a:latin typeface="Simplified Arabic"/>
                <a:ea typeface="Calibri"/>
                <a:cs typeface="Simplified Arabic"/>
              </a:rPr>
              <a:t>اولا : مفهوم المخزون الفندقي والاستثمار فيه</a:t>
            </a:r>
            <a:r>
              <a:rPr lang="ar-IQ" dirty="0">
                <a:solidFill>
                  <a:schemeClr val="bg1"/>
                </a:solidFill>
                <a:latin typeface="Simplified Arabic"/>
                <a:ea typeface="Calibri"/>
                <a:cs typeface="Simplified Arabic"/>
              </a:rPr>
              <a:t>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يمثل المخزون الفندقي</a:t>
            </a:r>
            <a:r>
              <a:rPr lang="en-US" dirty="0">
                <a:solidFill>
                  <a:schemeClr val="bg1"/>
                </a:solidFill>
                <a:latin typeface="Simplified Arabic"/>
                <a:ea typeface="Calibri"/>
                <a:cs typeface="Arial"/>
              </a:rPr>
              <a:t>Hotel Inventory </a:t>
            </a:r>
            <a:r>
              <a:rPr lang="ar-IQ" dirty="0">
                <a:solidFill>
                  <a:schemeClr val="bg1"/>
                </a:solidFill>
                <a:latin typeface="Simplified Arabic"/>
                <a:ea typeface="Calibri"/>
                <a:cs typeface="Simplified Arabic"/>
              </a:rPr>
              <a:t> عنصراً أساسياً من عناصر الأصول في أي فندق، ويشمل لفظ المخزون الفندقي أي مورد أو سلعة غير مستغلة تحتفظ بها ادارة الفندق لإستخدامها مستقبلاً أو عند الحاجة اليها، أي جميع الموارد مؤجلة الاستخدام لحين الحاجة اليها، بما في ذلك قطع الغيار والمواد الاحتياطية المختلفة من الآلات والمعدات التي تحتاجها تجهيزات المطبخ او غرف الفندق ومصادر الطاقة وغيرها من الموارد التي يحتاجها تشغيل الفندق. وتوجد في الفنادق السياحية عدداً من المخازن منها الرئيسية كمخازن العدد الاحتياطية لنظام التدفئة والتبريد وتأثيث الفندق ومنها الثانوية كتلك المتعلقة بقسم الاطعمة والمشروبات ومخازن الطوابق في الفندق.</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ويعرف المخزون الفندقي على انه : حجم المواد الاولية وقطع الغيار التي تحتفظ بها ادارة الفندق بقصد الاستفادة منها في الخطة التشغيلية ، اي ان المخزون عبارة عن أصل من أصول الفندق ممثلاً في الاصناف الملموسة التي تحتويها مخازن ومستودعات الفندق وغيرها من أماكن الحفظ والتبريد وتجهيزات المطبخ ووحدات الخدمات وغيرها من الموارد التي يحتاجها تشغيل الفندق.</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وبالنظر للطبيعة الموسمية الواضحة التي يعاني منها القطاع السياحي فقد انعكست هذه الحقيقة على الاستثمار في المخزون حيث تسعى ادارة بعض الفنادق إلى رسم حد أعلى من مستوى المخزون لديها لكي يواكب الطلب السياحي المتوقع فمثلاً يمكن لقسم الاطعمة تلبية مستويات الطلب المختلفة عند وجود مخزون احتياطي كافي الأمر الذي يشجع ادارة الفندق اتباع سياسة الاحتفاظ بمستوى الحجم الامثل للمخزون بحيث يتحقق مبدأ التوازن بين تكلفة الاحتفاظ بالمخزون وبين تكاليف الفروقات السعرية لهذه السلع المخزونة في حالة شرائها من السوق مباشرة وفي موسم ذروة الاسعار. </a:t>
            </a:r>
            <a:endParaRPr lang="en-US" sz="1600" dirty="0">
              <a:solidFill>
                <a:schemeClr val="bg1"/>
              </a:solidFill>
              <a:effectLst/>
              <a:latin typeface="Calibri"/>
              <a:ea typeface="Calibri"/>
              <a:cs typeface="Arial"/>
            </a:endParaRPr>
          </a:p>
        </p:txBody>
      </p:sp>
    </p:spTree>
    <p:extLst>
      <p:ext uri="{BB962C8B-B14F-4D97-AF65-F5344CB8AC3E}">
        <p14:creationId xmlns:p14="http://schemas.microsoft.com/office/powerpoint/2010/main" val="1917450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624736"/>
          </a:xfrm>
        </p:spPr>
        <p:txBody>
          <a:bodyPr>
            <a:noAutofit/>
          </a:bodyPr>
          <a:lstStyle/>
          <a:p>
            <a:pPr marL="273050" indent="-273050" algn="just">
              <a:lnSpc>
                <a:spcPct val="115000"/>
              </a:lnSpc>
              <a:spcAft>
                <a:spcPts val="600"/>
              </a:spcAft>
            </a:pPr>
            <a:r>
              <a:rPr lang="ar-IQ" sz="1600" dirty="0">
                <a:solidFill>
                  <a:schemeClr val="bg1"/>
                </a:solidFill>
                <a:latin typeface="Simplified Arabic"/>
                <a:ea typeface="Calibri"/>
                <a:cs typeface="Simplified Arabic"/>
              </a:rPr>
              <a:t>يمثل المخزون عنصراً مهماً في أي فندق ومن الطبيعي أن تختلف تلك الأهمية من فندق لأخر (حسب تصنيف ودرجة الفندق) بل وفي الفندق الواحد من فترة لأخرى، وذلك وفقاً لمجموعة من العوامل من اهمها :</a:t>
            </a:r>
            <a:endParaRPr lang="en-US" sz="1600" dirty="0">
              <a:solidFill>
                <a:schemeClr val="bg1"/>
              </a:solidFill>
              <a:latin typeface="Calibri"/>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طبيعة الخدمات والأنشطة الفندقية.</a:t>
            </a:r>
            <a:endParaRPr lang="en-US" sz="1600" dirty="0">
              <a:solidFill>
                <a:schemeClr val="bg1"/>
              </a:solidFill>
              <a:latin typeface="Simplified Arabic"/>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حجم العمليات.</a:t>
            </a:r>
            <a:endParaRPr lang="en-US" sz="1600" dirty="0">
              <a:solidFill>
                <a:schemeClr val="bg1"/>
              </a:solidFill>
              <a:latin typeface="Simplified Arabic"/>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درجة الاستقرار في نسبة الاشغال الفندقي.</a:t>
            </a:r>
            <a:endParaRPr lang="en-US" sz="1600" dirty="0">
              <a:solidFill>
                <a:schemeClr val="bg1"/>
              </a:solidFill>
              <a:latin typeface="Simplified Arabic"/>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حجم الاموال المتاحة للفندق في المخزون.</a:t>
            </a:r>
            <a:endParaRPr lang="en-US" sz="1600" dirty="0">
              <a:solidFill>
                <a:schemeClr val="bg1"/>
              </a:solidFill>
              <a:latin typeface="Simplified Arabic"/>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التوقعات المستقبلية مرتبطة بالمواد التي يستخدمها الفندق بجميع اقسامه التشغيلية.</a:t>
            </a:r>
            <a:endParaRPr lang="en-US" sz="1600" dirty="0">
              <a:solidFill>
                <a:schemeClr val="bg1"/>
              </a:solidFill>
              <a:latin typeface="Simplified Arabic"/>
              <a:ea typeface="Calibri"/>
              <a:cs typeface="Arial"/>
            </a:endParaRPr>
          </a:p>
          <a:p>
            <a:pPr marL="273050" lvl="0" indent="-273050" algn="just">
              <a:lnSpc>
                <a:spcPct val="115000"/>
              </a:lnSpc>
              <a:spcAft>
                <a:spcPts val="600"/>
              </a:spcAft>
              <a:buFont typeface="Simplified Arabic"/>
              <a:buChar char="-"/>
            </a:pPr>
            <a:r>
              <a:rPr lang="ar-IQ" sz="1600" dirty="0">
                <a:solidFill>
                  <a:schemeClr val="bg1"/>
                </a:solidFill>
                <a:latin typeface="Simplified Arabic"/>
                <a:ea typeface="Calibri"/>
                <a:cs typeface="Simplified Arabic"/>
              </a:rPr>
              <a:t>درجة الاستقرار في الاسواق التي ترد منها أو توزع فيها تلك المواد.</a:t>
            </a:r>
            <a:endParaRPr lang="en-US" sz="1600" dirty="0">
              <a:solidFill>
                <a:schemeClr val="bg1"/>
              </a:solidFill>
              <a:latin typeface="Simplified Arabic"/>
              <a:ea typeface="Calibri"/>
              <a:cs typeface="Arial"/>
            </a:endParaRPr>
          </a:p>
          <a:p>
            <a:pPr marL="273050" indent="-273050" algn="just">
              <a:lnSpc>
                <a:spcPct val="115000"/>
              </a:lnSpc>
              <a:spcAft>
                <a:spcPts val="600"/>
              </a:spcAft>
            </a:pPr>
            <a:r>
              <a:rPr lang="ar-IQ" sz="1600" dirty="0">
                <a:solidFill>
                  <a:schemeClr val="bg1"/>
                </a:solidFill>
                <a:latin typeface="Simplified Arabic"/>
                <a:ea typeface="Calibri"/>
                <a:cs typeface="Simplified Arabic"/>
              </a:rPr>
              <a:t>      ويمكن اعتبار الاستثمار في المخزون الفندقي من اكثر انواع الاستثمار حاجة إلى المتابعة والتغيير، فالتغيير في المخزون السلعي قد يختلف من سنة إلى اخرى، ومن المعلوم أن المنشآت الفندقية عادة ما تحتفظ بمخزون سلعي يتوافق مع حاجتها لصيانة وتحديث الغرف والمطابخ حيث لابد من توفر نفس نوعية اثاث الغرف من ستائر أو اسرة خاصة في فنادق الدرجة الممتازة أو فنادق الخمسة نجوم التي تتصف بتوحيد نوعية وشكل الاثاث حيث أن أي تغيير بها وبشكل عشوائي قد ينعكس على سمعة بل حتى درجة تصنيف الفندق، أما على مستوى المواد الاحتياطية فيمكن أن نجد انواع مختلفة من السلع التي يمكن أن تتسبب بخسارة الفندق بمبالغ ضخمة في حالة عدم توفرها كأدوات مكائن التبريد أو التجميد المعدة لحفظ اصناف من اللحوم بمختلف انواعها. وبصورة عامة ينخفض هذا المخزون نتيجة ازدياد المبيعات ويتراكم في مخازن الفنادق في حالة انخفاض المبيعات. </a:t>
            </a:r>
            <a:endParaRPr lang="en-US" sz="1600" dirty="0">
              <a:solidFill>
                <a:schemeClr val="bg1"/>
              </a:solidFill>
              <a:latin typeface="Calibri"/>
              <a:ea typeface="Calibri"/>
              <a:cs typeface="Arial"/>
            </a:endParaRPr>
          </a:p>
          <a:p>
            <a:pPr marL="273050" indent="-273050" algn="just">
              <a:lnSpc>
                <a:spcPct val="115000"/>
              </a:lnSpc>
              <a:spcAft>
                <a:spcPts val="600"/>
              </a:spcAft>
            </a:pPr>
            <a:r>
              <a:rPr lang="ar-IQ" sz="1600" dirty="0">
                <a:solidFill>
                  <a:schemeClr val="bg1"/>
                </a:solidFill>
                <a:latin typeface="Simplified Arabic"/>
                <a:ea typeface="Calibri"/>
                <a:cs typeface="Simplified Arabic"/>
              </a:rPr>
              <a:t>أن الاستثمار في المخزون الفندقي غالباً ما يتم عن قصد بغرض وفاء ادارة الفندق لأية تقلبات في الطلب أو في مستويات الاشغال الحالية والمستقبلية. وغالباً ما تكون التكلفة المترتبة على توفر السلع والمواد الاحتياطية التي تتطلبها عملية التطوير والصيانة اقل من التكلفة الناتجة في حالة عدم الوفاء بالطلب المتوقع، ولذلك فأن العديد من الفنادق تخطط انتاجها على اساس توقعاتها عن الطلب. </a:t>
            </a:r>
            <a:endParaRPr lang="en-US" sz="1600" dirty="0">
              <a:solidFill>
                <a:schemeClr val="bg1"/>
              </a:solidFill>
              <a:latin typeface="Calibri"/>
              <a:ea typeface="Calibri"/>
              <a:cs typeface="Arial"/>
            </a:endParaRPr>
          </a:p>
          <a:p>
            <a:pPr marL="273050" indent="-273050"/>
            <a:endParaRPr lang="ar-IQ" sz="1600" dirty="0">
              <a:solidFill>
                <a:schemeClr val="bg1"/>
              </a:solidFill>
            </a:endParaRPr>
          </a:p>
        </p:txBody>
      </p:sp>
    </p:spTree>
    <p:extLst>
      <p:ext uri="{BB962C8B-B14F-4D97-AF65-F5344CB8AC3E}">
        <p14:creationId xmlns:p14="http://schemas.microsoft.com/office/powerpoint/2010/main" val="4065841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741368"/>
          </a:xfrm>
        </p:spPr>
        <p:txBody>
          <a:bodyPr>
            <a:normAutofit fontScale="92500" lnSpcReduction="20000"/>
          </a:bodyPr>
          <a:lstStyle/>
          <a:p>
            <a:pPr marL="0" indent="0" algn="just">
              <a:lnSpc>
                <a:spcPct val="115000"/>
              </a:lnSpc>
              <a:spcAft>
                <a:spcPts val="600"/>
              </a:spcAft>
              <a:buNone/>
            </a:pPr>
            <a:r>
              <a:rPr lang="ar-IQ" sz="2100" b="1" dirty="0">
                <a:solidFill>
                  <a:schemeClr val="bg1"/>
                </a:solidFill>
                <a:latin typeface="Simplified Arabic"/>
                <a:ea typeface="Calibri"/>
                <a:cs typeface="Simplified Arabic"/>
              </a:rPr>
              <a:t>ثانيا : تكلفة الاحتفاظ بالمخزون الفندقي </a:t>
            </a:r>
            <a:r>
              <a:rPr lang="ar-IQ" sz="2100" dirty="0">
                <a:solidFill>
                  <a:schemeClr val="bg1"/>
                </a:solidFill>
                <a:latin typeface="Simplified Arabic"/>
                <a:ea typeface="Calibri"/>
                <a:cs typeface="Simplified Arabic"/>
              </a:rPr>
              <a:t> </a:t>
            </a:r>
            <a:endParaRPr lang="en-US" sz="2100" dirty="0">
              <a:solidFill>
                <a:schemeClr val="bg1"/>
              </a:solidFill>
              <a:latin typeface="Calibri"/>
              <a:ea typeface="Calibri"/>
              <a:cs typeface="Arial"/>
            </a:endParaRPr>
          </a:p>
          <a:p>
            <a:pPr marL="0" indent="0" algn="just">
              <a:lnSpc>
                <a:spcPct val="115000"/>
              </a:lnSpc>
              <a:spcAft>
                <a:spcPts val="600"/>
              </a:spcAft>
              <a:buNone/>
            </a:pPr>
            <a:r>
              <a:rPr lang="ar-IQ" sz="2100" dirty="0">
                <a:solidFill>
                  <a:schemeClr val="bg1"/>
                </a:solidFill>
                <a:latin typeface="Simplified Arabic"/>
                <a:ea typeface="Calibri"/>
                <a:cs typeface="Simplified Arabic"/>
              </a:rPr>
              <a:t>إن الكثير من الفنادق ترسم سياسة الاحتفاظ بحد أدنى من مستوى المخزون، وان لهذه السياسة تكاليفها من أجل تحقيق توازن بين تكلفة الاحتفاظ بالمخزون من جهة وبين تكاليف تعديل خطط التشغيل بما يتناسب وتغيرات الطلب. </a:t>
            </a:r>
            <a:endParaRPr lang="en-US" sz="2100" dirty="0">
              <a:solidFill>
                <a:schemeClr val="bg1"/>
              </a:solidFill>
              <a:latin typeface="Calibri"/>
              <a:ea typeface="Calibri"/>
              <a:cs typeface="Arial"/>
            </a:endParaRPr>
          </a:p>
          <a:p>
            <a:pPr marL="0" indent="0" algn="just">
              <a:lnSpc>
                <a:spcPct val="115000"/>
              </a:lnSpc>
              <a:spcAft>
                <a:spcPts val="600"/>
              </a:spcAft>
              <a:buNone/>
            </a:pPr>
            <a:r>
              <a:rPr lang="ar-IQ" sz="2100" dirty="0">
                <a:solidFill>
                  <a:schemeClr val="bg1"/>
                </a:solidFill>
                <a:latin typeface="Simplified Arabic"/>
                <a:ea typeface="Calibri"/>
                <a:cs typeface="Simplified Arabic"/>
              </a:rPr>
              <a:t>وتكلفة الاحتفاظ بالمخزون</a:t>
            </a:r>
            <a:r>
              <a:rPr lang="en-US" sz="2100" dirty="0">
                <a:solidFill>
                  <a:schemeClr val="bg1"/>
                </a:solidFill>
                <a:latin typeface="Times New Roman"/>
                <a:ea typeface="Calibri"/>
                <a:cs typeface="Arial"/>
              </a:rPr>
              <a:t>Cost of Holding Inventory</a:t>
            </a:r>
            <a:r>
              <a:rPr lang="en-US" sz="2100" b="1" dirty="0">
                <a:solidFill>
                  <a:schemeClr val="bg1"/>
                </a:solidFill>
                <a:latin typeface="Simplified Arabic"/>
                <a:ea typeface="Calibri"/>
                <a:cs typeface="Arial"/>
              </a:rPr>
              <a:t> </a:t>
            </a:r>
            <a:r>
              <a:rPr lang="ar-IQ" sz="2100" b="1" dirty="0">
                <a:solidFill>
                  <a:schemeClr val="bg1"/>
                </a:solidFill>
                <a:latin typeface="Simplified Arabic"/>
                <a:ea typeface="Calibri"/>
                <a:cs typeface="Simplified Arabic"/>
              </a:rPr>
              <a:t>:</a:t>
            </a:r>
            <a:r>
              <a:rPr lang="ar-IQ" sz="2100" dirty="0">
                <a:solidFill>
                  <a:schemeClr val="bg1"/>
                </a:solidFill>
                <a:latin typeface="Simplified Arabic"/>
                <a:ea typeface="Calibri"/>
                <a:cs typeface="Simplified Arabic"/>
              </a:rPr>
              <a:t> هي النفقات التي تتحملها المؤسسة في حال احتفاظها بالمخزون السلعي مثل تكلفة التخزين، التأمين، تكلفة رأس المال المستثمر في المخزون. </a:t>
            </a:r>
            <a:endParaRPr lang="en-US" sz="2100" dirty="0">
              <a:solidFill>
                <a:schemeClr val="bg1"/>
              </a:solidFill>
              <a:latin typeface="Calibri"/>
              <a:ea typeface="Calibri"/>
              <a:cs typeface="Arial"/>
            </a:endParaRPr>
          </a:p>
          <a:p>
            <a:pPr marL="0" indent="0" algn="just">
              <a:lnSpc>
                <a:spcPct val="115000"/>
              </a:lnSpc>
              <a:spcAft>
                <a:spcPts val="600"/>
              </a:spcAft>
              <a:buNone/>
            </a:pPr>
            <a:r>
              <a:rPr lang="ar-IQ" sz="2100" dirty="0">
                <a:solidFill>
                  <a:schemeClr val="bg1"/>
                </a:solidFill>
                <a:latin typeface="Simplified Arabic"/>
                <a:ea typeface="Calibri"/>
                <a:cs typeface="Simplified Arabic"/>
              </a:rPr>
              <a:t>ويتكون الاحتفاظ بالمخزون السلعي من عدة عناصر أهمها: </a:t>
            </a:r>
            <a:endParaRPr lang="en-US" sz="2100" dirty="0">
              <a:solidFill>
                <a:schemeClr val="bg1"/>
              </a:solidFill>
              <a:latin typeface="Calibri"/>
              <a:ea typeface="Calibri"/>
              <a:cs typeface="Arial"/>
            </a:endParaRPr>
          </a:p>
          <a:p>
            <a:pPr marL="0" lvl="0" indent="0" algn="just">
              <a:lnSpc>
                <a:spcPct val="115000"/>
              </a:lnSpc>
              <a:spcAft>
                <a:spcPts val="600"/>
              </a:spcAft>
              <a:buNone/>
            </a:pPr>
            <a:r>
              <a:rPr lang="ar-IQ" sz="2100" b="1" dirty="0">
                <a:solidFill>
                  <a:schemeClr val="bg1"/>
                </a:solidFill>
                <a:latin typeface="Simplified Arabic"/>
                <a:ea typeface="Calibri"/>
                <a:cs typeface="Simplified Arabic"/>
              </a:rPr>
              <a:t>تكلفة رأس المال </a:t>
            </a:r>
            <a:r>
              <a:rPr lang="en-US" sz="2100" b="1" dirty="0">
                <a:solidFill>
                  <a:schemeClr val="bg1"/>
                </a:solidFill>
                <a:latin typeface="Simplified Arabic"/>
                <a:ea typeface="Calibri"/>
                <a:cs typeface="Arial"/>
              </a:rPr>
              <a:t>Cost of Capital</a:t>
            </a:r>
            <a:r>
              <a:rPr lang="ar-IQ" sz="2100" b="1" dirty="0">
                <a:solidFill>
                  <a:schemeClr val="bg1"/>
                </a:solidFill>
                <a:latin typeface="Simplified Arabic"/>
                <a:ea typeface="Calibri"/>
                <a:cs typeface="Simplified Arabic"/>
              </a:rPr>
              <a:t>:</a:t>
            </a:r>
            <a:r>
              <a:rPr lang="ar-IQ" sz="2100" dirty="0">
                <a:solidFill>
                  <a:schemeClr val="bg1"/>
                </a:solidFill>
                <a:latin typeface="Simplified Arabic"/>
                <a:ea typeface="Calibri"/>
                <a:cs typeface="Simplified Arabic"/>
              </a:rPr>
              <a:t> وهي التكلفة الرئيسية للمخزون وتتمثل في تكلفة الفرصة البديلة للأموال التي تدفعها ادارة الفندق كثمن لشراء المواد الاولية وغيرها، وتعتبر من التكاليف المتغيرة التي تتأثر بالكمية المطلوبة. </a:t>
            </a:r>
            <a:endParaRPr lang="en-US" sz="2100" dirty="0">
              <a:solidFill>
                <a:schemeClr val="bg1"/>
              </a:solidFill>
              <a:latin typeface="Calibri"/>
              <a:ea typeface="Calibri"/>
              <a:cs typeface="Arial"/>
            </a:endParaRPr>
          </a:p>
          <a:p>
            <a:pPr marL="0" lvl="0" indent="0" algn="just">
              <a:lnSpc>
                <a:spcPct val="115000"/>
              </a:lnSpc>
              <a:spcAft>
                <a:spcPts val="600"/>
              </a:spcAft>
              <a:buNone/>
            </a:pPr>
            <a:r>
              <a:rPr lang="ar-IQ" sz="2100" b="1" dirty="0">
                <a:solidFill>
                  <a:schemeClr val="bg1"/>
                </a:solidFill>
                <a:latin typeface="Simplified Arabic"/>
                <a:ea typeface="Calibri"/>
                <a:cs typeface="Simplified Arabic"/>
              </a:rPr>
              <a:t>تكلفة طلب المخزون </a:t>
            </a:r>
            <a:r>
              <a:rPr lang="en-US" sz="2100" b="1" dirty="0">
                <a:solidFill>
                  <a:schemeClr val="bg1"/>
                </a:solidFill>
                <a:latin typeface="Simplified Arabic"/>
                <a:ea typeface="Calibri"/>
                <a:cs typeface="Arial"/>
              </a:rPr>
              <a:t>Ordering Cost</a:t>
            </a:r>
            <a:r>
              <a:rPr lang="ar-IQ" sz="2100" b="1" dirty="0">
                <a:solidFill>
                  <a:schemeClr val="bg1"/>
                </a:solidFill>
                <a:latin typeface="Simplified Arabic"/>
                <a:ea typeface="Calibri"/>
                <a:cs typeface="Simplified Arabic"/>
              </a:rPr>
              <a:t>:</a:t>
            </a:r>
            <a:r>
              <a:rPr lang="ar-IQ" sz="2100" dirty="0">
                <a:solidFill>
                  <a:schemeClr val="bg1"/>
                </a:solidFill>
                <a:latin typeface="Simplified Arabic"/>
                <a:ea typeface="Calibri"/>
                <a:cs typeface="Simplified Arabic"/>
              </a:rPr>
              <a:t> وهي من التكاليف المتغيرة المخصصة لشراء المخزون والاحتفاظ به على أساس التوقع في التغيير الذي يحصل في نسب الاشغال الفندقي المستقبلية . ويشمل هذا النوع من التكلفة مايأتي: </a:t>
            </a:r>
            <a:endParaRPr lang="en-US" sz="2100" dirty="0">
              <a:solidFill>
                <a:schemeClr val="bg1"/>
              </a:solidFill>
              <a:latin typeface="Calibri"/>
              <a:ea typeface="Calibri"/>
              <a:cs typeface="Arial"/>
            </a:endParaRPr>
          </a:p>
          <a:p>
            <a:pPr marL="0" lvl="0" indent="0" algn="just">
              <a:lnSpc>
                <a:spcPct val="115000"/>
              </a:lnSpc>
              <a:spcAft>
                <a:spcPts val="600"/>
              </a:spcAft>
              <a:buNone/>
            </a:pPr>
            <a:r>
              <a:rPr lang="ar-IQ" sz="2100" dirty="0">
                <a:solidFill>
                  <a:schemeClr val="bg1"/>
                </a:solidFill>
                <a:latin typeface="Simplified Arabic"/>
                <a:ea typeface="Calibri"/>
                <a:cs typeface="Simplified Arabic"/>
              </a:rPr>
              <a:t>تكلفة تحضير طلبات الشراء. </a:t>
            </a:r>
            <a:endParaRPr lang="en-US" sz="2100" dirty="0">
              <a:solidFill>
                <a:schemeClr val="bg1"/>
              </a:solidFill>
              <a:latin typeface="Simplified Arabic"/>
              <a:ea typeface="Calibri"/>
              <a:cs typeface="Arial"/>
            </a:endParaRPr>
          </a:p>
          <a:p>
            <a:pPr marL="0" lvl="0" indent="0" algn="just">
              <a:lnSpc>
                <a:spcPct val="115000"/>
              </a:lnSpc>
              <a:spcAft>
                <a:spcPts val="600"/>
              </a:spcAft>
              <a:buNone/>
            </a:pPr>
            <a:r>
              <a:rPr lang="ar-IQ" sz="2100" dirty="0">
                <a:solidFill>
                  <a:schemeClr val="bg1"/>
                </a:solidFill>
                <a:latin typeface="Simplified Arabic"/>
                <a:ea typeface="Calibri"/>
                <a:cs typeface="Simplified Arabic"/>
              </a:rPr>
              <a:t>تكلفة استلام المخزون والتأكد من الكمية والنوعية والتسجيل والنقل. </a:t>
            </a:r>
            <a:endParaRPr lang="en-US" sz="2100" dirty="0">
              <a:solidFill>
                <a:schemeClr val="bg1"/>
              </a:solidFill>
              <a:latin typeface="Simplified Arabic"/>
              <a:ea typeface="Calibri"/>
              <a:cs typeface="Arial"/>
            </a:endParaRPr>
          </a:p>
          <a:p>
            <a:pPr marL="0" lvl="0" indent="0" algn="just">
              <a:lnSpc>
                <a:spcPct val="115000"/>
              </a:lnSpc>
              <a:spcAft>
                <a:spcPts val="600"/>
              </a:spcAft>
              <a:buNone/>
            </a:pPr>
            <a:r>
              <a:rPr lang="ar-IQ" sz="2100" dirty="0">
                <a:solidFill>
                  <a:schemeClr val="bg1"/>
                </a:solidFill>
                <a:latin typeface="Simplified Arabic"/>
                <a:ea typeface="Calibri"/>
                <a:cs typeface="Simplified Arabic"/>
              </a:rPr>
              <a:t>تكلفة خدمة المخزون ويشمل ( الضرائب وإيجار المخازن وصيانتها، التأمين على المخزون ضد الحريق والسرقة، تلف المخزون وأجور العمال من نقل وتسجيل وامساك الدفاتر وغيرها). </a:t>
            </a:r>
            <a:endParaRPr lang="en-US" sz="2100" dirty="0">
              <a:solidFill>
                <a:schemeClr val="bg1"/>
              </a:solidFill>
              <a:latin typeface="Simplified Arabic"/>
              <a:ea typeface="Calibri"/>
              <a:cs typeface="Arial"/>
            </a:endParaRPr>
          </a:p>
          <a:p>
            <a:pPr marL="0" indent="0" algn="just">
              <a:lnSpc>
                <a:spcPct val="115000"/>
              </a:lnSpc>
              <a:spcAft>
                <a:spcPts val="600"/>
              </a:spcAft>
              <a:buNone/>
            </a:pPr>
            <a:r>
              <a:rPr lang="ar-IQ" sz="2100" b="1" dirty="0">
                <a:solidFill>
                  <a:schemeClr val="bg1"/>
                </a:solidFill>
                <a:latin typeface="Simplified Arabic"/>
                <a:ea typeface="Calibri"/>
                <a:cs typeface="Simplified Arabic"/>
              </a:rPr>
              <a:t> </a:t>
            </a:r>
            <a:endParaRPr lang="en-US" sz="2100" dirty="0">
              <a:solidFill>
                <a:schemeClr val="bg1"/>
              </a:solidFill>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517013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856984" cy="6552728"/>
          </a:xfrm>
        </p:spPr>
        <p:txBody>
          <a:bodyPr>
            <a:normAutofit fontScale="77500" lnSpcReduction="20000"/>
          </a:bodyPr>
          <a:lstStyle/>
          <a:p>
            <a:pPr marL="0" indent="0" algn="just">
              <a:lnSpc>
                <a:spcPct val="115000"/>
              </a:lnSpc>
              <a:spcAft>
                <a:spcPts val="600"/>
              </a:spcAft>
              <a:buNone/>
            </a:pPr>
            <a:r>
              <a:rPr lang="ar-IQ" sz="2800" b="1" dirty="0">
                <a:solidFill>
                  <a:schemeClr val="bg1"/>
                </a:solidFill>
                <a:latin typeface="Simplified Arabic"/>
                <a:ea typeface="Calibri"/>
                <a:cs typeface="Simplified Arabic"/>
              </a:rPr>
              <a:t>ثالثا : فوائد الاحتفاظ بالمخزون الفندقي </a:t>
            </a:r>
            <a:r>
              <a:rPr lang="ar-IQ" dirty="0">
                <a:solidFill>
                  <a:schemeClr val="bg1"/>
                </a:solidFill>
                <a:latin typeface="Simplified Arabic"/>
                <a:ea typeface="Calibri"/>
                <a:cs typeface="Simplified Arabic"/>
              </a:rPr>
              <a:t> </a:t>
            </a:r>
            <a:endParaRPr lang="en-US" sz="1600" dirty="0">
              <a:solidFill>
                <a:schemeClr val="bg1"/>
              </a:solidFill>
              <a:latin typeface="Calibri"/>
              <a:ea typeface="Calibri"/>
              <a:cs typeface="Arial"/>
            </a:endParaRPr>
          </a:p>
          <a:p>
            <a:pPr indent="0" algn="just">
              <a:lnSpc>
                <a:spcPct val="115000"/>
              </a:lnSpc>
              <a:spcAft>
                <a:spcPts val="600"/>
              </a:spcAft>
              <a:buNone/>
            </a:pPr>
            <a:r>
              <a:rPr lang="ar-IQ" dirty="0">
                <a:solidFill>
                  <a:schemeClr val="bg1"/>
                </a:solidFill>
                <a:latin typeface="Simplified Arabic"/>
                <a:ea typeface="Calibri"/>
                <a:cs typeface="Simplified Arabic"/>
              </a:rPr>
              <a:t>تساوي فوائد الاحتفاظ بالمخزون الفندقي </a:t>
            </a:r>
            <a:r>
              <a:rPr lang="en-US" dirty="0">
                <a:solidFill>
                  <a:schemeClr val="bg1"/>
                </a:solidFill>
                <a:latin typeface="Times New Roman"/>
                <a:ea typeface="Calibri"/>
                <a:cs typeface="Arial"/>
              </a:rPr>
              <a:t>Benefits of Holding Inventory</a:t>
            </a:r>
            <a:r>
              <a:rPr lang="en-US" dirty="0">
                <a:solidFill>
                  <a:schemeClr val="bg1"/>
                </a:solidFill>
                <a:latin typeface="Simplified Arabic"/>
                <a:ea typeface="Calibri"/>
                <a:cs typeface="Arial"/>
              </a:rPr>
              <a:t> </a:t>
            </a:r>
            <a:r>
              <a:rPr lang="ar-IQ" dirty="0">
                <a:solidFill>
                  <a:schemeClr val="bg1"/>
                </a:solidFill>
                <a:latin typeface="Simplified Arabic"/>
                <a:ea typeface="Calibri"/>
              </a:rPr>
              <a:t>للوظائف التي يقدمها المخزون السلعي للفندق، حيث يؤدي المخزون وظائف هامة تخدم عمليات الانتاج والمبيعات. وأهم وظيفة للمخزون هي تمكين الفندق من السير في عمليات الخدمة والإنتاج دون توقف. وتقسم الفوائد الى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1 . فوائد في عمليات الشراء</a:t>
            </a:r>
            <a:r>
              <a:rPr lang="en-US" b="1" dirty="0">
                <a:solidFill>
                  <a:schemeClr val="bg1"/>
                </a:solidFill>
                <a:latin typeface="Times New Roman"/>
                <a:ea typeface="Calibri"/>
                <a:cs typeface="Arial"/>
              </a:rPr>
              <a:t>Benefits in Purchasing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2 . فوائد في علية الانتاج </a:t>
            </a:r>
            <a:r>
              <a:rPr lang="en-US" b="1" dirty="0">
                <a:solidFill>
                  <a:schemeClr val="bg1"/>
                </a:solidFill>
                <a:latin typeface="Times New Roman"/>
                <a:ea typeface="Calibri"/>
                <a:cs typeface="Arial"/>
              </a:rPr>
              <a:t>Benefits in Production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3 . فوائد في عملية البيع </a:t>
            </a:r>
            <a:r>
              <a:rPr lang="en-US" b="1" dirty="0">
                <a:solidFill>
                  <a:schemeClr val="bg1"/>
                </a:solidFill>
                <a:latin typeface="Times New Roman"/>
                <a:ea typeface="Calibri"/>
                <a:cs typeface="Arial"/>
              </a:rPr>
              <a:t>Benefits in Sales  </a:t>
            </a:r>
            <a:endParaRPr lang="en-US" sz="1600" dirty="0">
              <a:solidFill>
                <a:schemeClr val="bg1"/>
              </a:solidFill>
              <a:latin typeface="Calibri"/>
              <a:ea typeface="Calibri"/>
              <a:cs typeface="Arial"/>
            </a:endParaRPr>
          </a:p>
          <a:p>
            <a:pPr marL="185737" indent="0" algn="just">
              <a:lnSpc>
                <a:spcPct val="115000"/>
              </a:lnSpc>
              <a:spcAft>
                <a:spcPts val="600"/>
              </a:spcAft>
              <a:buNone/>
            </a:pPr>
            <a:r>
              <a:rPr lang="ar-IQ" b="1" dirty="0">
                <a:solidFill>
                  <a:schemeClr val="bg1"/>
                </a:solidFill>
                <a:latin typeface="Simplified Arabic"/>
                <a:ea typeface="Calibri"/>
                <a:cs typeface="Simplified Arabic"/>
              </a:rPr>
              <a:t> </a:t>
            </a:r>
            <a:r>
              <a:rPr lang="ar-IQ" b="1" dirty="0" smtClean="0">
                <a:solidFill>
                  <a:schemeClr val="bg1"/>
                </a:solidFill>
                <a:latin typeface="Simplified Arabic"/>
                <a:ea typeface="Calibri"/>
                <a:cs typeface="Simplified Arabic"/>
              </a:rPr>
              <a:t>1 </a:t>
            </a:r>
            <a:r>
              <a:rPr lang="ar-IQ" b="1" dirty="0">
                <a:solidFill>
                  <a:schemeClr val="bg1"/>
                </a:solidFill>
                <a:latin typeface="Simplified Arabic"/>
                <a:ea typeface="Calibri"/>
                <a:cs typeface="Simplified Arabic"/>
              </a:rPr>
              <a:t>. فوائد في عمليات الشراء</a:t>
            </a:r>
            <a:r>
              <a:rPr lang="en-US" b="1" dirty="0">
                <a:solidFill>
                  <a:schemeClr val="bg1"/>
                </a:solidFill>
                <a:latin typeface="Times New Roman"/>
                <a:ea typeface="Calibri"/>
                <a:cs typeface="Arial"/>
              </a:rPr>
              <a:t>Benefits in Purchasing  </a:t>
            </a:r>
            <a:r>
              <a:rPr lang="ar-IQ" b="1" dirty="0">
                <a:solidFill>
                  <a:schemeClr val="bg1"/>
                </a:solidFill>
                <a:latin typeface="Times New Roman"/>
                <a:ea typeface="Calibri"/>
              </a:rPr>
              <a:t>: </a:t>
            </a:r>
            <a:r>
              <a:rPr lang="ar-IQ" dirty="0">
                <a:solidFill>
                  <a:schemeClr val="bg1"/>
                </a:solidFill>
                <a:latin typeface="Simplified Arabic"/>
                <a:ea typeface="Calibri"/>
                <a:cs typeface="Simplified Arabic"/>
              </a:rPr>
              <a:t>ان لعملية الفصل بين الكمية المشتراة من المواد الاولية والكمية المنتجة تعود على الفندق بعدة فوائد منها :</a:t>
            </a:r>
            <a:endParaRPr lang="en-US" sz="1600" dirty="0">
              <a:solidFill>
                <a:schemeClr val="bg1"/>
              </a:solidFill>
              <a:latin typeface="Calibri"/>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تستطيع ادارة الفندق شراء كميات كبيرة نفوق الكمية المستخدمة في انتاج الاطعمة والمشروبات أو حتى الكمية المباعة ، مما يتيح لادارة الفندق الانتفاع بالخصم المسموح به والذي يمنحه الموردون على شراء كميات كبيرة من السلع، اضافة الى خفض تكاليف الاحتفاظ بالمخزون لتقليل من عدد مرات الشراء.</a:t>
            </a:r>
            <a:endParaRPr lang="en-US" sz="1600" dirty="0">
              <a:solidFill>
                <a:schemeClr val="bg1"/>
              </a:solidFill>
              <a:latin typeface="Simplified Arabic"/>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تستطيع ادارة الفندق شراء المواد الاولية الداخلة في انتاج الاطعمة في موسم انتاجها وليس في موسم الشحة في المعروض  منها، أي قبل ارتفاع اسعارها .</a:t>
            </a:r>
            <a:endParaRPr lang="en-US" sz="1600" dirty="0">
              <a:solidFill>
                <a:schemeClr val="bg1"/>
              </a:solidFill>
              <a:latin typeface="Simplified Arabic"/>
              <a:ea typeface="Calibri"/>
              <a:cs typeface="Arial"/>
            </a:endParaRPr>
          </a:p>
          <a:p>
            <a:pPr marL="0" indent="0" algn="just">
              <a:lnSpc>
                <a:spcPct val="115000"/>
              </a:lnSpc>
              <a:spcAft>
                <a:spcPts val="600"/>
              </a:spcAft>
              <a:buNone/>
            </a:pPr>
            <a:r>
              <a:rPr lang="ar-IQ" b="1" dirty="0" smtClean="0">
                <a:solidFill>
                  <a:schemeClr val="bg1"/>
                </a:solidFill>
                <a:latin typeface="Simplified Arabic"/>
                <a:ea typeface="Calibri"/>
                <a:cs typeface="Simplified Arabic"/>
              </a:rPr>
              <a:t>2 </a:t>
            </a:r>
            <a:r>
              <a:rPr lang="ar-IQ" b="1" dirty="0">
                <a:solidFill>
                  <a:schemeClr val="bg1"/>
                </a:solidFill>
                <a:latin typeface="Simplified Arabic"/>
                <a:ea typeface="Calibri"/>
                <a:cs typeface="Simplified Arabic"/>
              </a:rPr>
              <a:t>. فوائد في عملية الانتاج </a:t>
            </a:r>
            <a:r>
              <a:rPr lang="en-US" b="1" dirty="0">
                <a:solidFill>
                  <a:schemeClr val="bg1"/>
                </a:solidFill>
                <a:latin typeface="Times New Roman"/>
                <a:ea typeface="Calibri"/>
                <a:cs typeface="Arial"/>
              </a:rPr>
              <a:t>Benefits in Production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          ان لأهمية الطبيعة الموسمية لصناعة الفنادق، يجعل من ادارة الفندق الاحتفاظ بكمية من المخزون، فإن ذلك يعني تمكنها من انتاج كمية تزيد أو تقل عن الكمية المباعة. وفي هذه الحالة تكون المبيعات عالية في فترة تصل فيها نسبة الاشغال الفندقي الى ذروتها، ثم تنحدر الى أدنى مستوياتها في موسم الكساد السياحي</a:t>
            </a:r>
            <a:r>
              <a:rPr lang="ar-IQ" dirty="0">
                <a:latin typeface="Simplified Arabic"/>
                <a:ea typeface="Calibri"/>
                <a:cs typeface="Simplified Arabic"/>
              </a:rPr>
              <a:t>.</a:t>
            </a:r>
            <a:endParaRPr lang="en-US" sz="16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5044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80720"/>
          </a:xfrm>
        </p:spPr>
        <p:txBody>
          <a:bodyPr>
            <a:normAutofit fontScale="85000" lnSpcReduction="10000"/>
          </a:bodyPr>
          <a:lstStyle/>
          <a:p>
            <a:pPr marL="0" indent="0" algn="just">
              <a:lnSpc>
                <a:spcPct val="115000"/>
              </a:lnSpc>
              <a:spcAft>
                <a:spcPts val="600"/>
              </a:spcAft>
              <a:buNone/>
            </a:pPr>
            <a:r>
              <a:rPr lang="ar-IQ" b="1" dirty="0">
                <a:solidFill>
                  <a:schemeClr val="bg1"/>
                </a:solidFill>
                <a:latin typeface="Simplified Arabic"/>
                <a:ea typeface="Calibri"/>
                <a:cs typeface="Simplified Arabic"/>
              </a:rPr>
              <a:t>3 . فوائد في عملية البيع </a:t>
            </a:r>
            <a:r>
              <a:rPr lang="en-US" b="1" dirty="0">
                <a:solidFill>
                  <a:schemeClr val="bg1"/>
                </a:solidFill>
                <a:latin typeface="Times New Roman"/>
                <a:ea typeface="Calibri"/>
                <a:cs typeface="Arial"/>
              </a:rPr>
              <a:t>Benefits in Sales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         يؤدي الاحتفاظ بالمخزون الفندقي الى تمكين ادارة الفنادق السيطرة على أي تذبذب في نسب الاشغال الفندقي، فان الغرفة الفندقية التي لم تأثث لا يمكن تهيئتها بشكل متكامل لا تعرض للبيع ، والغرفة التي لا تباع هي خسارة للفندق حتى وان تم بيعها في اليوم التالي مما يؤدي الى عدم تمكن ادارة الفندق من تلبية الزيادة في نسبة الاشغال الفندقي وبشكل سريع، وبعكسه سوف تستطيع سد النقص الحاصل دون تأخير. وفي هذه الحالة يقوم المخزون بتغطية الفجوة الزمنية الحاصلة بين عملية الخدمة وعملية البيع. كما ان عملية تلبية طلبات الضيوف بسرعة يعطي لادارة الفندق ميزة تنافسية والا سيتحول الضيوف الى فنادق اخرى ، وتتعرض ادارة الفندق الى خسارة .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 </a:t>
            </a:r>
            <a:r>
              <a:rPr lang="ar-IQ" sz="2800" b="1" dirty="0" smtClean="0">
                <a:solidFill>
                  <a:schemeClr val="bg1"/>
                </a:solidFill>
                <a:latin typeface="Simplified Arabic"/>
                <a:ea typeface="Calibri"/>
                <a:cs typeface="Simplified Arabic"/>
              </a:rPr>
              <a:t>رابعا </a:t>
            </a:r>
            <a:r>
              <a:rPr lang="ar-IQ" sz="2800" b="1" dirty="0">
                <a:solidFill>
                  <a:schemeClr val="bg1"/>
                </a:solidFill>
                <a:latin typeface="Simplified Arabic"/>
                <a:ea typeface="Calibri"/>
                <a:cs typeface="Simplified Arabic"/>
              </a:rPr>
              <a:t>: دوافع الاحتفاظ بالمخزون الفندقي </a:t>
            </a:r>
            <a:r>
              <a:rPr lang="ar-IQ" dirty="0">
                <a:solidFill>
                  <a:schemeClr val="bg1"/>
                </a:solidFill>
                <a:latin typeface="Simplified Arabic"/>
                <a:ea typeface="Calibri"/>
                <a:cs typeface="Simplified Arabic"/>
              </a:rPr>
              <a:t> </a:t>
            </a:r>
            <a:endParaRPr lang="en-US" sz="1600" dirty="0">
              <a:solidFill>
                <a:schemeClr val="bg1"/>
              </a:solidFill>
              <a:latin typeface="Calibri"/>
              <a:ea typeface="Calibri"/>
              <a:cs typeface="Arial"/>
            </a:endParaRPr>
          </a:p>
          <a:p>
            <a:pPr indent="0" algn="just">
              <a:lnSpc>
                <a:spcPct val="115000"/>
              </a:lnSpc>
              <a:spcAft>
                <a:spcPts val="600"/>
              </a:spcAft>
              <a:buNone/>
            </a:pPr>
            <a:r>
              <a:rPr lang="ar-IQ" dirty="0">
                <a:solidFill>
                  <a:schemeClr val="bg1"/>
                </a:solidFill>
                <a:latin typeface="Simplified Arabic"/>
                <a:ea typeface="Calibri"/>
                <a:cs typeface="Simplified Arabic"/>
              </a:rPr>
              <a:t>على الرغم من تفاوت الاهمية النسبية لأسباب الاحتفاظ بالمخزون من فندق لآخر ومن صنف سلعي أو غذائي لآخر، فان الدوافع وراء الاحتفاظ بالمخزون يمكن أن تكون ذات طبيعة انتاجية، او تسويقية ، او اقتصادية ، فيمكن اجمالها في أربع مجموعات رئيسية هي: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1 . التأمين والحماية ضد المخاطر</a:t>
            </a:r>
            <a:r>
              <a:rPr lang="en-US" b="1" dirty="0">
                <a:solidFill>
                  <a:schemeClr val="bg1"/>
                </a:solidFill>
                <a:latin typeface="Simplified Arabic"/>
                <a:ea typeface="Calibri"/>
                <a:cs typeface="Arial"/>
              </a:rPr>
              <a:t>Protection against risk </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تظهر الحاجة الى الاحتفاظ بالمخزون نتيجة الطلب والعرض الموسمي واحتمالات زيادة حجم الطلب السياحي ورغبة ادارة الفندق في الاحتياط للظروف غير المتوقعة عند اعداد الخطة التشغيلية والتسويقية لأسباب منها، فمن المعروف ان الطلب يزداد على بعض المواد تبعاً للظروف المناخية او بعض فصول السنة او تبعاً للأعياد والمناسبات ( موسم الذروة السياحي ). وبالتالي لابد من تخزين المنتجات الجاهزة في اوقات ضعف الطلب الى حين مواسم زيادة الطلب ، او احتمالات زيادة حجم الطلب الفعلي عن المتوقع نتيجة مجموعة من الاسباب منها </a:t>
            </a:r>
            <a:r>
              <a:rPr lang="ar-IQ" dirty="0" smtClean="0">
                <a:solidFill>
                  <a:schemeClr val="bg1"/>
                </a:solidFill>
                <a:latin typeface="Simplified Arabic"/>
                <a:ea typeface="Calibri"/>
                <a:cs typeface="Simplified Arabic"/>
              </a:rPr>
              <a:t>:</a:t>
            </a:r>
            <a:endParaRPr lang="en-US" sz="1600" dirty="0">
              <a:solidFill>
                <a:schemeClr val="bg1"/>
              </a:solidFill>
              <a:latin typeface="Calibri"/>
              <a:ea typeface="Calibri"/>
              <a:cs typeface="Arial"/>
            </a:endParaRPr>
          </a:p>
        </p:txBody>
      </p:sp>
    </p:spTree>
    <p:extLst>
      <p:ext uri="{BB962C8B-B14F-4D97-AF65-F5344CB8AC3E}">
        <p14:creationId xmlns:p14="http://schemas.microsoft.com/office/powerpoint/2010/main" val="261560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624736"/>
          </a:xfrm>
        </p:spPr>
        <p:txBody>
          <a:bodyPr>
            <a:normAutofit fontScale="85000" lnSpcReduction="20000"/>
          </a:bodyPr>
          <a:lstStyle/>
          <a:p>
            <a:pPr marL="93662" lvl="0" indent="0" algn="just">
              <a:lnSpc>
                <a:spcPct val="115000"/>
              </a:lnSpc>
              <a:spcAft>
                <a:spcPts val="600"/>
              </a:spcAft>
              <a:buNone/>
            </a:pPr>
            <a:r>
              <a:rPr lang="ar-IQ" dirty="0" smtClean="0">
                <a:solidFill>
                  <a:schemeClr val="bg1"/>
                </a:solidFill>
                <a:latin typeface="Simplified Arabic"/>
                <a:ea typeface="Calibri"/>
                <a:cs typeface="Simplified Arabic"/>
              </a:rPr>
              <a:t>- عدم </a:t>
            </a:r>
            <a:r>
              <a:rPr lang="ar-IQ" dirty="0">
                <a:solidFill>
                  <a:schemeClr val="bg1"/>
                </a:solidFill>
                <a:latin typeface="Simplified Arabic"/>
                <a:ea typeface="Calibri"/>
                <a:cs typeface="Simplified Arabic"/>
              </a:rPr>
              <a:t>دقة الاسلوب المستخدم في التقدير.</a:t>
            </a:r>
            <a:endParaRPr lang="en-US" sz="1600" dirty="0">
              <a:solidFill>
                <a:schemeClr val="bg1"/>
              </a:solidFill>
              <a:latin typeface="Simplified Arabic"/>
              <a:ea typeface="Calibri"/>
              <a:cs typeface="Arial"/>
            </a:endParaRPr>
          </a:p>
          <a:p>
            <a:pPr marL="93662" lvl="0" indent="0" algn="just">
              <a:lnSpc>
                <a:spcPct val="115000"/>
              </a:lnSpc>
              <a:spcAft>
                <a:spcPts val="600"/>
              </a:spcAft>
              <a:buNone/>
            </a:pPr>
            <a:r>
              <a:rPr lang="ar-IQ" dirty="0" smtClean="0">
                <a:solidFill>
                  <a:schemeClr val="bg1"/>
                </a:solidFill>
                <a:latin typeface="Simplified Arabic"/>
                <a:ea typeface="Calibri"/>
                <a:cs typeface="Simplified Arabic"/>
              </a:rPr>
              <a:t>- التغير </a:t>
            </a:r>
            <a:r>
              <a:rPr lang="ar-IQ" dirty="0">
                <a:solidFill>
                  <a:schemeClr val="bg1"/>
                </a:solidFill>
                <a:latin typeface="Simplified Arabic"/>
                <a:ea typeface="Calibri"/>
                <a:cs typeface="Simplified Arabic"/>
              </a:rPr>
              <a:t>المفاجئ في رغباي الضيوف على اصناف جديدة من الخدمات.</a:t>
            </a:r>
            <a:endParaRPr lang="en-US" sz="1600" dirty="0">
              <a:solidFill>
                <a:schemeClr val="bg1"/>
              </a:solidFill>
              <a:latin typeface="Simplified Arabic"/>
              <a:ea typeface="Calibri"/>
              <a:cs typeface="Arial"/>
            </a:endParaRPr>
          </a:p>
          <a:p>
            <a:pPr marL="93662" lvl="0" indent="0" algn="just">
              <a:lnSpc>
                <a:spcPct val="115000"/>
              </a:lnSpc>
              <a:spcAft>
                <a:spcPts val="600"/>
              </a:spcAft>
              <a:buNone/>
            </a:pPr>
            <a:r>
              <a:rPr lang="ar-IQ" dirty="0" smtClean="0">
                <a:solidFill>
                  <a:schemeClr val="bg1"/>
                </a:solidFill>
                <a:latin typeface="Simplified Arabic"/>
                <a:ea typeface="Calibri"/>
                <a:cs typeface="Simplified Arabic"/>
              </a:rPr>
              <a:t>- فاعلية </a:t>
            </a:r>
            <a:r>
              <a:rPr lang="ar-IQ" dirty="0">
                <a:solidFill>
                  <a:schemeClr val="bg1"/>
                </a:solidFill>
                <a:latin typeface="Simplified Arabic"/>
                <a:ea typeface="Calibri"/>
                <a:cs typeface="Simplified Arabic"/>
              </a:rPr>
              <a:t>الجهود التسويقية في جذب ضيوف جدد او فتح قاعات وصالات خدمية جديدة.</a:t>
            </a:r>
            <a:endParaRPr lang="en-US" sz="1600" dirty="0">
              <a:solidFill>
                <a:schemeClr val="bg1"/>
              </a:solidFill>
              <a:latin typeface="Simplified Arabic"/>
              <a:ea typeface="Calibri"/>
              <a:cs typeface="Arial"/>
            </a:endParaRPr>
          </a:p>
          <a:p>
            <a:pPr marL="93662" lvl="0" indent="0" algn="just">
              <a:lnSpc>
                <a:spcPct val="115000"/>
              </a:lnSpc>
              <a:spcAft>
                <a:spcPts val="600"/>
              </a:spcAft>
              <a:buNone/>
            </a:pPr>
            <a:r>
              <a:rPr lang="ar-IQ" dirty="0" smtClean="0">
                <a:solidFill>
                  <a:schemeClr val="bg1"/>
                </a:solidFill>
                <a:latin typeface="Simplified Arabic"/>
                <a:ea typeface="Calibri"/>
                <a:cs typeface="Simplified Arabic"/>
              </a:rPr>
              <a:t>- تغيرات </a:t>
            </a:r>
            <a:r>
              <a:rPr lang="ar-IQ" dirty="0">
                <a:solidFill>
                  <a:schemeClr val="bg1"/>
                </a:solidFill>
                <a:latin typeface="Simplified Arabic"/>
                <a:ea typeface="Calibri"/>
                <a:cs typeface="Simplified Arabic"/>
              </a:rPr>
              <a:t>مفاجئة في اسعار او مواصفات المنتجات البديلة. </a:t>
            </a:r>
            <a:endParaRPr lang="en-US" sz="1600" dirty="0">
              <a:solidFill>
                <a:schemeClr val="bg1"/>
              </a:solidFill>
              <a:latin typeface="Simplified Arabic"/>
              <a:ea typeface="Calibri"/>
              <a:cs typeface="Arial"/>
            </a:endParaRPr>
          </a:p>
          <a:p>
            <a:pPr marL="16510" indent="0" algn="just">
              <a:lnSpc>
                <a:spcPct val="115000"/>
              </a:lnSpc>
              <a:spcAft>
                <a:spcPts val="600"/>
              </a:spcAft>
              <a:buNone/>
            </a:pPr>
            <a:r>
              <a:rPr lang="ar-IQ" dirty="0">
                <a:solidFill>
                  <a:schemeClr val="bg1"/>
                </a:solidFill>
                <a:latin typeface="Simplified Arabic"/>
                <a:ea typeface="Calibri"/>
                <a:cs typeface="Simplified Arabic"/>
              </a:rPr>
              <a:t>2. </a:t>
            </a:r>
            <a:r>
              <a:rPr lang="ar-IQ" b="1" dirty="0">
                <a:solidFill>
                  <a:schemeClr val="bg1"/>
                </a:solidFill>
                <a:latin typeface="Simplified Arabic"/>
                <a:ea typeface="Calibri"/>
                <a:cs typeface="Simplified Arabic"/>
              </a:rPr>
              <a:t>احتمالات طول فترة التوريد</a:t>
            </a:r>
            <a:r>
              <a:rPr lang="en-US" b="1" dirty="0">
                <a:solidFill>
                  <a:schemeClr val="bg1"/>
                </a:solidFill>
                <a:latin typeface="Times New Roman"/>
                <a:ea typeface="Calibri"/>
                <a:cs typeface="Arial"/>
              </a:rPr>
              <a:t>lead- time</a:t>
            </a:r>
            <a:r>
              <a:rPr lang="en-US" dirty="0">
                <a:solidFill>
                  <a:schemeClr val="bg1"/>
                </a:solidFill>
                <a:latin typeface="Times New Roman"/>
                <a:ea typeface="Calibri"/>
                <a:cs typeface="Arial"/>
              </a:rPr>
              <a:t>  </a:t>
            </a:r>
            <a:r>
              <a:rPr lang="ar-IQ" dirty="0">
                <a:solidFill>
                  <a:schemeClr val="bg1"/>
                </a:solidFill>
                <a:latin typeface="Simplified Arabic"/>
                <a:ea typeface="Calibri"/>
                <a:cs typeface="Simplified Arabic"/>
              </a:rPr>
              <a:t>عن المتوسطات المتوقعة لها مما يؤدي إلى تأخير وصول الغيار أو المواد الاحتياطية المطلوبة عن المواعيد المحددة لها خارج عن ارادة الفندق ، ومن امثلة ذلك حدوث عطل في وسائل النقل، اضطرابات عمالية، عقبات في الاخراج الكمركي أو التفريغ في حال الاستيراد وغيرها من الاسباب التي تؤدي الى عدم الوفاء بمواعيد التوريد المتفق عليها ، لذلك تعتبر من الدوافع المهمة للاحتفاظ بالمخزون الفندقي هم ضمان الامداد المستمر للعمليات الانتاجية . </a:t>
            </a:r>
            <a:endParaRPr lang="en-US" sz="1600" dirty="0">
              <a:solidFill>
                <a:schemeClr val="bg1"/>
              </a:solidFill>
              <a:latin typeface="Calibri"/>
              <a:ea typeface="Calibri"/>
              <a:cs typeface="Arial"/>
            </a:endParaRPr>
          </a:p>
          <a:p>
            <a:pPr marL="16510" indent="0" algn="just">
              <a:lnSpc>
                <a:spcPct val="115000"/>
              </a:lnSpc>
              <a:spcAft>
                <a:spcPts val="600"/>
              </a:spcAft>
              <a:buNone/>
            </a:pPr>
            <a:r>
              <a:rPr lang="ar-IQ" b="1" dirty="0">
                <a:solidFill>
                  <a:schemeClr val="bg1"/>
                </a:solidFill>
                <a:latin typeface="Simplified Arabic"/>
                <a:ea typeface="Calibri"/>
                <a:cs typeface="Simplified Arabic"/>
              </a:rPr>
              <a:t>3. تحقيق وفورات اقتصادية</a:t>
            </a:r>
            <a:r>
              <a:rPr lang="en-US" b="1" dirty="0">
                <a:solidFill>
                  <a:schemeClr val="bg1"/>
                </a:solidFill>
                <a:latin typeface="Simplified Arabic"/>
                <a:ea typeface="Calibri"/>
                <a:cs typeface="Arial"/>
              </a:rPr>
              <a:t>Economic Benefits </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وذلك لرغبة ادارة الفندق في تحقيق بعض المنافع الاقتصادية سواء في شكل ارباح او تخفيض للتكاليف والاضرار المرتبطة بالمخزون أي تحقيق ارباح في صورة تخفيض التكاليف والإضرار المرتبطة بالمخزون، والتي تأخذ اشكالاتً منها:</a:t>
            </a:r>
            <a:endParaRPr lang="en-US" sz="1600" dirty="0">
              <a:solidFill>
                <a:schemeClr val="bg1"/>
              </a:solidFill>
              <a:latin typeface="Calibri"/>
              <a:ea typeface="Calibri"/>
              <a:cs typeface="Arial"/>
            </a:endParaRPr>
          </a:p>
          <a:p>
            <a:pPr marL="16510" indent="0" algn="just">
              <a:lnSpc>
                <a:spcPct val="115000"/>
              </a:lnSpc>
              <a:spcAft>
                <a:spcPts val="600"/>
              </a:spcAft>
              <a:buNone/>
            </a:pPr>
            <a:r>
              <a:rPr lang="ar-IQ" b="1" dirty="0">
                <a:solidFill>
                  <a:schemeClr val="bg1"/>
                </a:solidFill>
                <a:latin typeface="Simplified Arabic"/>
                <a:ea typeface="Calibri"/>
                <a:cs typeface="Simplified Arabic"/>
              </a:rPr>
              <a:t>   -</a:t>
            </a:r>
            <a:r>
              <a:rPr lang="ar-IQ" dirty="0">
                <a:solidFill>
                  <a:schemeClr val="bg1"/>
                </a:solidFill>
                <a:latin typeface="Simplified Arabic"/>
                <a:ea typeface="Calibri"/>
                <a:cs typeface="Simplified Arabic"/>
              </a:rPr>
              <a:t> الاستفادة من خصم الكمية</a:t>
            </a:r>
            <a:r>
              <a:rPr lang="en-US" dirty="0">
                <a:solidFill>
                  <a:schemeClr val="bg1"/>
                </a:solidFill>
                <a:latin typeface="Times New Roman"/>
                <a:ea typeface="Calibri"/>
                <a:cs typeface="Arial"/>
              </a:rPr>
              <a:t>Quantity Discount  </a:t>
            </a:r>
            <a:r>
              <a:rPr lang="ar-IQ" dirty="0">
                <a:solidFill>
                  <a:schemeClr val="bg1"/>
                </a:solidFill>
                <a:latin typeface="Simplified Arabic"/>
                <a:ea typeface="Calibri"/>
                <a:cs typeface="Simplified Arabic"/>
              </a:rPr>
              <a:t>فيقوم الموردين بتخفيض اسعار البيع في حالة قيام المشتري بشراء كميات كبيرة للاستفادة من الخصم لحين الحاجة اليها مستقبلاً، مما يتطلب من ادارة الفندق الموازنة بين الوفورات الناتجة من الخصم والتكاليف التي ستتحملها ادارة الفندق مقابل الاحتفاظ بالكميات الزائدة.</a:t>
            </a:r>
            <a:endParaRPr lang="en-US" sz="1600" dirty="0">
              <a:solidFill>
                <a:schemeClr val="bg1"/>
              </a:solidFill>
              <a:latin typeface="Calibri"/>
              <a:ea typeface="Calibri"/>
              <a:cs typeface="Arial"/>
            </a:endParaRPr>
          </a:p>
          <a:p>
            <a:pPr marL="0" indent="0">
              <a:buNone/>
            </a:pPr>
            <a:r>
              <a:rPr lang="ar-IQ" b="1" dirty="0">
                <a:solidFill>
                  <a:schemeClr val="bg1"/>
                </a:solidFill>
                <a:latin typeface="Simplified Arabic"/>
                <a:ea typeface="Calibri"/>
                <a:cs typeface="Simplified Arabic"/>
              </a:rPr>
              <a:t>  -</a:t>
            </a:r>
            <a:r>
              <a:rPr lang="ar-IQ" dirty="0">
                <a:solidFill>
                  <a:schemeClr val="bg1"/>
                </a:solidFill>
                <a:latin typeface="Simplified Arabic"/>
                <a:ea typeface="Calibri"/>
                <a:cs typeface="Simplified Arabic"/>
              </a:rPr>
              <a:t>  الاستفادة من دافع المضاربة </a:t>
            </a:r>
            <a:r>
              <a:rPr lang="en-US" dirty="0">
                <a:solidFill>
                  <a:schemeClr val="bg1"/>
                </a:solidFill>
                <a:latin typeface="Times New Roman"/>
                <a:ea typeface="Calibri"/>
              </a:rPr>
              <a:t>Speculation</a:t>
            </a:r>
            <a:r>
              <a:rPr lang="ar-IQ" dirty="0">
                <a:solidFill>
                  <a:schemeClr val="bg1"/>
                </a:solidFill>
                <a:latin typeface="Simplified Arabic"/>
                <a:ea typeface="Calibri"/>
                <a:cs typeface="Simplified Arabic"/>
              </a:rPr>
              <a:t> وتقلبات الاسعار وبالتالي تحقيق منافع اقتصادية عن طريق الاستفادة قيام ادارة الفندق بشراء كميات معينة وبأسعار منخفضة وتخزينها بقصد استخدامها في المستقبل او تخفيض اسعار البيع في حالة شراء كميات كبيرة.</a:t>
            </a:r>
            <a:endParaRPr lang="ar-IQ" dirty="0">
              <a:solidFill>
                <a:schemeClr val="bg1"/>
              </a:solidFill>
            </a:endParaRPr>
          </a:p>
        </p:txBody>
      </p:sp>
    </p:spTree>
    <p:extLst>
      <p:ext uri="{BB962C8B-B14F-4D97-AF65-F5344CB8AC3E}">
        <p14:creationId xmlns:p14="http://schemas.microsoft.com/office/powerpoint/2010/main" val="1091619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928992" cy="6741368"/>
          </a:xfrm>
        </p:spPr>
        <p:txBody>
          <a:bodyPr>
            <a:normAutofit fontScale="85000" lnSpcReduction="20000"/>
          </a:bodyPr>
          <a:lstStyle/>
          <a:p>
            <a:pPr marL="16510" indent="0" algn="just">
              <a:lnSpc>
                <a:spcPct val="115000"/>
              </a:lnSpc>
              <a:spcAft>
                <a:spcPts val="600"/>
              </a:spcAft>
              <a:buNone/>
            </a:pPr>
            <a:r>
              <a:rPr lang="ar-IQ" dirty="0">
                <a:solidFill>
                  <a:schemeClr val="bg1"/>
                </a:solidFill>
                <a:latin typeface="Simplified Arabic"/>
                <a:ea typeface="Calibri"/>
                <a:cs typeface="Simplified Arabic"/>
              </a:rPr>
              <a:t>الاستفادة من وفورات تحسن مستوى الجودة</a:t>
            </a:r>
            <a:r>
              <a:rPr lang="en-US" dirty="0">
                <a:solidFill>
                  <a:schemeClr val="bg1"/>
                </a:solidFill>
                <a:latin typeface="Times New Roman"/>
                <a:ea typeface="Calibri"/>
                <a:cs typeface="Arial"/>
              </a:rPr>
              <a:t>Quality Improvement </a:t>
            </a:r>
            <a:r>
              <a:rPr lang="en-US" dirty="0">
                <a:solidFill>
                  <a:schemeClr val="bg1"/>
                </a:solidFill>
                <a:latin typeface="Simplified Arabic"/>
                <a:ea typeface="Calibri"/>
                <a:cs typeface="Arial"/>
              </a:rPr>
              <a:t> </a:t>
            </a:r>
            <a:r>
              <a:rPr lang="ar-IQ" dirty="0">
                <a:solidFill>
                  <a:schemeClr val="bg1"/>
                </a:solidFill>
                <a:latin typeface="Simplified Arabic"/>
                <a:ea typeface="Calibri"/>
              </a:rPr>
              <a:t>اذ يعتبر التخزين جزءاً من العملية الانتاجية، ويؤدي الى إكساب الاصناف المخزونة قيمة ومنفعة أكبر عما اذا بيعت فور انتاجها كالأجبان وغيرها.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4. الاستقرار والاستمرار</a:t>
            </a:r>
            <a:r>
              <a:rPr lang="en-US" b="1" dirty="0">
                <a:solidFill>
                  <a:schemeClr val="bg1"/>
                </a:solidFill>
                <a:latin typeface="Times New Roman"/>
                <a:ea typeface="Calibri"/>
                <a:cs typeface="Arial"/>
              </a:rPr>
              <a:t>Stability and Continuity</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تسعى ادارة الفندق الى استثمار اقصى الطاقات الانتاجية المتاحة لديها بأكبر كفاءة ممكنة وتحقيق نوع من الثبات والاستقرار النسبي في نوعية ودرجة خدماتها وذلك عن طريق الاحتفاظ بكميات مناسبة تحت التشغيل وتوفير المواد اللازمة لمقابلة التوسعات المستقبلية لحين الحاجة اليها. ومن جهة اخرى الاستمرار بتحسين مستوى خدمة ضيوف الفندق وكسب ثقتهم عن طريق السرعة في مواجهة التغيرات في طلباتهم دون تأخير أو ارباك.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 </a:t>
            </a:r>
            <a:r>
              <a:rPr lang="ar-IQ" sz="2800" b="1" dirty="0" smtClean="0">
                <a:solidFill>
                  <a:schemeClr val="bg1"/>
                </a:solidFill>
                <a:latin typeface="Simplified Arabic"/>
                <a:ea typeface="Calibri"/>
                <a:cs typeface="Simplified Arabic"/>
              </a:rPr>
              <a:t>خامسا </a:t>
            </a:r>
            <a:r>
              <a:rPr lang="ar-IQ" sz="2800" b="1" dirty="0">
                <a:solidFill>
                  <a:schemeClr val="bg1"/>
                </a:solidFill>
                <a:latin typeface="Simplified Arabic"/>
                <a:ea typeface="Calibri"/>
                <a:cs typeface="Simplified Arabic"/>
              </a:rPr>
              <a:t>: مخاطر الاستثمار في المخزون الفندقي </a:t>
            </a:r>
            <a:r>
              <a:rPr lang="ar-IQ" dirty="0">
                <a:solidFill>
                  <a:schemeClr val="bg1"/>
                </a:solidFill>
                <a:latin typeface="Simplified Arabic"/>
                <a:ea typeface="Calibri"/>
                <a:cs typeface="Simplified Arabic"/>
              </a:rPr>
              <a:t>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dirty="0">
                <a:solidFill>
                  <a:schemeClr val="bg1"/>
                </a:solidFill>
                <a:latin typeface="Simplified Arabic"/>
                <a:ea typeface="Calibri"/>
                <a:cs typeface="Simplified Arabic"/>
              </a:rPr>
              <a:t>     تعتبر مخاطر الاستثمار في المخزون الفندقي عملية سير في الاتجاه المعاكس تقع على اعباءها على كاهل ادارة الفندق وتكبدها تكاليف اضافية تتمثل بما يأتي:</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1 .</a:t>
            </a:r>
            <a:r>
              <a:rPr lang="ar-IQ" dirty="0">
                <a:solidFill>
                  <a:schemeClr val="bg1"/>
                </a:solidFill>
                <a:latin typeface="Simplified Arabic"/>
                <a:ea typeface="Calibri"/>
                <a:cs typeface="Simplified Arabic"/>
              </a:rPr>
              <a:t> </a:t>
            </a:r>
            <a:r>
              <a:rPr lang="ar-IQ" b="1" dirty="0">
                <a:solidFill>
                  <a:schemeClr val="bg1"/>
                </a:solidFill>
                <a:latin typeface="Simplified Arabic"/>
                <a:ea typeface="Calibri"/>
                <a:cs typeface="Simplified Arabic"/>
              </a:rPr>
              <a:t>التلف أو عدم الصلاحية</a:t>
            </a:r>
            <a:r>
              <a:rPr lang="en-US" b="1" dirty="0">
                <a:solidFill>
                  <a:schemeClr val="bg1"/>
                </a:solidFill>
                <a:latin typeface="Simplified Arabic"/>
                <a:ea typeface="Calibri"/>
                <a:cs typeface="Arial"/>
              </a:rPr>
              <a:t>Deterioration</a:t>
            </a:r>
            <a:r>
              <a:rPr lang="en-US" dirty="0">
                <a:solidFill>
                  <a:schemeClr val="bg1"/>
                </a:solidFill>
                <a:latin typeface="Simplified Arabic"/>
                <a:ea typeface="Calibri"/>
                <a:cs typeface="Arial"/>
              </a:rPr>
              <a:t>  </a:t>
            </a:r>
            <a:r>
              <a:rPr lang="ar-IQ" dirty="0">
                <a:solidFill>
                  <a:schemeClr val="bg1"/>
                </a:solidFill>
                <a:latin typeface="Simplified Arabic"/>
                <a:ea typeface="Calibri"/>
              </a:rPr>
              <a:t>: ويحدث التلف او عدم صلاحية المواد المخزونة نتيجة طول فترة التخزين لبعض الاصناف أو اتباع اسلوب خاطئ في صرف تلك الاصناف لعد مراعاة أوقات ورودها او انتاجها ، وقد تتحمل ادارة الفندق تكاليف تلك الاصناف بالكامل او جزء منها اذا أمكن اعادة تشغيلها.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2 .</a:t>
            </a:r>
            <a:r>
              <a:rPr lang="ar-IQ" dirty="0">
                <a:solidFill>
                  <a:schemeClr val="bg1"/>
                </a:solidFill>
                <a:latin typeface="Simplified Arabic"/>
                <a:ea typeface="Calibri"/>
                <a:cs typeface="Simplified Arabic"/>
              </a:rPr>
              <a:t> </a:t>
            </a:r>
            <a:r>
              <a:rPr lang="ar-IQ" b="1" dirty="0">
                <a:solidFill>
                  <a:schemeClr val="bg1"/>
                </a:solidFill>
                <a:latin typeface="Simplified Arabic"/>
                <a:ea typeface="Calibri"/>
                <a:cs typeface="Simplified Arabic"/>
              </a:rPr>
              <a:t>السرقة أو الفقد</a:t>
            </a:r>
            <a:r>
              <a:rPr lang="en-US" b="1" dirty="0">
                <a:solidFill>
                  <a:schemeClr val="bg1"/>
                </a:solidFill>
                <a:latin typeface="Times New Roman"/>
                <a:ea typeface="Calibri"/>
                <a:cs typeface="Arial"/>
              </a:rPr>
              <a:t>Pilferage or Spoilage</a:t>
            </a:r>
            <a:r>
              <a:rPr lang="en-US" b="1" dirty="0">
                <a:solidFill>
                  <a:schemeClr val="bg1"/>
                </a:solidFill>
                <a:latin typeface="Simplified Arabic"/>
                <a:ea typeface="Calibri"/>
                <a:cs typeface="Arial"/>
              </a:rPr>
              <a:t>  </a:t>
            </a:r>
            <a:r>
              <a:rPr lang="ar-IQ" dirty="0">
                <a:solidFill>
                  <a:schemeClr val="bg1"/>
                </a:solidFill>
                <a:latin typeface="Simplified Arabic"/>
                <a:ea typeface="Calibri"/>
                <a:cs typeface="Simplified Arabic"/>
              </a:rPr>
              <a:t>: اضافة الى الخسائر المالية الناتجة عن سرقة بعض الاصناف او فقدان البعض الآخر سواء اثناء عمليات النقل أو التخزين بما يكلف الفندق من خسائر مالية عند تعويض الاصناف المفقودة وما قد يترتب عليها من نفاذ المخزون وفقدان ثقة ضيوف الفندق. </a:t>
            </a:r>
            <a:endParaRPr lang="en-US" sz="1600" dirty="0">
              <a:solidFill>
                <a:schemeClr val="bg1"/>
              </a:solidFill>
              <a:latin typeface="Calibri"/>
              <a:ea typeface="Calibri"/>
              <a:cs typeface="Arial"/>
            </a:endParaRPr>
          </a:p>
          <a:p>
            <a:pPr marL="0" indent="0">
              <a:buNone/>
            </a:pPr>
            <a:r>
              <a:rPr lang="ar-IQ" b="1" dirty="0">
                <a:solidFill>
                  <a:schemeClr val="bg1"/>
                </a:solidFill>
                <a:latin typeface="Simplified Arabic"/>
                <a:ea typeface="Calibri"/>
                <a:cs typeface="Simplified Arabic"/>
              </a:rPr>
              <a:t>3 .</a:t>
            </a:r>
            <a:r>
              <a:rPr lang="ar-IQ" dirty="0">
                <a:solidFill>
                  <a:schemeClr val="bg1"/>
                </a:solidFill>
                <a:latin typeface="Simplified Arabic"/>
                <a:ea typeface="Calibri"/>
                <a:cs typeface="Simplified Arabic"/>
              </a:rPr>
              <a:t> </a:t>
            </a:r>
            <a:r>
              <a:rPr lang="ar-IQ" b="1" dirty="0">
                <a:solidFill>
                  <a:schemeClr val="bg1"/>
                </a:solidFill>
                <a:latin typeface="Simplified Arabic"/>
                <a:ea typeface="Calibri"/>
                <a:cs typeface="Simplified Arabic"/>
              </a:rPr>
              <a:t>تغيرات الاسعار  </a:t>
            </a:r>
            <a:r>
              <a:rPr lang="en-US" b="1" dirty="0">
                <a:solidFill>
                  <a:schemeClr val="bg1"/>
                </a:solidFill>
                <a:latin typeface="Simplified Arabic"/>
                <a:ea typeface="Calibri"/>
              </a:rPr>
              <a:t>Price Change </a:t>
            </a:r>
            <a:r>
              <a:rPr lang="ar-IQ" dirty="0">
                <a:solidFill>
                  <a:schemeClr val="bg1"/>
                </a:solidFill>
                <a:latin typeface="Simplified Arabic"/>
                <a:ea typeface="Calibri"/>
                <a:cs typeface="Simplified Arabic"/>
              </a:rPr>
              <a:t>: فاسعار السلع سلاح ذو حدين، فإذا كان ارتفاع الاسعار يحقق لإدارة الفندق بعض الوفورات الاقتصادية من الاحتفاظ </a:t>
            </a:r>
            <a:endParaRPr lang="ar-IQ" dirty="0">
              <a:solidFill>
                <a:schemeClr val="bg1"/>
              </a:solidFill>
            </a:endParaRPr>
          </a:p>
        </p:txBody>
      </p:sp>
    </p:spTree>
    <p:extLst>
      <p:ext uri="{BB962C8B-B14F-4D97-AF65-F5344CB8AC3E}">
        <p14:creationId xmlns:p14="http://schemas.microsoft.com/office/powerpoint/2010/main" val="273782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856984" cy="6669360"/>
          </a:xfrm>
        </p:spPr>
        <p:txBody>
          <a:bodyPr>
            <a:normAutofit/>
          </a:bodyPr>
          <a:lstStyle/>
          <a:p>
            <a:pPr marL="0" indent="0" algn="just">
              <a:lnSpc>
                <a:spcPct val="115000"/>
              </a:lnSpc>
              <a:spcAft>
                <a:spcPts val="600"/>
              </a:spcAft>
              <a:buNone/>
            </a:pPr>
            <a:r>
              <a:rPr lang="ar-IQ" dirty="0">
                <a:solidFill>
                  <a:schemeClr val="bg1"/>
                </a:solidFill>
                <a:latin typeface="Simplified Arabic"/>
                <a:ea typeface="Calibri"/>
                <a:cs typeface="Simplified Arabic"/>
              </a:rPr>
              <a:t>بالمخزون ، فان انخفاض هذه الاسعار سوف يلحق بإدارة الفندق بعض الخسائر المالية. </a:t>
            </a:r>
            <a:endParaRPr lang="en-US" sz="1600" dirty="0">
              <a:solidFill>
                <a:schemeClr val="bg1"/>
              </a:solidFill>
              <a:latin typeface="Calibri"/>
              <a:ea typeface="Calibri"/>
              <a:cs typeface="Arial"/>
            </a:endParaRPr>
          </a:p>
          <a:p>
            <a:pPr marL="0" indent="0" algn="just">
              <a:lnSpc>
                <a:spcPct val="115000"/>
              </a:lnSpc>
              <a:spcAft>
                <a:spcPts val="600"/>
              </a:spcAft>
              <a:buNone/>
            </a:pPr>
            <a:r>
              <a:rPr lang="ar-IQ" b="1" dirty="0">
                <a:solidFill>
                  <a:schemeClr val="bg1"/>
                </a:solidFill>
                <a:latin typeface="Simplified Arabic"/>
                <a:ea typeface="Calibri"/>
                <a:cs typeface="Simplified Arabic"/>
              </a:rPr>
              <a:t>4 .</a:t>
            </a:r>
            <a:r>
              <a:rPr lang="ar-IQ" dirty="0">
                <a:solidFill>
                  <a:schemeClr val="bg1"/>
                </a:solidFill>
                <a:latin typeface="Simplified Arabic"/>
                <a:ea typeface="Calibri"/>
                <a:cs typeface="Simplified Arabic"/>
              </a:rPr>
              <a:t> </a:t>
            </a:r>
            <a:r>
              <a:rPr lang="ar-IQ" b="1" dirty="0">
                <a:solidFill>
                  <a:schemeClr val="bg1"/>
                </a:solidFill>
                <a:latin typeface="Simplified Arabic"/>
                <a:ea typeface="Calibri"/>
                <a:cs typeface="Simplified Arabic"/>
              </a:rPr>
              <a:t>خدمة المخزون والتكاليف المرتبطة بالاستثمار فيه</a:t>
            </a:r>
            <a:r>
              <a:rPr lang="ar-IQ" dirty="0">
                <a:solidFill>
                  <a:schemeClr val="bg1"/>
                </a:solidFill>
                <a:latin typeface="Simplified Arabic"/>
                <a:ea typeface="Calibri"/>
                <a:cs typeface="Simplified Arabic"/>
              </a:rPr>
              <a:t> : تشمل مخاطر الخدمة والاستثمار بالمخزون بأقل أو اكثر من القدر المناسب بالآتي:</a:t>
            </a:r>
            <a:endParaRPr lang="en-US" sz="1600" dirty="0">
              <a:solidFill>
                <a:schemeClr val="bg1"/>
              </a:solidFill>
              <a:latin typeface="Calibri"/>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زيادة المساحة المخصصة للتخزين.</a:t>
            </a:r>
            <a:endParaRPr lang="en-US" sz="1600" dirty="0">
              <a:solidFill>
                <a:schemeClr val="bg1"/>
              </a:solidFill>
              <a:latin typeface="Simplified Arabic"/>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زيادة أعمال المناولة والنقل.</a:t>
            </a:r>
            <a:endParaRPr lang="en-US" sz="1600" dirty="0">
              <a:solidFill>
                <a:schemeClr val="bg1"/>
              </a:solidFill>
              <a:latin typeface="Simplified Arabic"/>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زيادة في المعدات والافراد المطلوبين للمخازن.</a:t>
            </a:r>
            <a:endParaRPr lang="en-US" sz="1600" dirty="0">
              <a:solidFill>
                <a:schemeClr val="bg1"/>
              </a:solidFill>
              <a:latin typeface="Simplified Arabic"/>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زيادة في اعمال الاحصاء المخزني والمراجعة والحصر.</a:t>
            </a:r>
            <a:endParaRPr lang="en-US" sz="1600" dirty="0">
              <a:solidFill>
                <a:schemeClr val="bg1"/>
              </a:solidFill>
              <a:latin typeface="Simplified Arabic"/>
              <a:ea typeface="Calibri"/>
              <a:cs typeface="Arial"/>
            </a:endParaRPr>
          </a:p>
          <a:p>
            <a:pPr marL="0" lvl="0" indent="0" algn="just">
              <a:lnSpc>
                <a:spcPct val="115000"/>
              </a:lnSpc>
              <a:spcAft>
                <a:spcPts val="600"/>
              </a:spcAft>
              <a:buNone/>
            </a:pPr>
            <a:r>
              <a:rPr lang="ar-IQ" dirty="0">
                <a:solidFill>
                  <a:schemeClr val="bg1"/>
                </a:solidFill>
                <a:latin typeface="Simplified Arabic"/>
                <a:ea typeface="Calibri"/>
                <a:cs typeface="Simplified Arabic"/>
              </a:rPr>
              <a:t>زيادة في الوقت والتكلفة.</a:t>
            </a:r>
            <a:endParaRPr lang="en-US" sz="1600" dirty="0">
              <a:solidFill>
                <a:schemeClr val="bg1"/>
              </a:solidFill>
              <a:latin typeface="Simplified Arabic"/>
              <a:ea typeface="Calibri"/>
              <a:cs typeface="Arial"/>
            </a:endParaRPr>
          </a:p>
          <a:p>
            <a:pPr marL="0" indent="0" algn="just">
              <a:lnSpc>
                <a:spcPct val="115000"/>
              </a:lnSpc>
              <a:spcAft>
                <a:spcPts val="600"/>
              </a:spcAft>
              <a:buNone/>
            </a:pPr>
            <a:r>
              <a:rPr lang="en-US" dirty="0">
                <a:latin typeface="Simplified Arabic"/>
                <a:ea typeface="Calibri"/>
                <a:cs typeface="Arial"/>
              </a:rPr>
              <a:t>  </a:t>
            </a:r>
            <a:endParaRPr lang="en-US" sz="1600" dirty="0">
              <a:effectLst/>
              <a:latin typeface="Calibri"/>
              <a:ea typeface="Calibri"/>
              <a:cs typeface="Arial"/>
            </a:endParaRPr>
          </a:p>
        </p:txBody>
      </p:sp>
    </p:spTree>
    <p:extLst>
      <p:ext uri="{BB962C8B-B14F-4D97-AF65-F5344CB8AC3E}">
        <p14:creationId xmlns:p14="http://schemas.microsoft.com/office/powerpoint/2010/main" val="142857520"/>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30</TotalTime>
  <Words>1372</Words>
  <Application>Microsoft Office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Thatch</vt:lpstr>
      <vt:lpstr>       الاستثمار في المخزون الفندقي المفهوم – تكلفة الاحتفاظ بالمخزون – الفوائد - الدوافع - المخاطر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الاستثمار في المخزون الفندقي المفهوم – تكلفة الاحتفاظ بالمخزون – الفوائد - الدوافع - المخاطر</dc:title>
  <dc:creator>Ruaa</dc:creator>
  <cp:lastModifiedBy>Ruaa</cp:lastModifiedBy>
  <cp:revision>3</cp:revision>
  <dcterms:created xsi:type="dcterms:W3CDTF">2019-12-06T16:08:27Z</dcterms:created>
  <dcterms:modified xsi:type="dcterms:W3CDTF">2019-12-06T16:38:35Z</dcterms:modified>
</cp:coreProperties>
</file>