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96" r:id="rId1"/>
  </p:sldMasterIdLst>
  <p:sldIdLst>
    <p:sldId id="256" r:id="rId2"/>
    <p:sldId id="257" r:id="rId3"/>
    <p:sldId id="258" r:id="rId4"/>
    <p:sldId id="259" r:id="rId5"/>
    <p:sldId id="260" r:id="rId6"/>
    <p:sldId id="261" r:id="rId7"/>
    <p:sldId id="263" r:id="rId8"/>
    <p:sldId id="264" r:id="rId9"/>
    <p:sldId id="262" r:id="rId10"/>
    <p:sldId id="265" r:id="rId11"/>
    <p:sldId id="266" r:id="rId12"/>
    <p:sldId id="267" r:id="rId13"/>
    <p:sldId id="269" r:id="rId14"/>
    <p:sldId id="270" r:id="rId1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1" d="100"/>
          <a:sy n="61" d="100"/>
        </p:scale>
        <p:origin x="-148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F00A958-4EDB-45B4-91F5-A84A17245E7D}" type="datetimeFigureOut">
              <a:rPr lang="ar-IQ" smtClean="0"/>
              <a:t>09/04/1441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294DA0D-9A42-4823-846B-D41C60FAAB45}"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00A958-4EDB-45B4-91F5-A84A17245E7D}" type="datetimeFigureOut">
              <a:rPr lang="ar-IQ" smtClean="0"/>
              <a:t>09/04/1441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294DA0D-9A42-4823-846B-D41C60FAAB45}"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00A958-4EDB-45B4-91F5-A84A17245E7D}" type="datetimeFigureOut">
              <a:rPr lang="ar-IQ" smtClean="0"/>
              <a:t>09/04/1441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294DA0D-9A42-4823-846B-D41C60FAAB45}"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F00A958-4EDB-45B4-91F5-A84A17245E7D}" type="datetimeFigureOut">
              <a:rPr lang="ar-IQ" smtClean="0"/>
              <a:t>09/04/1441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294DA0D-9A42-4823-846B-D41C60FAAB45}"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9F00A958-4EDB-45B4-91F5-A84A17245E7D}" type="datetimeFigureOut">
              <a:rPr lang="ar-IQ" smtClean="0"/>
              <a:t>09/04/1441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294DA0D-9A42-4823-846B-D41C60FAAB45}"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F00A958-4EDB-45B4-91F5-A84A17245E7D}" type="datetimeFigureOut">
              <a:rPr lang="ar-IQ" smtClean="0"/>
              <a:t>09/04/1441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294DA0D-9A42-4823-846B-D41C60FAAB45}" type="slidenum">
              <a:rPr lang="ar-IQ" smtClean="0"/>
              <a:t>‹#›</a:t>
            </a:fld>
            <a:endParaRPr lang="ar-IQ"/>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F00A958-4EDB-45B4-91F5-A84A17245E7D}" type="datetimeFigureOut">
              <a:rPr lang="ar-IQ" smtClean="0"/>
              <a:t>09/04/1441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294DA0D-9A42-4823-846B-D41C60FAAB45}"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00A958-4EDB-45B4-91F5-A84A17245E7D}" type="datetimeFigureOut">
              <a:rPr lang="ar-IQ" smtClean="0"/>
              <a:t>09/04/1441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294DA0D-9A42-4823-846B-D41C60FAAB45}"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00A958-4EDB-45B4-91F5-A84A17245E7D}" type="datetimeFigureOut">
              <a:rPr lang="ar-IQ" smtClean="0"/>
              <a:t>09/04/1441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294DA0D-9A42-4823-846B-D41C60FAAB45}"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9F00A958-4EDB-45B4-91F5-A84A17245E7D}" type="datetimeFigureOut">
              <a:rPr lang="ar-IQ" smtClean="0"/>
              <a:t>09/04/1441</a:t>
            </a:fld>
            <a:endParaRPr lang="ar-IQ"/>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ar-IQ"/>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3294DA0D-9A42-4823-846B-D41C60FAAB45}"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00A958-4EDB-45B4-91F5-A84A17245E7D}" type="datetimeFigureOut">
              <a:rPr lang="ar-IQ" smtClean="0"/>
              <a:t>09/04/1441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294DA0D-9A42-4823-846B-D41C60FAAB45}"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9F00A958-4EDB-45B4-91F5-A84A17245E7D}" type="datetimeFigureOut">
              <a:rPr lang="ar-IQ" smtClean="0"/>
              <a:t>09/04/1441</a:t>
            </a:fld>
            <a:endParaRPr lang="ar-IQ"/>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ar-IQ"/>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3294DA0D-9A42-4823-846B-D41C60FAAB45}"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Lst>
  <p:txStyles>
    <p:titleStyle>
      <a:lvl1pPr algn="l" defTabSz="914400" rtl="1"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r" defTabSz="914400" rtl="1"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124744"/>
            <a:ext cx="5686400" cy="1296144"/>
          </a:xfrm>
        </p:spPr>
        <p:txBody>
          <a:bodyPr>
            <a:normAutofit fontScale="90000"/>
          </a:bodyPr>
          <a:lstStyle/>
          <a:p>
            <a:pPr algn="ctr">
              <a:lnSpc>
                <a:spcPct val="115000"/>
              </a:lnSpc>
              <a:spcAft>
                <a:spcPts val="600"/>
              </a:spcAft>
            </a:pPr>
            <a:r>
              <a:rPr lang="ar-IQ" sz="3600" b="1" dirty="0" smtClean="0">
                <a:effectLst/>
                <a:ea typeface="Calibri"/>
                <a:cs typeface="Simplified Arabic"/>
              </a:rPr>
              <a:t>الاستثمار السياحي</a:t>
            </a:r>
            <a:r>
              <a:rPr lang="en-US" sz="2000" dirty="0">
                <a:ea typeface="Calibri"/>
                <a:cs typeface="Arial"/>
              </a:rPr>
              <a:t/>
            </a:r>
            <a:br>
              <a:rPr lang="en-US" sz="2000" dirty="0">
                <a:ea typeface="Calibri"/>
                <a:cs typeface="Arial"/>
              </a:rPr>
            </a:br>
            <a:r>
              <a:rPr lang="ar-IQ" sz="3100" b="1" dirty="0" smtClean="0">
                <a:effectLst/>
                <a:ea typeface="Calibri"/>
                <a:cs typeface="Simplified Arabic"/>
              </a:rPr>
              <a:t>المفهوم – الاهمية – السمات – المجالات - العوامل</a:t>
            </a:r>
            <a:r>
              <a:rPr lang="en-US" sz="2200" dirty="0">
                <a:ea typeface="Calibri"/>
                <a:cs typeface="Arial"/>
              </a:rPr>
              <a:t/>
            </a:r>
            <a:br>
              <a:rPr lang="en-US" sz="2200" dirty="0">
                <a:ea typeface="Calibri"/>
                <a:cs typeface="Arial"/>
              </a:rPr>
            </a:br>
            <a:endParaRPr lang="ar-IQ" sz="3100" dirty="0"/>
          </a:p>
        </p:txBody>
      </p:sp>
      <p:sp>
        <p:nvSpPr>
          <p:cNvPr id="3" name="Subtitle 2"/>
          <p:cNvSpPr>
            <a:spLocks noGrp="1"/>
          </p:cNvSpPr>
          <p:nvPr>
            <p:ph type="subTitle" idx="1"/>
          </p:nvPr>
        </p:nvSpPr>
        <p:spPr>
          <a:xfrm rot="19140000">
            <a:off x="1086481" y="2769565"/>
            <a:ext cx="6047955" cy="416282"/>
          </a:xfrm>
        </p:spPr>
        <p:txBody>
          <a:bodyPr>
            <a:noAutofit/>
          </a:bodyPr>
          <a:lstStyle/>
          <a:p>
            <a:r>
              <a:rPr lang="ar-IQ" sz="3200" b="1" dirty="0">
                <a:solidFill>
                  <a:schemeClr val="accent2">
                    <a:lumMod val="75000"/>
                  </a:schemeClr>
                </a:solidFill>
                <a:latin typeface="+mj-lt"/>
                <a:ea typeface="Calibri"/>
                <a:cs typeface="Simplified Arabic"/>
              </a:rPr>
              <a:t>م.د. مها عبد الستار السامرائي</a:t>
            </a:r>
            <a:endParaRPr lang="ar-IQ" sz="3200" b="1" dirty="0">
              <a:solidFill>
                <a:schemeClr val="accent2">
                  <a:lumMod val="75000"/>
                </a:schemeClr>
              </a:solidFill>
              <a:latin typeface="+mj-lt"/>
              <a:ea typeface="Calibri"/>
              <a:cs typeface="Simplified Arabic"/>
            </a:endParaRPr>
          </a:p>
        </p:txBody>
      </p:sp>
    </p:spTree>
    <p:extLst>
      <p:ext uri="{BB962C8B-B14F-4D97-AF65-F5344CB8AC3E}">
        <p14:creationId xmlns:p14="http://schemas.microsoft.com/office/powerpoint/2010/main" val="1277064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62500" lnSpcReduction="20000"/>
          </a:bodyPr>
          <a:lstStyle/>
          <a:p>
            <a:pPr marL="233680" indent="-233680" algn="just">
              <a:lnSpc>
                <a:spcPct val="115000"/>
              </a:lnSpc>
              <a:spcAft>
                <a:spcPts val="600"/>
              </a:spcAft>
            </a:pPr>
            <a:r>
              <a:rPr lang="ar-IQ" dirty="0">
                <a:latin typeface="Simplified Arabic"/>
                <a:ea typeface="Calibri"/>
                <a:cs typeface="Simplified Arabic"/>
              </a:rPr>
              <a:t>7 . </a:t>
            </a:r>
            <a:r>
              <a:rPr lang="ar-IQ" sz="2200" dirty="0">
                <a:latin typeface="Simplified Arabic"/>
                <a:ea typeface="Calibri"/>
                <a:cs typeface="Simplified Arabic"/>
              </a:rPr>
              <a:t>مجال المسابقات الرياضية لمختلف انواعها ومجالاتها ومستوياتها سواء اكانت على المستوى الدولي (مجاميع) او اقليمي او العالمي ومما لاشك فيهان لهذا المجال افاقا واسعة للنشاطات الاستثمارية كما في دورة الالعاب الاولمبية مثال استراليا 5 ملايين سائح عام 1996 وإقامة الالعاب الاولمبية على اراضيها عام 2000 اصبح عدد السياح يزيد عن 10 مليون سائح. </a:t>
            </a:r>
            <a:endParaRPr lang="en-US" sz="2200" dirty="0">
              <a:latin typeface="Calibri"/>
              <a:ea typeface="Calibri"/>
              <a:cs typeface="Arial"/>
            </a:endParaRPr>
          </a:p>
          <a:p>
            <a:pPr marL="233680" indent="-233680" algn="just">
              <a:lnSpc>
                <a:spcPct val="115000"/>
              </a:lnSpc>
              <a:spcAft>
                <a:spcPts val="600"/>
              </a:spcAft>
            </a:pPr>
            <a:r>
              <a:rPr lang="ar-IQ" sz="2200" dirty="0">
                <a:latin typeface="Simplified Arabic"/>
                <a:ea typeface="Calibri"/>
                <a:cs typeface="Simplified Arabic"/>
              </a:rPr>
              <a:t>8 . مجال انشاء وتطوير المراكز الصحية المتطورة سواء اكانت تلك التي تكون متخصصة بعلاج الحالات المرضية النادرة او متخصصة بالعلاج الطبيعي او العلاج النفسي او تلك التي تمثل مراكز للاستشفاء بالمياه المعدنية او بالرمال الحارة وكذلك تلك التي تكون متخصصة بالتداوي بالإعشاب. </a:t>
            </a:r>
            <a:endParaRPr lang="en-US" sz="2200" dirty="0">
              <a:latin typeface="Calibri"/>
              <a:ea typeface="Calibri"/>
              <a:cs typeface="Arial"/>
            </a:endParaRPr>
          </a:p>
          <a:p>
            <a:pPr marL="233680" indent="-233680" algn="just">
              <a:lnSpc>
                <a:spcPct val="115000"/>
              </a:lnSpc>
              <a:spcAft>
                <a:spcPts val="600"/>
              </a:spcAft>
            </a:pPr>
            <a:r>
              <a:rPr lang="ar-IQ" sz="2200" dirty="0">
                <a:latin typeface="Simplified Arabic"/>
                <a:ea typeface="Calibri"/>
                <a:cs typeface="Simplified Arabic"/>
              </a:rPr>
              <a:t>9 . مجال النقل والمواصلات والاتصالات : وتشمل :</a:t>
            </a:r>
            <a:endParaRPr lang="en-US" sz="2200" dirty="0">
              <a:latin typeface="Calibri"/>
              <a:ea typeface="Calibri"/>
              <a:cs typeface="Arial"/>
            </a:endParaRPr>
          </a:p>
          <a:p>
            <a:pPr lvl="0" algn="just">
              <a:lnSpc>
                <a:spcPct val="115000"/>
              </a:lnSpc>
              <a:spcAft>
                <a:spcPts val="600"/>
              </a:spcAft>
              <a:buFont typeface="Simplified Arabic"/>
              <a:buChar char="-"/>
            </a:pPr>
            <a:r>
              <a:rPr lang="ar-IQ" sz="2200" dirty="0">
                <a:latin typeface="Simplified Arabic"/>
                <a:ea typeface="Calibri"/>
                <a:cs typeface="Simplified Arabic"/>
              </a:rPr>
              <a:t>استثمارات لاقامة المرائب والمحطات واماكن وقوف السيارات، والارصفة النهرية والبحرية والزوارق السياحية، والمطارات والموانئ البحرية.</a:t>
            </a:r>
            <a:endParaRPr lang="en-US" sz="2200" dirty="0">
              <a:latin typeface="Simplified Arabic"/>
              <a:ea typeface="Calibri"/>
              <a:cs typeface="Arial"/>
            </a:endParaRPr>
          </a:p>
          <a:p>
            <a:pPr lvl="0" algn="just">
              <a:lnSpc>
                <a:spcPct val="115000"/>
              </a:lnSpc>
              <a:spcAft>
                <a:spcPts val="600"/>
              </a:spcAft>
              <a:buFont typeface="Simplified Arabic"/>
              <a:buChar char="-"/>
            </a:pPr>
            <a:r>
              <a:rPr lang="ar-IQ" sz="2200" dirty="0">
                <a:latin typeface="Simplified Arabic"/>
                <a:ea typeface="Calibri"/>
                <a:cs typeface="Simplified Arabic"/>
              </a:rPr>
              <a:t>استثمارات لانشاء الطرق البرية والنهرية المخصصة للاغراض السياحية.</a:t>
            </a:r>
            <a:endParaRPr lang="en-US" sz="2200" dirty="0">
              <a:latin typeface="Simplified Arabic"/>
              <a:ea typeface="Calibri"/>
              <a:cs typeface="Arial"/>
            </a:endParaRPr>
          </a:p>
          <a:p>
            <a:pPr lvl="0" algn="just">
              <a:lnSpc>
                <a:spcPct val="115000"/>
              </a:lnSpc>
              <a:spcAft>
                <a:spcPts val="600"/>
              </a:spcAft>
              <a:buFont typeface="Simplified Arabic"/>
              <a:buChar char="-"/>
            </a:pPr>
            <a:r>
              <a:rPr lang="ar-IQ" sz="2200" dirty="0">
                <a:latin typeface="Simplified Arabic"/>
                <a:ea typeface="Calibri"/>
                <a:cs typeface="Simplified Arabic"/>
              </a:rPr>
              <a:t>استثمارات لشراء وصيانة وتأخير السيارات والزوارق والعبارات لاغراض السياحة.</a:t>
            </a:r>
            <a:endParaRPr lang="en-US" sz="2200" dirty="0">
              <a:latin typeface="Simplified Arabic"/>
              <a:ea typeface="Calibri"/>
              <a:cs typeface="Arial"/>
            </a:endParaRPr>
          </a:p>
          <a:p>
            <a:pPr lvl="0" algn="just">
              <a:lnSpc>
                <a:spcPct val="115000"/>
              </a:lnSpc>
              <a:spcAft>
                <a:spcPts val="600"/>
              </a:spcAft>
              <a:buFont typeface="Simplified Arabic"/>
              <a:buChar char="-"/>
            </a:pPr>
            <a:r>
              <a:rPr lang="ar-IQ" sz="2200" dirty="0">
                <a:latin typeface="Simplified Arabic"/>
                <a:ea typeface="Calibri"/>
                <a:cs typeface="Simplified Arabic"/>
              </a:rPr>
              <a:t>استثمارات لاقامة البريد والهواتف النقالة والانترنيت ضمن المواقع السياحية.</a:t>
            </a:r>
            <a:endParaRPr lang="en-US" sz="2200" dirty="0">
              <a:latin typeface="Simplified Arabic"/>
              <a:ea typeface="Calibri"/>
              <a:cs typeface="Arial"/>
            </a:endParaRPr>
          </a:p>
          <a:p>
            <a:pPr marL="233680" indent="-233680" algn="just">
              <a:lnSpc>
                <a:spcPct val="115000"/>
              </a:lnSpc>
              <a:spcAft>
                <a:spcPts val="600"/>
              </a:spcAft>
            </a:pPr>
            <a:r>
              <a:rPr lang="ar-IQ" sz="2200" dirty="0">
                <a:latin typeface="Simplified Arabic"/>
                <a:ea typeface="Calibri"/>
                <a:cs typeface="Simplified Arabic"/>
              </a:rPr>
              <a:t>10 . مجال الترويج والاعلام والتسويق السياحي: وتضم مكاتب الاستعلامات والمكاتب والشركات السياحية، الانفاقات لطبع الكراسات والبوسترات السياحية لخدمة الاعلام والتسويق السياحي.</a:t>
            </a:r>
            <a:endParaRPr lang="en-US" sz="2200" dirty="0">
              <a:latin typeface="Calibri"/>
              <a:ea typeface="Calibri"/>
              <a:cs typeface="Arial"/>
            </a:endParaRPr>
          </a:p>
          <a:p>
            <a:pPr marL="233680" indent="-233680" algn="just">
              <a:lnSpc>
                <a:spcPct val="115000"/>
              </a:lnSpc>
              <a:spcAft>
                <a:spcPts val="600"/>
              </a:spcAft>
            </a:pPr>
            <a:r>
              <a:rPr lang="ar-IQ" sz="2200" dirty="0">
                <a:latin typeface="Simplified Arabic"/>
                <a:ea typeface="Calibri"/>
                <a:cs typeface="Simplified Arabic"/>
              </a:rPr>
              <a:t>11. مجال الاحصاء والمسح السياحي: ويشمل الانفاقات التي تخصص لاغراض المسح السياحي، واعداد الاحصاءات السياحية والفندقية والتعاقد مع المنظمات الدولية في هذا المجال.</a:t>
            </a:r>
            <a:endParaRPr lang="en-US" sz="2200" dirty="0">
              <a:latin typeface="Calibri"/>
              <a:ea typeface="Calibri"/>
              <a:cs typeface="Arial"/>
            </a:endParaRPr>
          </a:p>
          <a:p>
            <a:pPr marL="233680" indent="-233680" algn="just">
              <a:lnSpc>
                <a:spcPct val="115000"/>
              </a:lnSpc>
              <a:spcAft>
                <a:spcPts val="600"/>
              </a:spcAft>
            </a:pPr>
            <a:r>
              <a:rPr lang="ar-IQ" sz="2200" dirty="0">
                <a:latin typeface="Simplified Arabic"/>
                <a:ea typeface="Calibri"/>
                <a:cs typeface="Simplified Arabic"/>
              </a:rPr>
              <a:t>12. مجال الادارة السياحية: ويشمل انشاء وتأجير وصيانة البنايات المخصصة للادارات السياحية ومكاتبها ومستلزمات العمل الاداري من اجهزة ومعدات.</a:t>
            </a:r>
            <a:endParaRPr lang="en-US" sz="2200" dirty="0">
              <a:latin typeface="Calibri"/>
              <a:ea typeface="Calibri"/>
              <a:cs typeface="Arial"/>
            </a:endParaRPr>
          </a:p>
          <a:p>
            <a:pPr marL="233680" indent="-233680" algn="just">
              <a:lnSpc>
                <a:spcPct val="115000"/>
              </a:lnSpc>
              <a:spcAft>
                <a:spcPts val="600"/>
              </a:spcAft>
            </a:pPr>
            <a:r>
              <a:rPr lang="ar-IQ" sz="2200" dirty="0">
                <a:latin typeface="Simplified Arabic"/>
                <a:ea typeface="Calibri"/>
                <a:cs typeface="Simplified Arabic"/>
              </a:rPr>
              <a:t>13 . مجال صناعة السلع والتحفيات والمواد والأجهزة التي تخدم النشاط السياحي مثل النحاسيات والذهب والفضة وحفر الخشب وبعض الادوات المنزلية والبسط ذات النقوش الجميلة... الخ. وهذه الصناعات مهددة بالانهيار في مجموعة الدول النامية ومنها العراق يجب الاهتمام بهذه الصناعات وتطور القدرات المهنية للعاملين بها وتوفير المراكز التدريبية لإعداد المهرة للوصول الى الارتقاء والجودة بهذه الصناعات والدعم من قبل القطاع العام الى جانب القطاع الخاص الذي يمتلك بعض الورش والوحدات الصغيرة وعملها كجمعيات تعاونية لهذا النوع من الصناعات وتوفير متطلباتها. </a:t>
            </a:r>
            <a:endParaRPr lang="en-US" sz="2200" dirty="0">
              <a:latin typeface="Calibri"/>
              <a:ea typeface="Calibri"/>
              <a:cs typeface="Arial"/>
            </a:endParaRPr>
          </a:p>
          <a:p>
            <a:endParaRPr lang="ar-IQ" dirty="0"/>
          </a:p>
        </p:txBody>
      </p:sp>
    </p:spTree>
    <p:extLst>
      <p:ext uri="{BB962C8B-B14F-4D97-AF65-F5344CB8AC3E}">
        <p14:creationId xmlns:p14="http://schemas.microsoft.com/office/powerpoint/2010/main" val="23413660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233680" indent="-233680" algn="just">
              <a:lnSpc>
                <a:spcPct val="115000"/>
              </a:lnSpc>
              <a:spcAft>
                <a:spcPts val="600"/>
              </a:spcAft>
            </a:pPr>
            <a:r>
              <a:rPr lang="ar-IQ" dirty="0">
                <a:latin typeface="Simplified Arabic"/>
                <a:ea typeface="Calibri"/>
                <a:cs typeface="Simplified Arabic"/>
              </a:rPr>
              <a:t>14 . مجال البنية التحتية السياحية: وهي التي تساعد على الاستمتاع او اتاحة الفرصة للاستمتاع بمقومات وعناصر الجذب السياحي المختلفة الى جانب تسهيل عملية الوصول وتيسيرها وكذلك توفير الاتصالات الجيدة والمتطورة والمفتوحة اضافة الى وحدات تكميلية اخرى والتي تختلف عددها وطاقاتها وطواقمها باختلاف طبيعة منطقة القصد السياحي ومدن استغلالها وحداثة التقنية المستخدمة فيها ، اضافة الى شبكات الماء والمجاري والكهرباء والجسور الاسواق الحرة والمصارف وكل ما يخدم السياح وتلبية حاجاته العصرية، فالمشروع التكميلي في مراكز الاستشفاء تختلف عن مثيله في المشاتي او المناطق الجبلية او المنتجعات على الشواطئ حيث لكل منه تسهيلاته وتجهيزاته السياحية المميزة. </a:t>
            </a:r>
            <a:endParaRPr lang="en-US" sz="1100" dirty="0">
              <a:latin typeface="Calibri"/>
              <a:ea typeface="Calibri"/>
              <a:cs typeface="Arial"/>
            </a:endParaRPr>
          </a:p>
          <a:p>
            <a:pPr marL="233680" indent="-233680" algn="just">
              <a:lnSpc>
                <a:spcPct val="115000"/>
              </a:lnSpc>
              <a:spcAft>
                <a:spcPts val="600"/>
              </a:spcAft>
            </a:pPr>
            <a:r>
              <a:rPr lang="ar-IQ" dirty="0">
                <a:latin typeface="Simplified Arabic"/>
                <a:ea typeface="Calibri"/>
                <a:cs typeface="Simplified Arabic"/>
              </a:rPr>
              <a:t>15 . ضرورة العمل على توفير البيئة التنافسية لجميع وكلاء السفر والمكاتب السياحية وأصحاب الخدمات ومنتجي السلع التذكارية الموجهة للإغراض السياحية الموجهة للسياح مع تكثيف ارتباطاتها مع القطاعات السلعة والخدمية الاخرى، فضلاً عن توفير الضمانات الكافية للاستثمارات السياحية مع نشر المكاتب الاستثمارية لتطوير الكفاءات الاستثمارية وتهيئة جميع المعلومات والدراسات الفنية اللازمة عن جميع الفرص الاستثمارية المتاحة. </a:t>
            </a:r>
            <a:endParaRPr lang="en-US" sz="1100" dirty="0">
              <a:latin typeface="Calibri"/>
              <a:ea typeface="Calibri"/>
              <a:cs typeface="Arial"/>
            </a:endParaRPr>
          </a:p>
          <a:p>
            <a:pPr marL="233680" indent="-233680" algn="just">
              <a:lnSpc>
                <a:spcPct val="115000"/>
              </a:lnSpc>
              <a:spcAft>
                <a:spcPts val="600"/>
              </a:spcAft>
            </a:pPr>
            <a:r>
              <a:rPr lang="ar-IQ" dirty="0">
                <a:latin typeface="Simplified Arabic"/>
                <a:ea typeface="Calibri"/>
                <a:cs typeface="Simplified Arabic"/>
              </a:rPr>
              <a:t>16 . مجال التعليم والتدريب والبحث العلمي: وتشمل الكليات والمعاهد والمدارس ومراكز التدريب السياحي والدورات السياحية المخصصة لتهيئة وتطوير الكوادر خارج القطر والتي تهدف الى تكوين كادر سياحي كفؤ فضلا عن دور المنظمات الدولية السياحية والخبراء للاستفادة من كفاءتهم في توفير المهارات المتنوعة في مجال التعليم والبحث العلمي واقامة المؤتمرات والندوات السياحية والابحاث السياحية والتي تعتبر فرص استثمارية مهمة يجب التخطيط لها ودراستها بأقصى كفاءة لاستغلال الموارد البشرية التي هي اهم الثروات القومية للبلاد. </a:t>
            </a:r>
            <a:endParaRPr lang="en-US" sz="1100" dirty="0">
              <a:latin typeface="Calibri"/>
              <a:ea typeface="Calibri"/>
              <a:cs typeface="Arial"/>
            </a:endParaRPr>
          </a:p>
          <a:p>
            <a:pPr algn="just">
              <a:lnSpc>
                <a:spcPct val="115000"/>
              </a:lnSpc>
              <a:spcAft>
                <a:spcPts val="600"/>
              </a:spcAft>
            </a:pPr>
            <a:r>
              <a:rPr lang="ar-IQ" sz="1800" dirty="0">
                <a:latin typeface="Simplified Arabic"/>
                <a:ea typeface="Calibri"/>
                <a:cs typeface="Simplified Arabic"/>
              </a:rPr>
              <a:t> </a:t>
            </a:r>
            <a:endParaRPr lang="en-US" sz="1100" dirty="0">
              <a:latin typeface="Calibri"/>
              <a:ea typeface="Calibri"/>
              <a:cs typeface="Arial"/>
            </a:endParaRPr>
          </a:p>
          <a:p>
            <a:endParaRPr lang="ar-IQ" dirty="0"/>
          </a:p>
        </p:txBody>
      </p:sp>
    </p:spTree>
    <p:extLst>
      <p:ext uri="{BB962C8B-B14F-4D97-AF65-F5344CB8AC3E}">
        <p14:creationId xmlns:p14="http://schemas.microsoft.com/office/powerpoint/2010/main" val="2574550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lgn="just">
              <a:lnSpc>
                <a:spcPct val="115000"/>
              </a:lnSpc>
              <a:spcAft>
                <a:spcPts val="600"/>
              </a:spcAft>
            </a:pPr>
            <a:r>
              <a:rPr lang="ar-IQ" sz="1800" dirty="0">
                <a:latin typeface="Simplified Arabic"/>
                <a:ea typeface="Calibri"/>
                <a:cs typeface="Simplified Arabic"/>
              </a:rPr>
              <a:t>خامسا : العوامل المؤثرة في الاستثمار السياحي</a:t>
            </a:r>
            <a:endParaRPr lang="en-US" sz="1100" dirty="0">
              <a:latin typeface="Calibri"/>
              <a:ea typeface="Calibri"/>
              <a:cs typeface="Arial"/>
            </a:endParaRPr>
          </a:p>
          <a:p>
            <a:pPr algn="just">
              <a:lnSpc>
                <a:spcPct val="115000"/>
              </a:lnSpc>
              <a:spcAft>
                <a:spcPts val="600"/>
              </a:spcAft>
            </a:pPr>
            <a:r>
              <a:rPr lang="ar-IQ" dirty="0">
                <a:latin typeface="Simplified Arabic"/>
                <a:ea typeface="Calibri"/>
                <a:cs typeface="Simplified Arabic"/>
              </a:rPr>
              <a:t>     هناك العديد من العوامل المؤثرة والتي تلعب دوراً فاعلاً في الاستثمار السياحي ومن أهمها:</a:t>
            </a:r>
            <a:endParaRPr lang="en-US" sz="1100" dirty="0">
              <a:latin typeface="Calibri"/>
              <a:ea typeface="Calibri"/>
              <a:cs typeface="Arial"/>
            </a:endParaRPr>
          </a:p>
          <a:p>
            <a:pPr marL="0" lvl="0" indent="0" algn="just">
              <a:lnSpc>
                <a:spcPct val="115000"/>
              </a:lnSpc>
              <a:spcAft>
                <a:spcPts val="600"/>
              </a:spcAft>
            </a:pPr>
            <a:r>
              <a:rPr lang="ar-IQ" dirty="0" smtClean="0">
                <a:latin typeface="Simplified Arabic"/>
                <a:ea typeface="Calibri"/>
                <a:cs typeface="Simplified Arabic"/>
              </a:rPr>
              <a:t>1- مساهمة الحكومة في تنشيط القطاع السياحي : من خلال التخصيصات الاستثمارية لهذا القطاع فضلاً عن دور وامكانية الحكومة في دعم النشاط السياحي وتذليل الصعوبات امام هذا النشاط من خلال:  </a:t>
            </a:r>
          </a:p>
          <a:p>
            <a:pPr lvl="0" algn="just">
              <a:lnSpc>
                <a:spcPct val="115000"/>
              </a:lnSpc>
              <a:spcAft>
                <a:spcPts val="600"/>
              </a:spcAft>
              <a:buFont typeface="Simplified Arabic"/>
              <a:buChar char="-"/>
            </a:pPr>
            <a:r>
              <a:rPr lang="ar-IQ" dirty="0">
                <a:solidFill>
                  <a:srgbClr val="000000"/>
                </a:solidFill>
                <a:latin typeface="Simplified Arabic"/>
                <a:ea typeface="Calibri"/>
                <a:cs typeface="Simplified Arabic"/>
              </a:rPr>
              <a:t>المساهمة في حل مشكلة البنى التحتية او التكميلية التي تقف في وجه العمل السياحي مباشرة والتي يصعب على القطاع السياحي القيام بها لوحده مثل الكهرباء والماء والطرق والأمن ... الخ.</a:t>
            </a:r>
            <a:endParaRPr lang="en-US" sz="1100" dirty="0">
              <a:solidFill>
                <a:srgbClr val="000000"/>
              </a:solidFill>
              <a:latin typeface="Simplified Arabic"/>
              <a:ea typeface="Calibri"/>
              <a:cs typeface="Arial"/>
            </a:endParaRPr>
          </a:p>
          <a:p>
            <a:pPr lvl="0" algn="just">
              <a:lnSpc>
                <a:spcPct val="115000"/>
              </a:lnSpc>
              <a:spcAft>
                <a:spcPts val="600"/>
              </a:spcAft>
              <a:buFont typeface="Simplified Arabic"/>
              <a:buChar char="-"/>
            </a:pPr>
            <a:r>
              <a:rPr lang="ar-IQ" dirty="0">
                <a:solidFill>
                  <a:srgbClr val="000000"/>
                </a:solidFill>
                <a:latin typeface="Simplified Arabic"/>
                <a:ea typeface="Calibri"/>
                <a:cs typeface="Simplified Arabic"/>
              </a:rPr>
              <a:t>مساهمة الدولة في الارض التي يقام عليها المشروع السياحي اذا كانت ملكية الارض تعود اليها وهذه المساهمة تتم من خلال أما تأجيرها لمدة طويلة بإجور رمزية او بيعها لمالكي المشروع بأثمان منخفضة.</a:t>
            </a:r>
            <a:endParaRPr lang="en-US" sz="1100" dirty="0">
              <a:solidFill>
                <a:srgbClr val="000000"/>
              </a:solidFill>
              <a:latin typeface="Simplified Arabic"/>
              <a:ea typeface="Calibri"/>
              <a:cs typeface="Arial"/>
            </a:endParaRPr>
          </a:p>
          <a:p>
            <a:pPr lvl="0" algn="just">
              <a:lnSpc>
                <a:spcPct val="115000"/>
              </a:lnSpc>
              <a:spcAft>
                <a:spcPts val="600"/>
              </a:spcAft>
              <a:buFont typeface="Simplified Arabic"/>
              <a:buChar char="-"/>
            </a:pPr>
            <a:r>
              <a:rPr lang="ar-IQ" dirty="0">
                <a:solidFill>
                  <a:srgbClr val="000000"/>
                </a:solidFill>
                <a:latin typeface="Simplified Arabic"/>
                <a:ea typeface="Calibri"/>
                <a:cs typeface="Simplified Arabic"/>
              </a:rPr>
              <a:t>منح القروض طويلة الاجل وبفائدة منخفضة.</a:t>
            </a:r>
            <a:endParaRPr lang="en-US" sz="1100" dirty="0">
              <a:solidFill>
                <a:srgbClr val="000000"/>
              </a:solidFill>
              <a:latin typeface="Simplified Arabic"/>
              <a:ea typeface="Calibri"/>
              <a:cs typeface="Arial"/>
            </a:endParaRPr>
          </a:p>
          <a:p>
            <a:pPr lvl="0" algn="just">
              <a:lnSpc>
                <a:spcPct val="115000"/>
              </a:lnSpc>
              <a:spcAft>
                <a:spcPts val="600"/>
              </a:spcAft>
              <a:buFont typeface="Simplified Arabic"/>
              <a:buChar char="-"/>
            </a:pPr>
            <a:r>
              <a:rPr lang="ar-IQ" dirty="0">
                <a:solidFill>
                  <a:srgbClr val="000000"/>
                </a:solidFill>
                <a:latin typeface="Simplified Arabic"/>
                <a:ea typeface="Calibri"/>
                <a:cs typeface="Simplified Arabic"/>
              </a:rPr>
              <a:t>إصدار القوانين والتشريعات المشجعة والمحفزة لعملية الاستثمار سواء للمستثمر المحلي او الاجنبي متمثلة في المزايا والاعفاءات وقوانين العمل والضرائب وحرية تحويل الارباح وأصل الاستثمار بالنسبة للمستثمرين الاجانب الى </a:t>
            </a:r>
            <a:r>
              <a:rPr lang="ar-IQ" dirty="0" smtClean="0">
                <a:solidFill>
                  <a:srgbClr val="000000"/>
                </a:solidFill>
                <a:latin typeface="Simplified Arabic"/>
                <a:ea typeface="Calibri"/>
                <a:cs typeface="Simplified Arabic"/>
              </a:rPr>
              <a:t>الخارج.</a:t>
            </a:r>
          </a:p>
          <a:p>
            <a:pPr marL="0" lvl="0" indent="0" algn="just">
              <a:lnSpc>
                <a:spcPct val="115000"/>
              </a:lnSpc>
              <a:spcAft>
                <a:spcPts val="600"/>
              </a:spcAft>
            </a:pPr>
            <a:r>
              <a:rPr lang="ar-IQ" dirty="0" smtClean="0">
                <a:latin typeface="Simplified Arabic"/>
                <a:ea typeface="Calibri"/>
                <a:cs typeface="Simplified Arabic"/>
              </a:rPr>
              <a:t>2- ال</a:t>
            </a:r>
            <a:r>
              <a:rPr lang="ar-IQ" dirty="0" smtClean="0">
                <a:solidFill>
                  <a:srgbClr val="000000"/>
                </a:solidFill>
                <a:latin typeface="Simplified Arabic"/>
                <a:ea typeface="Calibri"/>
                <a:cs typeface="Simplified Arabic"/>
              </a:rPr>
              <a:t>مردود </a:t>
            </a:r>
            <a:r>
              <a:rPr lang="ar-IQ" dirty="0">
                <a:solidFill>
                  <a:srgbClr val="000000"/>
                </a:solidFill>
                <a:latin typeface="Simplified Arabic"/>
                <a:ea typeface="Calibri"/>
                <a:cs typeface="Simplified Arabic"/>
              </a:rPr>
              <a:t>المادي المرتقب: وهو ذلك الجزء المتبقي من الايراد الكلي للمشروع بعد تسديد تكاليف الانتاج المباشرة والضمنية وكذلك بعد طرح نسبة معينة تمثل الربح الاعتيادي والطبيعي للمشروع المستثمر سواء كان في القطاع السياحي او اي قطاع آخر يجب أن يغطي تكاليف عناصر الانتاج المختلفة ويحقق مردوداً مادياً (ربحاً) الذي يعده مكافأة عن المخاطر التي قد يواجهها في الظروف غير المؤكدة، ولذلك يهتم المستثمر بالمردود المادي ولا يهتم كثيراً بالمردود الاجتماعي .</a:t>
            </a:r>
            <a:endParaRPr lang="en-US" dirty="0">
              <a:solidFill>
                <a:srgbClr val="000000"/>
              </a:solidFill>
              <a:latin typeface="Simplified Arabic"/>
              <a:ea typeface="Calibri"/>
              <a:cs typeface="Simplified Arabic"/>
            </a:endParaRPr>
          </a:p>
          <a:p>
            <a:pPr marL="16510" algn="just">
              <a:lnSpc>
                <a:spcPct val="115000"/>
              </a:lnSpc>
              <a:spcAft>
                <a:spcPts val="600"/>
              </a:spcAft>
              <a:tabLst>
                <a:tab pos="3530600" algn="l"/>
              </a:tabLst>
            </a:pPr>
            <a:r>
              <a:rPr lang="ar-IQ" dirty="0">
                <a:latin typeface="Simplified Arabic"/>
                <a:ea typeface="Calibri"/>
                <a:cs typeface="Simplified Arabic"/>
              </a:rPr>
              <a:t>	</a:t>
            </a:r>
            <a:r>
              <a:rPr lang="ar-IQ" dirty="0" smtClean="0">
                <a:latin typeface="Simplified Arabic"/>
                <a:ea typeface="Calibri"/>
                <a:cs typeface="Simplified Arabic"/>
              </a:rPr>
              <a:t>3-كلفة </a:t>
            </a:r>
            <a:r>
              <a:rPr lang="ar-IQ" dirty="0">
                <a:latin typeface="Simplified Arabic"/>
                <a:ea typeface="Calibri"/>
                <a:cs typeface="Simplified Arabic"/>
              </a:rPr>
              <a:t>الفرصة البديلة : ويقصد بها تكلفة أي شيء بأفضل بديل او كسب يتم التخلي عنه او التضحية به وبالتالي فهي ثمن السلعة التي يتم التضحية بها، ومن هذا نفهم ان المستثمر يخضع في اختيار الفرصة البديلة الى عملية المفاضلة أي ان المستثمر يستثمر امواله في النشاط الذي يحقق الربح السريع، لذلك فان المستثمرين عندما يعتقدون ان الفرصة الاستثمارية البديلة في القطاع السياحي افضل من المجالات الاخرى يزداد وينمو الاستثمار السياحي والعكس صحيح مع بقاء العوامل الاخرى ثابتة اي العلاقة </a:t>
            </a:r>
            <a:r>
              <a:rPr lang="ar-IQ" dirty="0" smtClean="0">
                <a:latin typeface="Simplified Arabic"/>
                <a:ea typeface="Calibri"/>
                <a:cs typeface="Simplified Arabic"/>
              </a:rPr>
              <a:t>طردية.</a:t>
            </a:r>
            <a:endParaRPr lang="ar-IQ" dirty="0"/>
          </a:p>
        </p:txBody>
      </p:sp>
    </p:spTree>
    <p:extLst>
      <p:ext uri="{BB962C8B-B14F-4D97-AF65-F5344CB8AC3E}">
        <p14:creationId xmlns:p14="http://schemas.microsoft.com/office/powerpoint/2010/main" val="7108644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marL="0" lvl="0" indent="0" algn="just">
              <a:lnSpc>
                <a:spcPct val="115000"/>
              </a:lnSpc>
              <a:spcAft>
                <a:spcPts val="600"/>
              </a:spcAft>
            </a:pPr>
            <a:r>
              <a:rPr lang="ar-IQ" dirty="0" smtClean="0">
                <a:latin typeface="Simplified Arabic"/>
                <a:ea typeface="Calibri"/>
                <a:cs typeface="Simplified Arabic"/>
              </a:rPr>
              <a:t>4-الاستقرار </a:t>
            </a:r>
            <a:r>
              <a:rPr lang="ar-IQ" dirty="0">
                <a:latin typeface="Simplified Arabic"/>
                <a:ea typeface="Calibri"/>
                <a:cs typeface="Simplified Arabic"/>
              </a:rPr>
              <a:t>السياسي والامني :ان توفر بيئة استثمارية</a:t>
            </a:r>
            <a:r>
              <a:rPr lang="en-US" dirty="0">
                <a:latin typeface="Simplified Arabic"/>
                <a:ea typeface="Calibri"/>
                <a:cs typeface="Arial"/>
              </a:rPr>
              <a:t>Investment Environment </a:t>
            </a:r>
            <a:r>
              <a:rPr lang="ar-IQ" dirty="0">
                <a:latin typeface="Simplified Arabic"/>
                <a:ea typeface="Calibri"/>
                <a:cs typeface="Simplified Arabic"/>
              </a:rPr>
              <a:t> مستقرة وجاذبة او مناخ استثماري </a:t>
            </a:r>
            <a:r>
              <a:rPr lang="en-US" dirty="0">
                <a:latin typeface="Simplified Arabic"/>
                <a:ea typeface="Calibri"/>
                <a:cs typeface="Arial"/>
              </a:rPr>
              <a:t>Investment Climate </a:t>
            </a:r>
            <a:r>
              <a:rPr lang="ar-IQ" dirty="0">
                <a:latin typeface="Simplified Arabic"/>
                <a:ea typeface="Calibri"/>
              </a:rPr>
              <a:t>يتحقق من خلال:</a:t>
            </a:r>
            <a:endParaRPr lang="en-US" sz="1100" dirty="0">
              <a:latin typeface="Calibri"/>
              <a:ea typeface="Calibri"/>
              <a:cs typeface="Arial"/>
            </a:endParaRPr>
          </a:p>
          <a:p>
            <a:pPr lvl="0" algn="just">
              <a:lnSpc>
                <a:spcPct val="115000"/>
              </a:lnSpc>
              <a:spcAft>
                <a:spcPts val="600"/>
              </a:spcAft>
              <a:buFont typeface="Simplified Arabic"/>
              <a:buChar char="-"/>
            </a:pPr>
            <a:r>
              <a:rPr lang="ar-IQ" dirty="0">
                <a:latin typeface="Simplified Arabic"/>
                <a:ea typeface="Calibri"/>
                <a:cs typeface="Simplified Arabic"/>
              </a:rPr>
              <a:t>الاداء الاقتصادي الجيد.</a:t>
            </a:r>
            <a:endParaRPr lang="en-US" sz="1100" dirty="0">
              <a:latin typeface="Simplified Arabic"/>
              <a:ea typeface="Calibri"/>
              <a:cs typeface="Arial"/>
            </a:endParaRPr>
          </a:p>
          <a:p>
            <a:pPr lvl="0" algn="just">
              <a:lnSpc>
                <a:spcPct val="115000"/>
              </a:lnSpc>
              <a:spcAft>
                <a:spcPts val="600"/>
              </a:spcAft>
              <a:buFont typeface="Simplified Arabic"/>
              <a:buChar char="-"/>
            </a:pPr>
            <a:r>
              <a:rPr lang="ar-IQ" dirty="0">
                <a:latin typeface="Simplified Arabic"/>
                <a:ea typeface="Calibri"/>
                <a:cs typeface="Simplified Arabic"/>
              </a:rPr>
              <a:t>الاستقرار السياسي والامني.</a:t>
            </a:r>
            <a:endParaRPr lang="en-US" sz="1100" dirty="0">
              <a:latin typeface="Simplified Arabic"/>
              <a:ea typeface="Calibri"/>
              <a:cs typeface="Arial"/>
            </a:endParaRPr>
          </a:p>
          <a:p>
            <a:pPr lvl="0" algn="just">
              <a:lnSpc>
                <a:spcPct val="115000"/>
              </a:lnSpc>
              <a:spcAft>
                <a:spcPts val="600"/>
              </a:spcAft>
              <a:buFont typeface="Simplified Arabic"/>
              <a:buChar char="-"/>
            </a:pPr>
            <a:r>
              <a:rPr lang="ar-IQ" dirty="0">
                <a:latin typeface="Simplified Arabic"/>
                <a:ea typeface="Calibri"/>
                <a:cs typeface="Simplified Arabic"/>
              </a:rPr>
              <a:t>أطر تشريعية مؤسسية متطورة.</a:t>
            </a:r>
            <a:endParaRPr lang="en-US" sz="1100" dirty="0">
              <a:latin typeface="Simplified Arabic"/>
              <a:ea typeface="Calibri"/>
              <a:cs typeface="Arial"/>
            </a:endParaRPr>
          </a:p>
          <a:p>
            <a:pPr lvl="0" algn="just">
              <a:lnSpc>
                <a:spcPct val="115000"/>
              </a:lnSpc>
              <a:spcAft>
                <a:spcPts val="600"/>
              </a:spcAft>
              <a:buFont typeface="Simplified Arabic"/>
              <a:buChar char="-"/>
            </a:pPr>
            <a:r>
              <a:rPr lang="ar-IQ" dirty="0">
                <a:latin typeface="Simplified Arabic"/>
                <a:ea typeface="Calibri"/>
                <a:cs typeface="Simplified Arabic"/>
              </a:rPr>
              <a:t>موارد بشرية كفوءة.</a:t>
            </a:r>
            <a:endParaRPr lang="en-US" sz="1100" dirty="0">
              <a:latin typeface="Simplified Arabic"/>
              <a:ea typeface="Calibri"/>
              <a:cs typeface="Arial"/>
            </a:endParaRPr>
          </a:p>
          <a:p>
            <a:pPr marL="359410" algn="just">
              <a:lnSpc>
                <a:spcPct val="115000"/>
              </a:lnSpc>
              <a:spcAft>
                <a:spcPts val="600"/>
              </a:spcAft>
            </a:pPr>
            <a:r>
              <a:rPr lang="ar-IQ" dirty="0">
                <a:latin typeface="Simplified Arabic"/>
                <a:ea typeface="Calibri"/>
                <a:cs typeface="Simplified Arabic"/>
              </a:rPr>
              <a:t>      ان مثل هذه البيئة لها دور كبير في جذب المستثمرين لاستثمار أموالهم فيها، وان هذا العامل يؤثر في خلق المناخ الاستثماري الجيد من خلال توفير حماية للاستثمارات من مخاطر التقلبات السياسية والاجتماعية والتشريعية، كما ان وضوح النظام القانوني والاداري السائد ومدى ثباته واتساقه يؤدي الى خلق التوازن بين الحقوق والواجبات والتعامل السياسي مع المستثمرين وتخطي العقبات التي تعترض انسيابية المشاريع الاستثمارية. </a:t>
            </a:r>
            <a:r>
              <a:rPr lang="en-US" dirty="0">
                <a:latin typeface="Simplified Arabic"/>
                <a:ea typeface="Calibri"/>
                <a:cs typeface="Arial"/>
              </a:rPr>
              <a:t> </a:t>
            </a:r>
            <a:endParaRPr lang="en-US" sz="1100" dirty="0">
              <a:latin typeface="Calibri"/>
              <a:ea typeface="Calibri"/>
              <a:cs typeface="Arial"/>
            </a:endParaRPr>
          </a:p>
          <a:p>
            <a:pPr marL="0" lvl="0" indent="0" algn="just">
              <a:lnSpc>
                <a:spcPct val="115000"/>
              </a:lnSpc>
              <a:spcAft>
                <a:spcPts val="600"/>
              </a:spcAft>
            </a:pPr>
            <a:r>
              <a:rPr lang="ar-IQ" dirty="0" smtClean="0">
                <a:latin typeface="Simplified Arabic"/>
                <a:ea typeface="Calibri"/>
                <a:cs typeface="Simplified Arabic"/>
              </a:rPr>
              <a:t>5-اتجاهات </a:t>
            </a:r>
            <a:r>
              <a:rPr lang="ar-IQ" dirty="0">
                <a:latin typeface="Simplified Arabic"/>
                <a:ea typeface="Calibri"/>
                <a:cs typeface="Simplified Arabic"/>
              </a:rPr>
              <a:t>المستثمر: لا شك ان الخبرة تلعب دوراً مؤثراً في توجه المستثمرين للاستثمار في نشاط ما في الوقت الذي يكون المستثمر متردداً في الدخول في النشاط الذي لا يملك فيه الخبرة ويجهل طبيعة العمل فيه، والعمل السياحي له طبيعة وخصوصية وسمات على المستثمر ان تتوافر لديه المعلومات والقناعة لاتخاذ قراره في الاستثمار فيه في اطار تحليل التكلفة والمنفعة في هذا الاستثمار.</a:t>
            </a:r>
            <a:endParaRPr lang="en-US" sz="1100" dirty="0">
              <a:latin typeface="Calibri"/>
              <a:ea typeface="Calibri"/>
              <a:cs typeface="Arial"/>
            </a:endParaRPr>
          </a:p>
          <a:p>
            <a:pPr marL="16510" algn="just">
              <a:lnSpc>
                <a:spcPct val="115000"/>
              </a:lnSpc>
              <a:spcAft>
                <a:spcPts val="600"/>
              </a:spcAft>
            </a:pPr>
            <a:r>
              <a:rPr lang="en-US" dirty="0">
                <a:latin typeface="Simplified Arabic"/>
                <a:ea typeface="Calibri"/>
                <a:cs typeface="Arial"/>
              </a:rPr>
              <a:t> </a:t>
            </a:r>
            <a:endParaRPr lang="en-US" sz="1100" dirty="0">
              <a:latin typeface="Calibri"/>
              <a:ea typeface="Calibri"/>
              <a:cs typeface="Arial"/>
            </a:endParaRPr>
          </a:p>
          <a:p>
            <a:pPr marL="0" lvl="0" indent="0" algn="just">
              <a:lnSpc>
                <a:spcPct val="115000"/>
              </a:lnSpc>
              <a:spcAft>
                <a:spcPts val="600"/>
              </a:spcAft>
            </a:pPr>
            <a:r>
              <a:rPr lang="ar-IQ" dirty="0" smtClean="0">
                <a:latin typeface="Simplified Arabic"/>
                <a:ea typeface="Calibri"/>
                <a:cs typeface="Simplified Arabic"/>
              </a:rPr>
              <a:t>6- ارتفاع </a:t>
            </a:r>
            <a:r>
              <a:rPr lang="ar-IQ" dirty="0">
                <a:latin typeface="Simplified Arabic"/>
                <a:ea typeface="Calibri"/>
                <a:cs typeface="Simplified Arabic"/>
              </a:rPr>
              <a:t>رأس المال الثابت في المشروع السياحي: يمتاز المشروع السياحي بارتفاع نسبة رأس المال الثابت، وهذا يعني انه يحتاج الى رأس مال كبير في عملية الاستثمار مما يجعل مدة الاسترداد لرأس المال الثابت مدة طويلة الامر الذي يثير قلق المستثمر عند اتخاذه قرار الاستثمار في النشاط السياحي ويتجه نحو القطاعات الاخرى وهذا يدل على ان العلاقة عكسية بين الاستثمار ورأس المال الثابت مع فرض بقاء العوامل الاخرى ثابتة.</a:t>
            </a:r>
            <a:endParaRPr lang="en-US" sz="1100" dirty="0">
              <a:latin typeface="Calibri"/>
              <a:ea typeface="Calibri"/>
              <a:cs typeface="Arial"/>
            </a:endParaRPr>
          </a:p>
          <a:p>
            <a:pPr marL="457200">
              <a:lnSpc>
                <a:spcPct val="115000"/>
              </a:lnSpc>
              <a:spcAft>
                <a:spcPts val="1000"/>
              </a:spcAft>
            </a:pPr>
            <a:r>
              <a:rPr lang="ar-IQ" dirty="0">
                <a:latin typeface="Simplified Arabic"/>
                <a:ea typeface="Calibri"/>
                <a:cs typeface="Simplified Arabic"/>
              </a:rPr>
              <a:t> </a:t>
            </a:r>
            <a:endParaRPr lang="en-US" sz="1100" dirty="0">
              <a:effectLst/>
              <a:latin typeface="Calibri"/>
              <a:ea typeface="Calibri"/>
              <a:cs typeface="Arial"/>
            </a:endParaRPr>
          </a:p>
        </p:txBody>
      </p:sp>
    </p:spTree>
    <p:extLst>
      <p:ext uri="{BB962C8B-B14F-4D97-AF65-F5344CB8AC3E}">
        <p14:creationId xmlns:p14="http://schemas.microsoft.com/office/powerpoint/2010/main" val="3668595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98" y="-46494"/>
            <a:ext cx="9128502" cy="6904494"/>
          </a:xfrm>
        </p:spPr>
        <p:txBody>
          <a:bodyPr/>
          <a:lstStyle/>
          <a:p>
            <a:pPr marL="0" lvl="0" indent="0" algn="just">
              <a:lnSpc>
                <a:spcPct val="115000"/>
              </a:lnSpc>
              <a:spcAft>
                <a:spcPts val="600"/>
              </a:spcAft>
            </a:pPr>
            <a:r>
              <a:rPr lang="ar-IQ" dirty="0" smtClean="0">
                <a:latin typeface="Simplified Arabic"/>
                <a:ea typeface="Calibri"/>
                <a:cs typeface="Simplified Arabic"/>
              </a:rPr>
              <a:t>7- موسمية </a:t>
            </a:r>
            <a:r>
              <a:rPr lang="ar-IQ" dirty="0">
                <a:latin typeface="Simplified Arabic"/>
                <a:ea typeface="Calibri"/>
                <a:cs typeface="Simplified Arabic"/>
              </a:rPr>
              <a:t>الطلب السياحي: ان أحد مميزات الطلب السياحي هو الموسمية ، وان تأثير الموسمية على حركة الاستثمار تنطلق من كون ان المستثمر عامة يستثمر امواله في مشاريع يكون الطلب على منتجاتها قائم على مدار السنة، وهذا لا يتحقق في المشاريع السياحية مما يجعل هذا عاملاً مؤثراً في قرار الاستثمار في القطاع السياحي، اي ان العلاقة عكسية بين الموسمية في النشاط السياحي والاستثمار فيه.</a:t>
            </a:r>
            <a:endParaRPr lang="en-US" sz="1100" dirty="0">
              <a:latin typeface="Calibri"/>
              <a:ea typeface="Calibri"/>
              <a:cs typeface="Arial"/>
            </a:endParaRPr>
          </a:p>
          <a:p>
            <a:pPr marL="0" lvl="0" indent="0" algn="just">
              <a:lnSpc>
                <a:spcPct val="115000"/>
              </a:lnSpc>
              <a:spcAft>
                <a:spcPts val="600"/>
              </a:spcAft>
            </a:pPr>
            <a:r>
              <a:rPr lang="ar-IQ" dirty="0" smtClean="0">
                <a:latin typeface="Simplified Arabic"/>
                <a:ea typeface="Calibri"/>
                <a:cs typeface="Simplified Arabic"/>
              </a:rPr>
              <a:t>8- الايرادات </a:t>
            </a:r>
            <a:r>
              <a:rPr lang="ar-IQ" dirty="0">
                <a:latin typeface="Simplified Arabic"/>
                <a:ea typeface="Calibri"/>
                <a:cs typeface="Simplified Arabic"/>
              </a:rPr>
              <a:t>المتحققة بالعملات الاجنبية: تعد الايرادات الاجنبية احد المردودات المهمة التي يحققها النشاط السياحي في البلد عبر تأثيرها على ميزان المدفوعات وترفع مستوى الدخل والتشغيل، والمستثمر يتجه الى النشاط الذي يحقق له ايراداً بالعملة الاجنبية ويكون هذا واضحاً بشكل كبير في الدول النامية، لذلك فالمستثمر يتجه نحو الاستثمار في النشاط السياحي اذا شعر ان جزء من ايراداته سيكون بالعملة الاجنبية وله حق التصرف فيه.</a:t>
            </a:r>
            <a:endParaRPr lang="en-US" sz="1100" dirty="0">
              <a:latin typeface="Calibri"/>
              <a:ea typeface="Calibri"/>
              <a:cs typeface="Arial"/>
            </a:endParaRPr>
          </a:p>
          <a:p>
            <a:pPr algn="just">
              <a:lnSpc>
                <a:spcPct val="115000"/>
              </a:lnSpc>
              <a:spcAft>
                <a:spcPts val="600"/>
              </a:spcAft>
            </a:pPr>
            <a:r>
              <a:rPr lang="en-US" dirty="0">
                <a:latin typeface="Simplified Arabic"/>
                <a:ea typeface="Calibri"/>
                <a:cs typeface="Arial"/>
              </a:rPr>
              <a:t> </a:t>
            </a:r>
            <a:endParaRPr lang="en-US" sz="1100" dirty="0">
              <a:latin typeface="Calibri"/>
              <a:ea typeface="Calibri"/>
              <a:cs typeface="Arial"/>
            </a:endParaRPr>
          </a:p>
          <a:p>
            <a:endParaRPr lang="ar-IQ" dirty="0"/>
          </a:p>
        </p:txBody>
      </p:sp>
    </p:spTree>
    <p:extLst>
      <p:ext uri="{BB962C8B-B14F-4D97-AF65-F5344CB8AC3E}">
        <p14:creationId xmlns:p14="http://schemas.microsoft.com/office/powerpoint/2010/main" val="2860136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6632"/>
            <a:ext cx="9144000" cy="6741368"/>
          </a:xfrm>
        </p:spPr>
        <p:txBody>
          <a:bodyPr>
            <a:normAutofit/>
          </a:bodyPr>
          <a:lstStyle/>
          <a:p>
            <a:pPr algn="just">
              <a:lnSpc>
                <a:spcPct val="115000"/>
              </a:lnSpc>
              <a:spcAft>
                <a:spcPts val="600"/>
              </a:spcAft>
            </a:pPr>
            <a:r>
              <a:rPr lang="ar-IQ" sz="3200" dirty="0">
                <a:latin typeface="Simplified Arabic"/>
                <a:ea typeface="Calibri"/>
                <a:cs typeface="Simplified Arabic"/>
              </a:rPr>
              <a:t>أولا : مفهوم الاستثمار السياحي :</a:t>
            </a:r>
            <a:endParaRPr lang="en-US" sz="1800" dirty="0">
              <a:latin typeface="Calibri"/>
              <a:ea typeface="Calibri"/>
              <a:cs typeface="Arial"/>
            </a:endParaRPr>
          </a:p>
          <a:p>
            <a:pPr marL="0" indent="0" algn="just">
              <a:lnSpc>
                <a:spcPct val="115000"/>
              </a:lnSpc>
              <a:spcAft>
                <a:spcPts val="600"/>
              </a:spcAft>
            </a:pPr>
            <a:r>
              <a:rPr lang="ar-IQ" sz="2000" dirty="0">
                <a:latin typeface="+mj-lt"/>
                <a:ea typeface="Calibri"/>
                <a:cs typeface="Simplified Arabic"/>
              </a:rPr>
              <a:t>      لا يختلف الاستثمار السياحي عن انواع الاستثمارات الاخرى في اهتمامه بتنمية وتطوير رأس المال المادي والبشري والذي يعد جزءاً من العملية الانتاجية والخدمية في النشاط السياحي.</a:t>
            </a:r>
            <a:endParaRPr lang="en-US" sz="2000" dirty="0">
              <a:latin typeface="+mj-lt"/>
              <a:ea typeface="Calibri"/>
              <a:cs typeface="Arial"/>
            </a:endParaRPr>
          </a:p>
          <a:p>
            <a:pPr marL="0" indent="0" algn="just">
              <a:lnSpc>
                <a:spcPct val="115000"/>
              </a:lnSpc>
              <a:spcAft>
                <a:spcPts val="600"/>
              </a:spcAft>
            </a:pPr>
            <a:r>
              <a:rPr lang="ar-IQ" sz="2000" dirty="0">
                <a:latin typeface="+mj-lt"/>
                <a:ea typeface="Calibri"/>
                <a:cs typeface="Simplified Arabic"/>
              </a:rPr>
              <a:t>     ويعرف الاستثمار السياحي على انه :</a:t>
            </a:r>
            <a:endParaRPr lang="en-US" sz="2000" dirty="0">
              <a:latin typeface="+mj-lt"/>
              <a:ea typeface="Calibri"/>
              <a:cs typeface="Arial"/>
            </a:endParaRPr>
          </a:p>
          <a:p>
            <a:pPr marL="0" lvl="0" indent="0" algn="just">
              <a:lnSpc>
                <a:spcPct val="115000"/>
              </a:lnSpc>
              <a:spcAft>
                <a:spcPts val="600"/>
              </a:spcAft>
            </a:pPr>
            <a:r>
              <a:rPr lang="ar-IQ" sz="2000" dirty="0">
                <a:latin typeface="+mj-lt"/>
                <a:ea typeface="Calibri"/>
                <a:cs typeface="Simplified Arabic"/>
              </a:rPr>
              <a:t>هو ذلك الجزء من القابلية الانتاجية الآنية الموجهة الى تكوين رأس المال السياحي المادي والبشري، بغية زيادة طاقة البلد السياحية، مثل بناء الفنادق والمدن السياحية والجامعات والمعاهد السياحية، والبنى الارتكازية التي تدعم السياحة ... الخ.</a:t>
            </a:r>
            <a:endParaRPr lang="en-US" sz="2000" dirty="0">
              <a:latin typeface="+mj-lt"/>
              <a:ea typeface="Calibri"/>
              <a:cs typeface="Arial"/>
            </a:endParaRPr>
          </a:p>
          <a:p>
            <a:pPr marL="0" lvl="0" indent="0" algn="just">
              <a:lnSpc>
                <a:spcPct val="115000"/>
              </a:lnSpc>
              <a:spcAft>
                <a:spcPts val="600"/>
              </a:spcAft>
            </a:pPr>
            <a:r>
              <a:rPr lang="ar-IQ" sz="2000" dirty="0">
                <a:latin typeface="+mj-lt"/>
                <a:ea typeface="Calibri"/>
                <a:cs typeface="Simplified Arabic"/>
              </a:rPr>
              <a:t>القدرة الهادفة إلى تكوين رأس المال المادي وإعداد رأس المال البشري في المجال السياحي من اجل زيادة وتحسين طاقاته الانتاجية والتشغيلية وتقديم افضل الخدمات في مجالات السياحة المختلفة، كالفنادق والمدن السياحية والكازينوهات ووسائل الترفيه المختلفة والطرق والنقل... الخ فضلاً عن اعداد كادر سياحي متخصص كفوء. </a:t>
            </a:r>
            <a:endParaRPr lang="en-US" sz="2000" dirty="0">
              <a:latin typeface="+mj-lt"/>
              <a:ea typeface="Calibri"/>
              <a:cs typeface="Arial"/>
            </a:endParaRPr>
          </a:p>
          <a:p>
            <a:pPr marL="0" lvl="0" indent="0" algn="just">
              <a:lnSpc>
                <a:spcPct val="115000"/>
              </a:lnSpc>
              <a:spcAft>
                <a:spcPts val="600"/>
              </a:spcAft>
            </a:pPr>
            <a:r>
              <a:rPr lang="ar-IQ" sz="2000" dirty="0">
                <a:latin typeface="+mj-lt"/>
                <a:ea typeface="Calibri"/>
                <a:cs typeface="Simplified Arabic"/>
              </a:rPr>
              <a:t>استخدام الموارد الاقتصادية المتاحة وبأشكالها المختلفة لبناء طاقات انتاجية جديدة والمحافظة على الطاقات الانتاجية القائمة وتوسيعها فضلاً عن جميع الاضافات إلى المخزون السلعي وتعويض الاندثارات التي تصيب الطاقات الانتاجية القائمة في النشاط السياحي وبما يترتب عليه زيادة مساهمة هذا النشاط في تكوين القيمة المضافة الاجمالية وبالتالي زيادة الرفاهية الاقتصادية والاجتماعية بالنسبة للمجتمع.   </a:t>
            </a:r>
            <a:endParaRPr lang="en-US" sz="2000" dirty="0">
              <a:latin typeface="+mj-lt"/>
              <a:ea typeface="Calibri"/>
              <a:cs typeface="Arial"/>
            </a:endParaRPr>
          </a:p>
          <a:p>
            <a:endParaRPr lang="ar-IQ" dirty="0"/>
          </a:p>
        </p:txBody>
      </p:sp>
    </p:spTree>
    <p:extLst>
      <p:ext uri="{BB962C8B-B14F-4D97-AF65-F5344CB8AC3E}">
        <p14:creationId xmlns:p14="http://schemas.microsoft.com/office/powerpoint/2010/main" val="4074673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957392"/>
          </a:xfrm>
        </p:spPr>
        <p:txBody>
          <a:bodyPr>
            <a:normAutofit fontScale="92500" lnSpcReduction="20000"/>
          </a:bodyPr>
          <a:lstStyle/>
          <a:p>
            <a:pPr algn="just">
              <a:lnSpc>
                <a:spcPct val="115000"/>
              </a:lnSpc>
              <a:spcAft>
                <a:spcPts val="600"/>
              </a:spcAft>
            </a:pPr>
            <a:r>
              <a:rPr lang="ar-IQ" sz="1900" dirty="0">
                <a:latin typeface="Simplified Arabic"/>
                <a:ea typeface="Calibri"/>
                <a:cs typeface="Simplified Arabic"/>
              </a:rPr>
              <a:t>ثانيا : أهمية الاستثمار السياحي</a:t>
            </a:r>
            <a:endParaRPr lang="en-US" sz="1900" dirty="0">
              <a:latin typeface="Calibri"/>
              <a:ea typeface="Calibri"/>
              <a:cs typeface="Arial"/>
            </a:endParaRPr>
          </a:p>
          <a:p>
            <a:pPr marL="93663" indent="0" algn="just">
              <a:lnSpc>
                <a:spcPct val="115000"/>
              </a:lnSpc>
              <a:spcAft>
                <a:spcPts val="600"/>
              </a:spcAft>
            </a:pPr>
            <a:r>
              <a:rPr lang="ar-IQ" sz="2200" dirty="0">
                <a:latin typeface="+mj-lt"/>
                <a:ea typeface="Calibri"/>
                <a:cs typeface="Simplified Arabic"/>
              </a:rPr>
              <a:t>تعتبر السياحة صناعة مركبة تتطلب استثمارات وخبرات فنية فتطورها السريع وطبيعة الطلب السياحي وامتدادات هذا الطلب المباشر وغير المباشر إلى اكثر قطاعات الانتاج القومي تقتضي تهيئة تنظيم استثماري للسياحة على اساس مبرمج ومخطط، فالإنفاق على المشروعات السياحية هو انفاق استثماري يحقق عائداً سريعاً فهي احدى اسرع انواع النمو، وصناعة تختلف عن أية صناعة اخرى لأنها تفيد عدد كبيراً من الناس ونتائجها على الاقتصاد القومي هي الاخرى هائلة عن طريق ما تجلبه من عملة اجنبية وتشجيعها لسلسلة كبيرة من الصناعات السياحية وتقديم مجالات أوفر من العمل لافراد كثيرين من الاداريين والفنيين والعمال المهرة وغير المهرة ومجالات اخرى مشجعة عن طريق التخطيط والاستثمار في الفنادق والخدمات السياحية والتجهيز والربح والتسويق والنقل. ولقد اوصت المنظمات والمؤتمرات الدولية الحكومات بتسهيل وتشجيع الاستثمار العام والخاص في مجال السياحة في الدول النامية وتشجيع الجهود المشتركة لكافة فروعها الاقتصادية التي تهتم بالسياحة بشكل مباشر أو غير مباشر كصناعة الفنادق والايواء التكميلي ووكالات السفر ووسائل النقل والمواصلات باستثمار الاموال في المشاريع السياحية وطالبت الدول النامية بخلق الظروف الملائمة لتسهيل الاستثمارات القومية والأجنبية في مجال السياحة للأسباب التالية: </a:t>
            </a:r>
            <a:endParaRPr lang="en-US" sz="1500" dirty="0">
              <a:latin typeface="+mj-lt"/>
              <a:ea typeface="Calibri"/>
              <a:cs typeface="Arial"/>
            </a:endParaRPr>
          </a:p>
          <a:p>
            <a:pPr marL="93663" indent="0" algn="just">
              <a:lnSpc>
                <a:spcPct val="115000"/>
              </a:lnSpc>
              <a:spcAft>
                <a:spcPts val="600"/>
              </a:spcAft>
            </a:pPr>
            <a:r>
              <a:rPr lang="ar-IQ" sz="2200" dirty="0">
                <a:latin typeface="+mj-lt"/>
                <a:ea typeface="Calibri"/>
                <a:cs typeface="Simplified Arabic"/>
              </a:rPr>
              <a:t>1 . توافر الموارد الطبيعية والتراث الحضاري والمميزات المناخية في اغلب الدول النامية. </a:t>
            </a:r>
            <a:endParaRPr lang="en-US" sz="1500" dirty="0">
              <a:latin typeface="+mj-lt"/>
              <a:ea typeface="Calibri"/>
              <a:cs typeface="Arial"/>
            </a:endParaRPr>
          </a:p>
          <a:p>
            <a:pPr marL="93663" indent="0" algn="just">
              <a:lnSpc>
                <a:spcPct val="115000"/>
              </a:lnSpc>
              <a:spcAft>
                <a:spcPts val="600"/>
              </a:spcAft>
            </a:pPr>
            <a:r>
              <a:rPr lang="ar-IQ" sz="2200" dirty="0">
                <a:latin typeface="+mj-lt"/>
                <a:ea typeface="Calibri"/>
                <a:cs typeface="Simplified Arabic"/>
              </a:rPr>
              <a:t>2 . اسعار السلع والخدمات السياحية في الدول النامية اقل منها في الدول المتقدمة لأن الاجور اقل وبذلك القدرة التنافسية للدول النامية اكبر في السوق السياحي الدولي. </a:t>
            </a:r>
            <a:endParaRPr lang="en-US" sz="1500" dirty="0">
              <a:latin typeface="+mj-lt"/>
              <a:ea typeface="Calibri"/>
              <a:cs typeface="Arial"/>
            </a:endParaRPr>
          </a:p>
          <a:p>
            <a:pPr marL="93663" indent="0" algn="just">
              <a:lnSpc>
                <a:spcPct val="115000"/>
              </a:lnSpc>
              <a:spcAft>
                <a:spcPts val="600"/>
              </a:spcAft>
            </a:pPr>
            <a:r>
              <a:rPr lang="ar-IQ" sz="2200" dirty="0">
                <a:latin typeface="+mj-lt"/>
                <a:ea typeface="Calibri"/>
                <a:cs typeface="Simplified Arabic"/>
              </a:rPr>
              <a:t>3 . امكان الدول المتقدمة أن تستثمر رؤوس الاموال والخبرات الفنية في الدول النامية لأن صناعة السياحة تتطلب استثمارات كبيرة غير متاحة لأغلب الدول النامية. </a:t>
            </a:r>
            <a:endParaRPr lang="en-US" sz="1500" dirty="0">
              <a:latin typeface="+mj-lt"/>
              <a:ea typeface="Calibri"/>
              <a:cs typeface="Arial"/>
            </a:endParaRPr>
          </a:p>
          <a:p>
            <a:pPr marL="93663" indent="0" algn="just">
              <a:lnSpc>
                <a:spcPct val="115000"/>
              </a:lnSpc>
              <a:spcAft>
                <a:spcPts val="600"/>
              </a:spcAft>
            </a:pPr>
            <a:r>
              <a:rPr lang="ar-IQ" sz="2200" dirty="0">
                <a:latin typeface="+mj-lt"/>
                <a:ea typeface="Calibri"/>
                <a:cs typeface="Simplified Arabic"/>
              </a:rPr>
              <a:t>4 . السياحة عامل دعم لميزان المدفوعات للدول النامية كونها مصدر من مصادر العملات الاجنبية تعوض عن صادرات السلع والبضائع التي تكون عادة محدودة في الدول النامية. </a:t>
            </a:r>
            <a:endParaRPr lang="en-US" sz="1500" dirty="0">
              <a:latin typeface="+mj-lt"/>
              <a:ea typeface="Calibri"/>
              <a:cs typeface="Arial"/>
            </a:endParaRPr>
          </a:p>
          <a:p>
            <a:endParaRPr lang="ar-IQ" dirty="0"/>
          </a:p>
        </p:txBody>
      </p:sp>
    </p:spTree>
    <p:extLst>
      <p:ext uri="{BB962C8B-B14F-4D97-AF65-F5344CB8AC3E}">
        <p14:creationId xmlns:p14="http://schemas.microsoft.com/office/powerpoint/2010/main" val="899800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marL="185738" indent="-92075" algn="just">
              <a:lnSpc>
                <a:spcPct val="115000"/>
              </a:lnSpc>
              <a:spcAft>
                <a:spcPts val="600"/>
              </a:spcAft>
            </a:pPr>
            <a:r>
              <a:rPr lang="ar-IQ" dirty="0">
                <a:latin typeface="Simplified Arabic"/>
                <a:ea typeface="Calibri"/>
                <a:cs typeface="Simplified Arabic"/>
              </a:rPr>
              <a:t>ا</a:t>
            </a:r>
            <a:r>
              <a:rPr lang="ar-IQ" sz="2400" dirty="0">
                <a:latin typeface="Simplified Arabic"/>
                <a:ea typeface="Calibri"/>
                <a:cs typeface="Simplified Arabic"/>
              </a:rPr>
              <a:t>لفوائد الاقتصادية والاجتماعية من الاستثمارات الكبيرة مباشرة ذلك ان التجهيز السياحي يشمل عدة حقول مما يساعد على خلق فرص جديدة للاستخدام وإعادة توزيع الدخل القومي بالسياحة الداخلية بتحريك جزء من الثروات المتركزة في المدن لمختلف المناطق وتنمية الاقاليم والمناطق النامية وتوزيع الاقتصادية والاجتماعية لهذه الاقاليم اضافة إلى الاثر المضاعف للسياحة الذي تعتبر نسبته اعلى منه في بعض القطاعات الاخرى... وبشكل غير مباشر للمجتمع لما يوفره من امكانيات اللقاء بين الشعوب الذي يخدم قضايا اقتصاد بلادنا والتعريف بنا وبشعورنا. </a:t>
            </a:r>
            <a:endParaRPr lang="en-US" dirty="0">
              <a:latin typeface="Calibri"/>
              <a:ea typeface="Calibri"/>
              <a:cs typeface="Arial"/>
            </a:endParaRPr>
          </a:p>
          <a:p>
            <a:pPr marL="185738" indent="-92075" algn="just">
              <a:lnSpc>
                <a:spcPct val="115000"/>
              </a:lnSpc>
              <a:spcAft>
                <a:spcPts val="600"/>
              </a:spcAft>
            </a:pPr>
            <a:r>
              <a:rPr lang="ar-IQ" sz="2400" dirty="0">
                <a:latin typeface="Simplified Arabic"/>
                <a:ea typeface="Calibri"/>
                <a:cs typeface="Simplified Arabic"/>
              </a:rPr>
              <a:t>6 . ربحية المشاريع الاستثمارية بعد انجازها وتزايدها بزيادة الحركة السياحية.</a:t>
            </a:r>
            <a:endParaRPr lang="en-US" dirty="0">
              <a:latin typeface="Calibri"/>
              <a:ea typeface="Calibri"/>
              <a:cs typeface="Arial"/>
            </a:endParaRPr>
          </a:p>
          <a:p>
            <a:pPr marL="185738" indent="-92075" algn="just">
              <a:lnSpc>
                <a:spcPct val="115000"/>
              </a:lnSpc>
              <a:spcAft>
                <a:spcPts val="600"/>
              </a:spcAft>
            </a:pPr>
            <a:r>
              <a:rPr lang="ar-IQ" sz="2400" dirty="0">
                <a:latin typeface="Simplified Arabic"/>
                <a:ea typeface="Calibri"/>
                <a:cs typeface="Simplified Arabic"/>
              </a:rPr>
              <a:t>7. تمتاز صناعة السياحة بارتباطاتها القطاعية المختلفة الكثيفة مع باقي القطاعات الاقتصادية الاخرى، وبذلك فان السياحة لا تؤثر في الفعاليات السياحية فحسب، وانما يمتد أثرها الى معظم فروع الاقتصاد القومي.</a:t>
            </a:r>
            <a:endParaRPr lang="en-US" dirty="0">
              <a:latin typeface="Calibri"/>
              <a:ea typeface="Calibri"/>
              <a:cs typeface="Arial"/>
            </a:endParaRPr>
          </a:p>
          <a:p>
            <a:pPr marL="185738" indent="-92075" algn="just">
              <a:lnSpc>
                <a:spcPct val="115000"/>
              </a:lnSpc>
              <a:spcAft>
                <a:spcPts val="600"/>
              </a:spcAft>
            </a:pPr>
            <a:r>
              <a:rPr lang="ar-IQ" sz="2400" dirty="0">
                <a:latin typeface="Simplified Arabic"/>
                <a:ea typeface="Calibri"/>
                <a:cs typeface="Simplified Arabic"/>
              </a:rPr>
              <a:t>8. تعتبر الاستثمارات السياحية من اهم العوامل الجاذبة للسياح من خلال توفير انواع عديدة من الخدمات والمرافق بمستوى عالي من الكفاءة، فالسائح يرغب في البلدان التي تتوافر فيها المطارات والخدمات المصرفية وخدمات الاتصال وغيرها بكفاءة وسرعة ، اضافة الى اماكن الاقامة اللائقة، وبالتالي فان الاستثمار السياحي يعمل على جذب اعداد اكبر من السياح وزيادة عدد ليالي المبيت، وزيادة معدل انفاق السائح وبالتالي الحصول على دخل سياحي اكبر للدولة المضيفة.</a:t>
            </a:r>
            <a:endParaRPr lang="en-US" dirty="0">
              <a:latin typeface="Calibri"/>
              <a:ea typeface="Calibri"/>
              <a:cs typeface="Arial"/>
            </a:endParaRPr>
          </a:p>
          <a:p>
            <a:endParaRPr lang="ar-IQ" dirty="0"/>
          </a:p>
        </p:txBody>
      </p:sp>
    </p:spTree>
    <p:extLst>
      <p:ext uri="{BB962C8B-B14F-4D97-AF65-F5344CB8AC3E}">
        <p14:creationId xmlns:p14="http://schemas.microsoft.com/office/powerpoint/2010/main" val="3493605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20000"/>
          </a:bodyPr>
          <a:lstStyle/>
          <a:p>
            <a:pPr algn="just">
              <a:lnSpc>
                <a:spcPct val="115000"/>
              </a:lnSpc>
              <a:spcAft>
                <a:spcPts val="600"/>
              </a:spcAft>
            </a:pPr>
            <a:r>
              <a:rPr lang="ar-IQ" sz="1900" dirty="0">
                <a:latin typeface="Simplified Arabic"/>
                <a:ea typeface="Calibri"/>
                <a:cs typeface="Simplified Arabic"/>
              </a:rPr>
              <a:t>ثالثا : سمات الاستثمار السياحي</a:t>
            </a:r>
            <a:endParaRPr lang="en-US" sz="1900" dirty="0">
              <a:latin typeface="Calibri"/>
              <a:ea typeface="Calibri"/>
              <a:cs typeface="Arial"/>
            </a:endParaRPr>
          </a:p>
          <a:p>
            <a:pPr marL="323215" indent="-323215" algn="just">
              <a:lnSpc>
                <a:spcPct val="115000"/>
              </a:lnSpc>
              <a:spcAft>
                <a:spcPts val="600"/>
              </a:spcAft>
            </a:pPr>
            <a:r>
              <a:rPr lang="ar-IQ" sz="1900" dirty="0">
                <a:latin typeface="Simplified Arabic"/>
                <a:ea typeface="Calibri"/>
                <a:cs typeface="Simplified Arabic"/>
              </a:rPr>
              <a:t>1 . ضخامة الاموال اللازمة للاستثمار في المشاريع السياحية لكون اغلبها يتضمن انشاءات ضخمة عقارية وأبنية حديثة ذات تكاليف عالية تضم كلف الاراضي السياحية وكثرة المضاربين عليها، والاعتناء بواجهة المنشآت والفنادق والاثاث والديكور مما يزيد من تكاليف الاستثمار. </a:t>
            </a:r>
            <a:endParaRPr lang="en-US" sz="1900" dirty="0">
              <a:latin typeface="Calibri"/>
              <a:ea typeface="Calibri"/>
              <a:cs typeface="Arial"/>
            </a:endParaRPr>
          </a:p>
          <a:p>
            <a:pPr marL="323215" indent="-323215" algn="just">
              <a:lnSpc>
                <a:spcPct val="115000"/>
              </a:lnSpc>
              <a:spcAft>
                <a:spcPts val="600"/>
              </a:spcAft>
            </a:pPr>
            <a:r>
              <a:rPr lang="ar-IQ" sz="1900" dirty="0">
                <a:latin typeface="Simplified Arabic"/>
                <a:ea typeface="Calibri"/>
                <a:cs typeface="Simplified Arabic"/>
              </a:rPr>
              <a:t>2 . طول فترة انشاء المشروع السياحي نسبياً وقد تصل إلى عدد من السنوات في الدراسة والإنشاءات والدعاية والترويج... الخ حتى يؤتي المشروع ثماره ويبدأ بإعطاء العائد، ويتطلب ذلك استيراد الكثير من المستلزمات التي لا تتوفر في السوق المحلي ، مع تعرضها إلى مخاطر عدم الاستقرار السياسي والأمني والاقتصادي محلياً وعالمياً. </a:t>
            </a:r>
            <a:endParaRPr lang="en-US" sz="1900" dirty="0">
              <a:latin typeface="Calibri"/>
              <a:ea typeface="Calibri"/>
              <a:cs typeface="Arial"/>
            </a:endParaRPr>
          </a:p>
          <a:p>
            <a:pPr marL="323215" indent="-323215" algn="just">
              <a:lnSpc>
                <a:spcPct val="115000"/>
              </a:lnSpc>
              <a:spcAft>
                <a:spcPts val="600"/>
              </a:spcAft>
            </a:pPr>
            <a:r>
              <a:rPr lang="ar-IQ" sz="1900" dirty="0">
                <a:latin typeface="Simplified Arabic"/>
                <a:ea typeface="Calibri"/>
                <a:cs typeface="Simplified Arabic"/>
              </a:rPr>
              <a:t>3 . تأثر الاستثمارات السياحية بظاهرة الموسمية، حيث ان موسمية الطلب السياحي تؤدي عدم امكانية تحقيق معدلات مرتفعة من الاشغال على مدار السنة، ومن ثم عدم تمكنها من تحقيق ارباح مرتفعة. </a:t>
            </a:r>
            <a:endParaRPr lang="en-US" sz="1900" dirty="0">
              <a:latin typeface="Calibri"/>
              <a:ea typeface="Calibri"/>
              <a:cs typeface="Arial"/>
            </a:endParaRPr>
          </a:p>
          <a:p>
            <a:pPr marL="323215" indent="-323215" algn="just">
              <a:lnSpc>
                <a:spcPct val="115000"/>
              </a:lnSpc>
              <a:spcAft>
                <a:spcPts val="600"/>
              </a:spcAft>
            </a:pPr>
            <a:r>
              <a:rPr lang="ar-IQ" sz="1900" dirty="0">
                <a:latin typeface="Simplified Arabic"/>
                <a:ea typeface="Calibri"/>
                <a:cs typeface="Simplified Arabic"/>
              </a:rPr>
              <a:t>4 . الانخفاض النسبي للعائد الصافي من الاستثمارات في المشروعات السياحية الفندقية والذي يتراوح مابين (10%-15%) وهذا مما لا يشجع القطاع الخاص على الاستثمار في هذه المشروعات. </a:t>
            </a:r>
            <a:endParaRPr lang="en-US" sz="1900" dirty="0">
              <a:latin typeface="Calibri"/>
              <a:ea typeface="Calibri"/>
              <a:cs typeface="Arial"/>
            </a:endParaRPr>
          </a:p>
          <a:p>
            <a:pPr marL="323215" indent="-323215" algn="just">
              <a:lnSpc>
                <a:spcPct val="115000"/>
              </a:lnSpc>
              <a:spcAft>
                <a:spcPts val="600"/>
              </a:spcAft>
            </a:pPr>
            <a:r>
              <a:rPr lang="ar-IQ" sz="1900" dirty="0">
                <a:latin typeface="Simplified Arabic"/>
                <a:ea typeface="Calibri"/>
                <a:cs typeface="Simplified Arabic"/>
              </a:rPr>
              <a:t>5 . يمتاز المشروع السياحي باعتماده الكثيف على عنصر العمل، اذ يعد جزءاً من القطاع الخدمي الذي يمتاز بصعوبة احلال الماكنة على عنصر العمل، اذ يبقى عامل الخدمة هو الاساس في تقديم الخدمة السياحية.</a:t>
            </a:r>
            <a:endParaRPr lang="en-US" sz="1900" dirty="0">
              <a:latin typeface="Calibri"/>
              <a:ea typeface="Calibri"/>
              <a:cs typeface="Arial"/>
            </a:endParaRPr>
          </a:p>
          <a:p>
            <a:pPr marL="323215" indent="-323215" algn="just">
              <a:lnSpc>
                <a:spcPct val="115000"/>
              </a:lnSpc>
              <a:spcAft>
                <a:spcPts val="600"/>
              </a:spcAft>
            </a:pPr>
            <a:r>
              <a:rPr lang="ar-IQ" sz="1900" dirty="0">
                <a:latin typeface="Simplified Arabic"/>
                <a:ea typeface="Calibri"/>
                <a:cs typeface="Simplified Arabic"/>
              </a:rPr>
              <a:t>6. يؤثر الاستثمار السياحي بشكل كبير على فائض الصادرات، فنجاح السياحة يعني ضمان تحقيق الطلب السياحي الاجنبي الوافد الى البلد، مع تقليل الحاجة لسفر المواطنين للخارج، مما يؤدي الى تحقيق المزيد من العوائد السياحية مع تخفيض الانفاقات السياحية مما يحافظ على العملة الصعبة ودعم التجارة الخارجية وميزان المدفوعات.</a:t>
            </a:r>
            <a:endParaRPr lang="en-US" sz="1900" dirty="0">
              <a:latin typeface="Calibri"/>
              <a:ea typeface="Calibri"/>
              <a:cs typeface="Arial"/>
            </a:endParaRPr>
          </a:p>
          <a:p>
            <a:pPr marL="323215" indent="-323215" algn="just">
              <a:lnSpc>
                <a:spcPct val="115000"/>
              </a:lnSpc>
              <a:spcAft>
                <a:spcPts val="600"/>
              </a:spcAft>
            </a:pPr>
            <a:r>
              <a:rPr lang="ar-IQ" sz="1900" dirty="0">
                <a:latin typeface="Simplified Arabic"/>
                <a:ea typeface="Calibri"/>
                <a:cs typeface="Simplified Arabic"/>
              </a:rPr>
              <a:t>7 . يتأثر المشروع السياحي بشكل كبير بالبيئة المحيطة به :</a:t>
            </a:r>
            <a:endParaRPr lang="en-US" sz="1900" dirty="0">
              <a:latin typeface="Calibri"/>
              <a:ea typeface="Calibri"/>
              <a:cs typeface="Arial"/>
            </a:endParaRPr>
          </a:p>
          <a:p>
            <a:pPr lvl="0" algn="just">
              <a:lnSpc>
                <a:spcPct val="115000"/>
              </a:lnSpc>
              <a:spcAft>
                <a:spcPts val="600"/>
              </a:spcAft>
              <a:buFont typeface="Simplified Arabic"/>
              <a:buChar char="-"/>
            </a:pPr>
            <a:r>
              <a:rPr lang="ar-IQ" sz="1900" dirty="0">
                <a:latin typeface="Simplified Arabic"/>
                <a:ea typeface="Calibri"/>
                <a:cs typeface="Simplified Arabic"/>
              </a:rPr>
              <a:t>البيئة السياسية والامنية، فالمشاريع السياحية حساسة جداً للاحداث الامنية والسياسية.</a:t>
            </a:r>
            <a:endParaRPr lang="en-US" sz="1900" dirty="0">
              <a:latin typeface="Simplified Arabic"/>
              <a:ea typeface="Calibri"/>
              <a:cs typeface="Arial"/>
            </a:endParaRPr>
          </a:p>
          <a:p>
            <a:pPr lvl="0" algn="just">
              <a:lnSpc>
                <a:spcPct val="115000"/>
              </a:lnSpc>
              <a:spcAft>
                <a:spcPts val="600"/>
              </a:spcAft>
              <a:buFont typeface="Simplified Arabic"/>
              <a:buChar char="-"/>
            </a:pPr>
            <a:r>
              <a:rPr lang="ar-IQ" sz="1900" dirty="0">
                <a:latin typeface="Simplified Arabic"/>
                <a:ea typeface="Calibri"/>
                <a:cs typeface="Simplified Arabic"/>
              </a:rPr>
              <a:t>البيئة الاقتصادية، اذ ترتفع نسب الاشغال والتشغيل في فترات الرخاء والذروة السياحية وتحسن الوضع الاقتصادي على عكس موسم الكساد.</a:t>
            </a:r>
            <a:endParaRPr lang="en-US" sz="1900" dirty="0">
              <a:latin typeface="Simplified Arabic"/>
              <a:ea typeface="Calibri"/>
              <a:cs typeface="Arial"/>
            </a:endParaRPr>
          </a:p>
          <a:p>
            <a:endParaRPr lang="ar-IQ" dirty="0"/>
          </a:p>
        </p:txBody>
      </p:sp>
    </p:spTree>
    <p:extLst>
      <p:ext uri="{BB962C8B-B14F-4D97-AF65-F5344CB8AC3E}">
        <p14:creationId xmlns:p14="http://schemas.microsoft.com/office/powerpoint/2010/main" val="142962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lvl="0" algn="just">
              <a:lnSpc>
                <a:spcPct val="115000"/>
              </a:lnSpc>
              <a:spcAft>
                <a:spcPts val="600"/>
              </a:spcAft>
              <a:buFont typeface="Simplified Arabic"/>
              <a:buChar char="-"/>
            </a:pPr>
            <a:r>
              <a:rPr lang="ar-IQ" sz="1800" dirty="0">
                <a:latin typeface="Simplified Arabic"/>
                <a:ea typeface="Calibri"/>
                <a:cs typeface="Simplified Arabic"/>
              </a:rPr>
              <a:t>البيئة الاجتماعية، فهناك بيئة منفتحة اجتماعياً ودينياً داعمة للاستثمار السياحي، وهناك بيئة تعارض اقامة المشاريع السياحية وتضع الشروط في اقامتها ، الا في مجالات خاصة كالسياحة الدينية.</a:t>
            </a:r>
            <a:endParaRPr lang="en-US" sz="1800" dirty="0">
              <a:latin typeface="Simplified Arabic"/>
              <a:ea typeface="Calibri"/>
              <a:cs typeface="Arial"/>
            </a:endParaRPr>
          </a:p>
          <a:p>
            <a:pPr marL="323215" indent="-323215" algn="just">
              <a:lnSpc>
                <a:spcPct val="115000"/>
              </a:lnSpc>
              <a:spcAft>
                <a:spcPts val="600"/>
              </a:spcAft>
            </a:pPr>
            <a:r>
              <a:rPr lang="ar-IQ" sz="1800" dirty="0">
                <a:latin typeface="Simplified Arabic"/>
                <a:ea typeface="Calibri"/>
                <a:cs typeface="Simplified Arabic"/>
              </a:rPr>
              <a:t> 8 . ان للاستثمارات في هذا النشاط نتائج ايجابية تنفرد بها عن باقي الاستثمارات نتيجة لاعتماد هذه الصناعة وبشكل كبير في سد مستلزماتها الانتاجية من النشاطات الاقتصادية الاخرى، وبما ان الاستثمارات السياحية هي للأساس الذي من اجله تم تهيئة وتحضير هذه المستلزمات الانتاجية لذا فانه هو الذي سيحدد الارتباطات الفنية او التكنولوجية بين النشاط السياحي وبقية النشاطات الاخرى، وبالتالي فان اي زيادة في الاستثمار السياحي تعني خلق اثار خلفية كبيرة لدى القطاعات الاخرى، مما يترتب على ذلك المزيد من الاستثمارات في شتى المجالات وهذا مما يؤدي الى تمهيد السبل لتحقيق مستوى معين من التكامل الرأسي والأفقي بين النشاط السياحي وباقي النشاطات الاخرى، او بين فروع وأقسام النشاط السياحي ذاته، فالتوسع مثلا قي انشاء المشروعات قد يتبعه توسيع او ظهور مشروعات جديدة تمارس انشطة اقتصادية وخدمية اخرى لمقابلة الزيادة في الحركة السياحية نشاطا وطلباً، وبمعنى اخر ان زيادة عدد الفنادق- مع افتراض زيادة عدد السائحين- من الممكن ان يتبعه زيادة في الطلب على المواد الغذائية اللازمة لإعداد الوجبات وزيادة في الطلب على الاسرة وملحقاتها، والخدمات الاخرى... الخ. وهذا من شأنه أن يؤدي الى انشاء مشروعات جديدة لتزويد الفنادق بمثل هذه المستلزمات او توسيع انشطة وحجم الاعمال القائمة فعلاً والموردة لهذه المستلزمات. </a:t>
            </a:r>
            <a:endParaRPr lang="en-US" sz="1800" dirty="0">
              <a:latin typeface="Calibri"/>
              <a:ea typeface="Calibri"/>
              <a:cs typeface="Arial"/>
            </a:endParaRPr>
          </a:p>
          <a:p>
            <a:pPr marL="323215" indent="-323215" algn="just">
              <a:lnSpc>
                <a:spcPct val="115000"/>
              </a:lnSpc>
              <a:spcAft>
                <a:spcPts val="600"/>
              </a:spcAft>
            </a:pPr>
            <a:r>
              <a:rPr lang="ar-IQ" sz="1800" dirty="0">
                <a:latin typeface="Simplified Arabic"/>
                <a:ea typeface="Calibri"/>
                <a:cs typeface="Simplified Arabic"/>
              </a:rPr>
              <a:t> </a:t>
            </a:r>
            <a:r>
              <a:rPr lang="ar-IQ" sz="1800" dirty="0" smtClean="0">
                <a:latin typeface="Simplified Arabic"/>
                <a:ea typeface="Calibri"/>
                <a:cs typeface="Simplified Arabic"/>
              </a:rPr>
              <a:t>وهذا </a:t>
            </a:r>
            <a:r>
              <a:rPr lang="ar-IQ" sz="1800" dirty="0">
                <a:latin typeface="Simplified Arabic"/>
                <a:ea typeface="Calibri"/>
                <a:cs typeface="Simplified Arabic"/>
              </a:rPr>
              <a:t>يعني ان درجة التكامل بين القطاع السياحي القطاعات الاقتصادية الاخرى يتوقف على عدة اعتبارات اهمها: </a:t>
            </a:r>
            <a:endParaRPr lang="en-US" sz="1800" dirty="0">
              <a:latin typeface="Calibri"/>
              <a:ea typeface="Calibri"/>
              <a:cs typeface="Arial"/>
            </a:endParaRPr>
          </a:p>
          <a:p>
            <a:r>
              <a:rPr lang="ar-IQ" sz="1800" dirty="0">
                <a:latin typeface="Simplified Arabic"/>
                <a:ea typeface="Calibri"/>
                <a:cs typeface="Simplified Arabic"/>
              </a:rPr>
              <a:t>أ . سياسات الدولة في التصدير والاستيراد، فكلما قلت درجة تحكم ورقابة الدولة مثلا على الاستيراد فقد يؤدي ذلك الى ارتفاع ميل المشروعات السياحية لاستيراد المستلزمات الخاصة بالخدمات والتجهيزات </a:t>
            </a:r>
            <a:r>
              <a:rPr lang="ar-IQ" sz="2000" dirty="0">
                <a:latin typeface="Simplified Arabic"/>
                <a:ea typeface="Calibri"/>
                <a:cs typeface="Simplified Arabic"/>
              </a:rPr>
              <a:t>الاساسية والتكميلية بدلاً من شرائها من </a:t>
            </a:r>
            <a:endParaRPr lang="ar-IQ" sz="2000" dirty="0"/>
          </a:p>
        </p:txBody>
      </p:sp>
    </p:spTree>
    <p:extLst>
      <p:ext uri="{BB962C8B-B14F-4D97-AF65-F5344CB8AC3E}">
        <p14:creationId xmlns:p14="http://schemas.microsoft.com/office/powerpoint/2010/main" val="806534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7500" lnSpcReduction="20000"/>
          </a:bodyPr>
          <a:lstStyle/>
          <a:p>
            <a:pPr marL="233680" indent="-233680" algn="just">
              <a:lnSpc>
                <a:spcPct val="115000"/>
              </a:lnSpc>
              <a:spcAft>
                <a:spcPts val="600"/>
              </a:spcAft>
            </a:pPr>
            <a:r>
              <a:rPr lang="ar-IQ" dirty="0">
                <a:latin typeface="Simplified Arabic"/>
                <a:ea typeface="Calibri"/>
                <a:cs typeface="Simplified Arabic"/>
              </a:rPr>
              <a:t>ال</a:t>
            </a:r>
            <a:r>
              <a:rPr lang="ar-IQ" sz="2600" dirty="0">
                <a:latin typeface="Simplified Arabic"/>
                <a:ea typeface="Calibri"/>
                <a:cs typeface="Simplified Arabic"/>
              </a:rPr>
              <a:t>داخل ويؤثر بالتالي على التنمية المترتبة على المشروعات الوطنية والعلاقات الاقتصادية بين قطاع السياحة والقطاعات الاقتصادية وميزان المدفوعات ويقلل بالتالي حصيلة الدولة من العملة الاجنبية وغيرها من المجالات الاخرى. </a:t>
            </a:r>
            <a:endParaRPr lang="en-US" sz="2600" dirty="0">
              <a:latin typeface="Calibri"/>
              <a:ea typeface="Calibri"/>
              <a:cs typeface="Arial"/>
            </a:endParaRPr>
          </a:p>
          <a:p>
            <a:pPr marL="233680" indent="-233680" algn="just">
              <a:lnSpc>
                <a:spcPct val="115000"/>
              </a:lnSpc>
              <a:spcAft>
                <a:spcPts val="600"/>
              </a:spcAft>
            </a:pPr>
            <a:r>
              <a:rPr lang="ar-IQ" sz="2600" dirty="0">
                <a:latin typeface="Simplified Arabic"/>
                <a:ea typeface="Calibri"/>
                <a:cs typeface="Simplified Arabic"/>
              </a:rPr>
              <a:t>ب . ان نجاح قطاع السياحة في تحقيق التكامل بينه وبين القطاعات الاقتصادية والخدمية الاخرى يتوقف على مدى قدرة الاخيرة في تلبية الاحتياجات المختلفة لقطاع السياحة من حيث الكمية والجودة والتوقيت. </a:t>
            </a:r>
            <a:endParaRPr lang="en-US" sz="2600" dirty="0">
              <a:latin typeface="Calibri"/>
              <a:ea typeface="Calibri"/>
              <a:cs typeface="Arial"/>
            </a:endParaRPr>
          </a:p>
          <a:p>
            <a:pPr marL="233680" indent="-233680" algn="just">
              <a:lnSpc>
                <a:spcPct val="115000"/>
              </a:lnSpc>
              <a:spcAft>
                <a:spcPts val="600"/>
              </a:spcAft>
            </a:pPr>
            <a:r>
              <a:rPr lang="ar-IQ" sz="2600" dirty="0">
                <a:latin typeface="Simplified Arabic"/>
                <a:ea typeface="Calibri"/>
                <a:cs typeface="Simplified Arabic"/>
              </a:rPr>
              <a:t>جـ . حجم ونطاق وطبيعة النشاط الذي تمارسه المنشآت السياحية ومدى تعدد وتنوع وتمركز المشروعات السياحية في الدولة. </a:t>
            </a:r>
            <a:endParaRPr lang="en-US" sz="2600" dirty="0">
              <a:latin typeface="Calibri"/>
              <a:ea typeface="Calibri"/>
              <a:cs typeface="Arial"/>
            </a:endParaRPr>
          </a:p>
          <a:p>
            <a:pPr marL="233680" indent="-233680" algn="just">
              <a:lnSpc>
                <a:spcPct val="115000"/>
              </a:lnSpc>
              <a:spcAft>
                <a:spcPts val="600"/>
              </a:spcAft>
            </a:pPr>
            <a:r>
              <a:rPr lang="ar-IQ" sz="2600" dirty="0">
                <a:latin typeface="Simplified Arabic"/>
                <a:ea typeface="Calibri"/>
                <a:cs typeface="Simplified Arabic"/>
              </a:rPr>
              <a:t>د . الحاجة الى خلق التوازن بين: </a:t>
            </a:r>
            <a:endParaRPr lang="en-US" sz="2600" dirty="0">
              <a:latin typeface="Calibri"/>
              <a:ea typeface="Calibri"/>
              <a:cs typeface="Arial"/>
            </a:endParaRPr>
          </a:p>
          <a:p>
            <a:pPr marL="503555" indent="-503555" algn="just">
              <a:lnSpc>
                <a:spcPct val="115000"/>
              </a:lnSpc>
              <a:spcAft>
                <a:spcPts val="600"/>
              </a:spcAft>
            </a:pPr>
            <a:r>
              <a:rPr lang="ar-IQ" sz="2600" dirty="0">
                <a:latin typeface="Simplified Arabic"/>
                <a:ea typeface="Calibri"/>
                <a:cs typeface="Simplified Arabic"/>
              </a:rPr>
              <a:t>    - استثمارات القطاع العام واستثمارات القطاع الخاص : حيث يمكن ان تلعب الدولة دوراً هاماً في توجيه الاستثمار في القطاع السياحي وخصوصاً اذا ما اعتبرت السياحة قطاعاً اساسياً في خطط التنمية الاقتصادية والاجتماعية، فيجب إلا تعوق الانشطة الحكومية انشطة القطاع الخاص، كما يجب إلا تستبعد الانشطة الحكومية حتى ولو كان القطاع الخاص نشطاً ولديه خبرة، ومهما يكن من الامر، فأن اهتماماً خاصاً يجب ان يوجه لإيجاد التوازن بين استثمارات كل من القطاع العام والخاص في المجال السياحي. </a:t>
            </a:r>
            <a:endParaRPr lang="en-US" sz="2600" dirty="0">
              <a:latin typeface="Calibri"/>
              <a:ea typeface="Calibri"/>
              <a:cs typeface="Arial"/>
            </a:endParaRPr>
          </a:p>
          <a:p>
            <a:pPr marL="503555" indent="-503555" algn="just">
              <a:lnSpc>
                <a:spcPct val="115000"/>
              </a:lnSpc>
              <a:spcAft>
                <a:spcPts val="600"/>
              </a:spcAft>
            </a:pPr>
            <a:r>
              <a:rPr lang="ar-IQ" sz="2600" dirty="0">
                <a:latin typeface="Simplified Arabic"/>
                <a:ea typeface="Calibri"/>
                <a:cs typeface="Simplified Arabic"/>
              </a:rPr>
              <a:t>   - الاستثمارات المحلية والاستثمارات الاجنبية : فإذا كانت الاستثمارات الاجنبية تلقي ترحيباً من الدول لاسيما الدول النامية منها للحصول على رؤوس الاموال والخبرة والتكنولوجيا (التقنية) فأنه يجب ان يراعي إلا تقضي المشروعات السياحية والفندقية الاجنبية على معظم المكاسب السياحية، اي ان الاستثمار الاجنبي يجب إلا يطغى على صناعة السياحة بمجملها ويسيطر عليها وألا اصبحت عائدات النمو السياحي مجرد عائدات هامشية بسبب ضعف الاستثمارات المحلية. </a:t>
            </a:r>
            <a:endParaRPr lang="en-US" sz="2600" dirty="0">
              <a:latin typeface="Calibri"/>
              <a:ea typeface="Calibri"/>
              <a:cs typeface="Arial"/>
            </a:endParaRPr>
          </a:p>
          <a:p>
            <a:pPr marL="503555" indent="-503555" algn="just">
              <a:lnSpc>
                <a:spcPct val="115000"/>
              </a:lnSpc>
              <a:spcAft>
                <a:spcPts val="600"/>
              </a:spcAft>
            </a:pPr>
            <a:r>
              <a:rPr lang="ar-IQ" dirty="0">
                <a:latin typeface="Simplified Arabic"/>
                <a:ea typeface="Calibri"/>
                <a:cs typeface="Simplified Arabic"/>
              </a:rPr>
              <a:t> </a:t>
            </a:r>
            <a:endParaRPr lang="en-US" sz="1100" dirty="0">
              <a:latin typeface="Calibri"/>
              <a:ea typeface="Calibri"/>
              <a:cs typeface="Arial"/>
            </a:endParaRPr>
          </a:p>
          <a:p>
            <a:endParaRPr lang="ar-IQ" dirty="0"/>
          </a:p>
        </p:txBody>
      </p:sp>
    </p:spTree>
    <p:extLst>
      <p:ext uri="{BB962C8B-B14F-4D97-AF65-F5344CB8AC3E}">
        <p14:creationId xmlns:p14="http://schemas.microsoft.com/office/powerpoint/2010/main" val="1237660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just">
              <a:lnSpc>
                <a:spcPct val="115000"/>
              </a:lnSpc>
              <a:spcAft>
                <a:spcPts val="600"/>
              </a:spcAft>
            </a:pPr>
            <a:r>
              <a:rPr lang="ar-IQ" sz="1800" dirty="0">
                <a:latin typeface="Simplified Arabic"/>
                <a:ea typeface="Calibri"/>
                <a:cs typeface="Simplified Arabic"/>
              </a:rPr>
              <a:t>رابعا : المجالات والفرص الاستثمارية في النشاط السياحي</a:t>
            </a:r>
            <a:endParaRPr lang="en-US" sz="1100" dirty="0">
              <a:latin typeface="Calibri"/>
              <a:ea typeface="Calibri"/>
              <a:cs typeface="Arial"/>
            </a:endParaRPr>
          </a:p>
          <a:p>
            <a:pPr marL="233680" indent="-233680" algn="just">
              <a:lnSpc>
                <a:spcPct val="115000"/>
              </a:lnSpc>
              <a:spcAft>
                <a:spcPts val="600"/>
              </a:spcAft>
            </a:pPr>
            <a:r>
              <a:rPr lang="ar-IQ" dirty="0">
                <a:latin typeface="Simplified Arabic"/>
                <a:ea typeface="Calibri"/>
                <a:cs typeface="Simplified Arabic"/>
              </a:rPr>
              <a:t>1 . مجال الايواء السياحي: ويشمل الفنادق والموتيلات والدور السياحية ودور الاستراحة المجمعات السياحية والمدن والقرى السياحية والشقق السياحية والكرفانات السياحية والكابينات السياحية والمخيمات السياحية... الخ. </a:t>
            </a:r>
            <a:endParaRPr lang="en-US" sz="1100" dirty="0">
              <a:latin typeface="Calibri"/>
              <a:ea typeface="Calibri"/>
              <a:cs typeface="Arial"/>
            </a:endParaRPr>
          </a:p>
          <a:p>
            <a:pPr marL="233680" indent="-233680" algn="just">
              <a:lnSpc>
                <a:spcPct val="115000"/>
              </a:lnSpc>
              <a:spcAft>
                <a:spcPts val="600"/>
              </a:spcAft>
            </a:pPr>
            <a:r>
              <a:rPr lang="ar-IQ" dirty="0">
                <a:latin typeface="Simplified Arabic"/>
                <a:ea typeface="Calibri"/>
                <a:cs typeface="Simplified Arabic"/>
              </a:rPr>
              <a:t>2 . مجال اللهو والترفيه: ويضم الكازينوهات والمقاهي والمطاعم السياحية والحدائق العامة ومراكز وصالات الرياضة الترويجية المختلفة وصالات الالعاب الالكترونية والمسابح ومركز الاستشفاء، اضافة الى مجال السياحة المتنقلة من خلال العديد من الفعاليات كالسيرك والفرق الموسيقية وكذلك الفعاليات الفنية والمعارض والمهرجانات المتخصصة. </a:t>
            </a:r>
            <a:endParaRPr lang="en-US" sz="1100" dirty="0">
              <a:latin typeface="Calibri"/>
              <a:ea typeface="Calibri"/>
              <a:cs typeface="Arial"/>
            </a:endParaRPr>
          </a:p>
          <a:p>
            <a:pPr marL="233680" indent="-233680" algn="just">
              <a:lnSpc>
                <a:spcPct val="115000"/>
              </a:lnSpc>
              <a:spcAft>
                <a:spcPts val="600"/>
              </a:spcAft>
            </a:pPr>
            <a:r>
              <a:rPr lang="ar-IQ" dirty="0">
                <a:latin typeface="Simplified Arabic"/>
                <a:ea typeface="Calibri"/>
                <a:cs typeface="Simplified Arabic"/>
              </a:rPr>
              <a:t>3 . مجال انشاء وتطوير المراكز الثقافية : ويضم المتاحف والمكتبات وقاعات العرض والمسارح والسينما والمنتديات الثقافية والمهرجانات الفنية والمهرجانات الشعرية والمسابقات الفنية وإلادارية، وفي هذا المجال ينبغي الاشارة الى أهمية التمييز بين الامور الاتية: </a:t>
            </a:r>
            <a:endParaRPr lang="en-US" sz="1100" dirty="0">
              <a:latin typeface="Calibri"/>
              <a:ea typeface="Calibri"/>
              <a:cs typeface="Arial"/>
            </a:endParaRPr>
          </a:p>
          <a:p>
            <a:pPr marL="593725" algn="just">
              <a:lnSpc>
                <a:spcPct val="115000"/>
              </a:lnSpc>
              <a:spcAft>
                <a:spcPts val="600"/>
              </a:spcAft>
            </a:pPr>
            <a:r>
              <a:rPr lang="ar-IQ" dirty="0">
                <a:latin typeface="Simplified Arabic"/>
                <a:ea typeface="Calibri"/>
                <a:cs typeface="Simplified Arabic"/>
              </a:rPr>
              <a:t>أ . الثقافية الموروثة والتي تشكل عنصر جذب سياحي مهم بالنسبة للوافدين الاجانب وخاصة فيما يتعلق ببعض الابتكارات العلمية مثل بعض التصاميم المعمارية والمدارس والجامعات القديمة والمستشفيات القديمة وكذلك بقايا النصب التاريخية والحصون القديمة والتماثيل واللوحات الاثارية بالإضافة الى جميع المباني الاخرى التي تمثل موروثاً ثقافياً وعلمياً بالنسبة للمجتمع المعني. </a:t>
            </a:r>
            <a:endParaRPr lang="en-US" sz="1100" dirty="0">
              <a:latin typeface="Calibri"/>
              <a:ea typeface="Calibri"/>
              <a:cs typeface="Arial"/>
            </a:endParaRPr>
          </a:p>
          <a:p>
            <a:pPr marL="593725" algn="just">
              <a:lnSpc>
                <a:spcPct val="115000"/>
              </a:lnSpc>
              <a:spcAft>
                <a:spcPts val="600"/>
              </a:spcAft>
            </a:pPr>
            <a:r>
              <a:rPr lang="ar-IQ" dirty="0">
                <a:latin typeface="Simplified Arabic"/>
                <a:ea typeface="Calibri"/>
                <a:cs typeface="Simplified Arabic"/>
              </a:rPr>
              <a:t>ب . العادات والتقاليد السائدة في المجتمع والتي تعطي ميزة خاصة للفئات المختلفة والتي تعترف بالفلكلور وهذا بدوره سوف لايقل اهمية عن اي عنصر جذب سياحي اخر كالسامبا ومهرجان الصين الفلكلوري مهرجانات الزهور في بعض الدول الاوربية. </a:t>
            </a:r>
            <a:endParaRPr lang="en-US" sz="1100" dirty="0">
              <a:latin typeface="Calibri"/>
              <a:ea typeface="Calibri"/>
              <a:cs typeface="Arial"/>
            </a:endParaRPr>
          </a:p>
          <a:p>
            <a:r>
              <a:rPr lang="ar-IQ" dirty="0">
                <a:latin typeface="Simplified Arabic"/>
                <a:ea typeface="Calibri"/>
                <a:cs typeface="Simplified Arabic"/>
              </a:rPr>
              <a:t>جـ . التطورات الحديثة في الثقافة المحلية وفي هذا المجال لابد من تمييز حالات الابتكار والأصالة بحيث يمكن ان تتمثل فيه كعنصر جذب سياحي مهم. </a:t>
            </a:r>
            <a:endParaRPr lang="ar-IQ" dirty="0"/>
          </a:p>
        </p:txBody>
      </p:sp>
    </p:spTree>
    <p:extLst>
      <p:ext uri="{BB962C8B-B14F-4D97-AF65-F5344CB8AC3E}">
        <p14:creationId xmlns:p14="http://schemas.microsoft.com/office/powerpoint/2010/main" val="3166462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713984"/>
          </a:xfrm>
        </p:spPr>
        <p:txBody>
          <a:bodyPr>
            <a:normAutofit/>
          </a:bodyPr>
          <a:lstStyle/>
          <a:p>
            <a:pPr marL="233680" indent="-233680" algn="just">
              <a:lnSpc>
                <a:spcPct val="115000"/>
              </a:lnSpc>
              <a:spcAft>
                <a:spcPts val="600"/>
              </a:spcAft>
            </a:pPr>
            <a:r>
              <a:rPr lang="ar-IQ" dirty="0">
                <a:latin typeface="Simplified Arabic"/>
                <a:ea typeface="Calibri"/>
                <a:cs typeface="Simplified Arabic"/>
              </a:rPr>
              <a:t>4 . مجال الاثار والمخطوطات : فمن الضروري اجراء مسح شامل بجميع الاماكن والنقاط الاثرية في البلد وتيسير عملية الوصول اليها بالإضافة الى منح جميع النشاطات التي تخالف عملية الحفاظ عليها مع ضرورة العمل الجاد على حمايتها، فضلا عن بناء وتوفير مراكز الايواء اللازمة وخدمات البنية التحتية وخدمات المشروعات التكميلية وتوفير الوسائل الكفيلة بالإطلاع عليها كأفلام الصوت لتوضيح معالمها التاريخية وبلغات متعددة والاهتمام كذلك بالمخطوطات من خلال بناء مكتبات اقليمية ونوعية متخصصة بالمخطوطات وإعداد معارض متجولة في العالم والاتصال بالجامعات والكليات المتخصصة وكذلك المراكز البحثية والعلمية الاخرى فضلا عن انتهاج سياسية تسويقية وترويجية مناسبة لغرض تعزيز وتوجيه الطلب القائم فعلا بالإضافة الى تحفيز الطلب السياحي الكامن من خلال هذه السياسة. </a:t>
            </a:r>
            <a:endParaRPr lang="en-US" sz="1100" dirty="0">
              <a:latin typeface="Calibri"/>
              <a:ea typeface="Calibri"/>
              <a:cs typeface="Arial"/>
            </a:endParaRPr>
          </a:p>
          <a:p>
            <a:pPr marL="233680" indent="-233680" algn="just">
              <a:lnSpc>
                <a:spcPct val="115000"/>
              </a:lnSpc>
              <a:spcAft>
                <a:spcPts val="600"/>
              </a:spcAft>
            </a:pPr>
            <a:r>
              <a:rPr lang="ar-IQ" dirty="0">
                <a:latin typeface="Simplified Arabic"/>
                <a:ea typeface="Calibri"/>
                <a:cs typeface="Simplified Arabic"/>
              </a:rPr>
              <a:t>5 . المواقع الدينية: ضرورة الاهتمام الجاد بالحفاظ على قدسية هذه المواقع وعلى وجه الخصوص فيما يتعلق بقدوم الوافدين من الاجانب فضلا عن ضرورة الاهتمام بالمناطق المحيطة بها ولا سيما بموضوع التجانس المرئي او البصري اي فيما يخص العلاقة بين توزيع وشكل الابنية والمرافق السياحية والبيئية المحيطة بها واعداد الافلام الوثائقية المميزة لجميع المواقع الدينية ومحاولة ايصالها الى اوسع رقعة جغرافية ممكنة على مستوى العالم ولا تقتصر على البلدان الاسلامية بل وحتى الاقطار غير الاسلامية ايضا، ومما لاشك فيه فان دور الشبكات الانترنيت سيكون واضح المعالم ومؤثرا بهذا المجال، كما للمكاتب ووكالات السياحة دورا فعالا بهذا الشأن داخل وخارج البلاد. </a:t>
            </a:r>
            <a:endParaRPr lang="en-US" sz="1100" dirty="0">
              <a:latin typeface="Calibri"/>
              <a:ea typeface="Calibri"/>
              <a:cs typeface="Arial"/>
            </a:endParaRPr>
          </a:p>
          <a:p>
            <a:pPr marL="233680" indent="-233680" algn="just">
              <a:lnSpc>
                <a:spcPct val="115000"/>
              </a:lnSpc>
              <a:spcAft>
                <a:spcPts val="600"/>
              </a:spcAft>
            </a:pPr>
            <a:r>
              <a:rPr lang="ar-IQ" dirty="0">
                <a:latin typeface="Simplified Arabic"/>
                <a:ea typeface="Calibri"/>
                <a:cs typeface="Simplified Arabic"/>
              </a:rPr>
              <a:t>6 . مجال المصايف والمشاتي: يعد احد اهم الفرص الاستثمارية والمجالات المتاحة حيث اثارت احدى الدراسات السياحية المتخصصة الى ان سياحة الاصطياف بمفردها تشكل بحدود (71%) من مجمل الطلب السياحي العالمي، فلذلك ما يتم توجيه الاستثمارات نحو هذا المجال سوف يتطلب الانماط السياحية الاخرى ضرورة توفير البنية التحتية اللازمة بالإضافة الى جميع خدمات المشروعات التكميلية الاخرى وخدمات الايواء بمختلف انواعه ومجالات الترفيه وخاصة حالة استغلال المواقع النائية او البعيدة والتي تتميز بصعوبة الوصول والتي ترتفع فيها عناصر المخاطرة مما يزيد عدم التأكد لمدى نجاح مثل هذه المشروعات الاستثمارية وإمكانية استغلالها كسياحة اصطياف او سياحة مشاتي وتوفير كل الخدمات الترويجية والترفيهية المناسبة لمثل هذا النوع من السياحة، اضافة الى الاستثمار في شواطئ الانهار والجداول والبحيرات واستغلال الجزر الصغيرة، ومناطق الاهوار والمستنقعات والغابات والأدغال، والمناطق الصحراوية والواحات وعيون المياه الجوفية وبما يؤدي الى الارتقاء بمستوى سياحة الصحاري والصيد البري بإشكاله المختلفة. </a:t>
            </a:r>
            <a:endParaRPr lang="en-US" sz="1100" dirty="0">
              <a:latin typeface="Calibri"/>
              <a:ea typeface="Calibri"/>
              <a:cs typeface="Arial"/>
            </a:endParaRPr>
          </a:p>
          <a:p>
            <a:endParaRPr lang="ar-IQ" dirty="0"/>
          </a:p>
        </p:txBody>
      </p:sp>
    </p:spTree>
    <p:extLst>
      <p:ext uri="{BB962C8B-B14F-4D97-AF65-F5344CB8AC3E}">
        <p14:creationId xmlns:p14="http://schemas.microsoft.com/office/powerpoint/2010/main" val="146967911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72</TotalTime>
  <Words>3049</Words>
  <Application>Microsoft Office PowerPoint</Application>
  <PresentationFormat>On-screen Show (4:3)</PresentationFormat>
  <Paragraphs>86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Angles</vt:lpstr>
      <vt:lpstr>الاستثمار السياحي المفهوم – الاهمية – السمات – المجالات - العوامل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الاستثمار السياحي المفهوم – الاهمية – السمات – المجالات - العوامل</dc:title>
  <dc:creator>Ruaa</dc:creator>
  <cp:lastModifiedBy>Ruaa</cp:lastModifiedBy>
  <cp:revision>5</cp:revision>
  <dcterms:created xsi:type="dcterms:W3CDTF">2019-12-06T10:09:41Z</dcterms:created>
  <dcterms:modified xsi:type="dcterms:W3CDTF">2019-12-06T11:21:48Z</dcterms:modified>
</cp:coreProperties>
</file>