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1" d="100"/>
          <a:sy n="61" d="100"/>
        </p:scale>
        <p:origin x="-148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09BC9CC-7831-4BCC-BD67-8A046B1AC1E4}" type="datetimeFigureOut">
              <a:rPr lang="ar-IQ" smtClean="0"/>
              <a:t>05/04/1441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6E17F94-D861-42E8-94EF-121552A03210}" type="slidenum">
              <a:rPr lang="ar-IQ" smtClean="0"/>
              <a:t>‹#›</a:t>
            </a:fld>
            <a:endParaRPr lang="ar-IQ"/>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9BC9CC-7831-4BCC-BD67-8A046B1AC1E4}" type="datetimeFigureOut">
              <a:rPr lang="ar-IQ" smtClean="0"/>
              <a:t>05/04/1441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6E17F94-D861-42E8-94EF-121552A03210}"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9BC9CC-7831-4BCC-BD67-8A046B1AC1E4}" type="datetimeFigureOut">
              <a:rPr lang="ar-IQ" smtClean="0"/>
              <a:t>05/04/1441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6E17F94-D861-42E8-94EF-121552A03210}"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9BC9CC-7831-4BCC-BD67-8A046B1AC1E4}" type="datetimeFigureOut">
              <a:rPr lang="ar-IQ" smtClean="0"/>
              <a:t>05/04/1441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6E17F94-D861-42E8-94EF-121552A03210}"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9BC9CC-7831-4BCC-BD67-8A046B1AC1E4}" type="datetimeFigureOut">
              <a:rPr lang="ar-IQ" smtClean="0"/>
              <a:t>05/04/1441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6E17F94-D861-42E8-94EF-121552A03210}" type="slidenum">
              <a:rPr lang="ar-IQ" smtClean="0"/>
              <a:t>‹#›</a:t>
            </a:fld>
            <a:endParaRPr lang="ar-IQ"/>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09BC9CC-7831-4BCC-BD67-8A046B1AC1E4}" type="datetimeFigureOut">
              <a:rPr lang="ar-IQ" smtClean="0"/>
              <a:t>05/04/1441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6E17F94-D861-42E8-94EF-121552A03210}"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09BC9CC-7831-4BCC-BD67-8A046B1AC1E4}" type="datetimeFigureOut">
              <a:rPr lang="ar-IQ" smtClean="0"/>
              <a:t>05/04/1441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16E17F94-D861-42E8-94EF-121552A03210}" type="slidenum">
              <a:rPr lang="ar-IQ" smtClean="0"/>
              <a:t>‹#›</a:t>
            </a:fld>
            <a:endParaRPr lang="ar-IQ"/>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09BC9CC-7831-4BCC-BD67-8A046B1AC1E4}" type="datetimeFigureOut">
              <a:rPr lang="ar-IQ" smtClean="0"/>
              <a:t>05/04/1441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16E17F94-D861-42E8-94EF-121552A03210}"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9BC9CC-7831-4BCC-BD67-8A046B1AC1E4}" type="datetimeFigureOut">
              <a:rPr lang="ar-IQ" smtClean="0"/>
              <a:t>05/04/1441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16E17F94-D861-42E8-94EF-121552A03210}"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9BC9CC-7831-4BCC-BD67-8A046B1AC1E4}" type="datetimeFigureOut">
              <a:rPr lang="ar-IQ" smtClean="0"/>
              <a:t>05/04/1441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6E17F94-D861-42E8-94EF-121552A03210}" type="slidenum">
              <a:rPr lang="ar-IQ" smtClean="0"/>
              <a:t>‹#›</a:t>
            </a:fld>
            <a:endParaRPr lang="ar-IQ"/>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9BC9CC-7831-4BCC-BD67-8A046B1AC1E4}" type="datetimeFigureOut">
              <a:rPr lang="ar-IQ" smtClean="0"/>
              <a:t>05/04/1441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6E17F94-D861-42E8-94EF-121552A03210}"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92D050"/>
            </a:gs>
            <a:gs pos="100000">
              <a:schemeClr val="bg2">
                <a:shade val="35000"/>
                <a:satMod val="250000"/>
              </a:schemeClr>
            </a:gs>
          </a:gsLst>
          <a:path path="circle">
            <a:fillToRect l="15000" t="50000" r="85000" b="6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909BC9CC-7831-4BCC-BD67-8A046B1AC1E4}" type="datetimeFigureOut">
              <a:rPr lang="ar-IQ" smtClean="0"/>
              <a:t>05/04/1441</a:t>
            </a:fld>
            <a:endParaRPr lang="ar-IQ"/>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ar-IQ"/>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16E17F94-D861-42E8-94EF-121552A03210}" type="slidenum">
              <a:rPr lang="ar-IQ" smtClean="0"/>
              <a:t>‹#›</a:t>
            </a:fld>
            <a:endParaRPr lang="ar-IQ"/>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1" eaLnBrk="1" latinLnBrk="0" hangingPunct="1">
        <a:spcBef>
          <a:spcPct val="0"/>
        </a:spcBef>
        <a:buNone/>
        <a:defRPr sz="54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r" defTabSz="914400" rtl="1"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r" defTabSz="914400" rtl="1"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r" defTabSz="914400" rtl="1"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r" defTabSz="914400" rtl="1"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r" defTabSz="914400" rtl="1"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r" defTabSz="914400" rtl="1"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r" defTabSz="914400" rtl="1"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980728"/>
            <a:ext cx="7543800" cy="1524000"/>
          </a:xfrm>
        </p:spPr>
        <p:txBody>
          <a:bodyPr/>
          <a:lstStyle/>
          <a:p>
            <a:r>
              <a:rPr lang="ar-IQ" sz="3600" dirty="0" smtClean="0"/>
              <a:t>قدرة السياحة على توليد فرص العمل </a:t>
            </a:r>
            <a:endParaRPr lang="ar-IQ" sz="3600" dirty="0"/>
          </a:p>
        </p:txBody>
      </p:sp>
      <p:sp>
        <p:nvSpPr>
          <p:cNvPr id="3" name="Subtitle 2"/>
          <p:cNvSpPr>
            <a:spLocks noGrp="1"/>
          </p:cNvSpPr>
          <p:nvPr>
            <p:ph type="subTitle" idx="1"/>
          </p:nvPr>
        </p:nvSpPr>
        <p:spPr/>
        <p:txBody>
          <a:bodyPr/>
          <a:lstStyle/>
          <a:p>
            <a:r>
              <a:rPr lang="ar-IQ" dirty="0" smtClean="0">
                <a:solidFill>
                  <a:schemeClr val="accent6">
                    <a:lumMod val="60000"/>
                    <a:lumOff val="40000"/>
                  </a:schemeClr>
                </a:solidFill>
              </a:rPr>
              <a:t>م. د. مها عبد الستار السامرائي</a:t>
            </a:r>
            <a:endParaRPr lang="ar-IQ" dirty="0">
              <a:solidFill>
                <a:schemeClr val="accent6">
                  <a:lumMod val="60000"/>
                  <a:lumOff val="40000"/>
                </a:schemeClr>
              </a:solidFill>
            </a:endParaRPr>
          </a:p>
        </p:txBody>
      </p:sp>
    </p:spTree>
    <p:extLst>
      <p:ext uri="{BB962C8B-B14F-4D97-AF65-F5344CB8AC3E}">
        <p14:creationId xmlns:p14="http://schemas.microsoft.com/office/powerpoint/2010/main" val="2484418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260648"/>
            <a:ext cx="8784976" cy="6336704"/>
          </a:xfrm>
        </p:spPr>
        <p:txBody>
          <a:bodyPr>
            <a:normAutofit fontScale="92500" lnSpcReduction="10000"/>
          </a:bodyPr>
          <a:lstStyle/>
          <a:p>
            <a:pPr marL="0" indent="0">
              <a:buNone/>
            </a:pPr>
            <a:r>
              <a:rPr lang="ar-IQ" dirty="0" smtClean="0">
                <a:solidFill>
                  <a:schemeClr val="accent1">
                    <a:lumMod val="75000"/>
                  </a:schemeClr>
                </a:solidFill>
              </a:rPr>
              <a:t>المقدمة </a:t>
            </a:r>
          </a:p>
          <a:p>
            <a:pPr marL="0" indent="0" algn="just">
              <a:lnSpc>
                <a:spcPct val="110000"/>
              </a:lnSpc>
              <a:buNone/>
            </a:pPr>
            <a:r>
              <a:rPr lang="ar-IQ" sz="2100" dirty="0" smtClean="0"/>
              <a:t>يعيش الاقتصاد الوطنى فى ظل عالم ملىء بالمتغيرات العالمية التى انعكسـت على أداء الاقتصاد الوطنى خلال السنوات الأخيرة ولقد بدأت بعـض دول مجلـس التعاون الخليجى منذ سنوات الاهتمام بتطوير قطاع الخدمات بما يساعد على توليـد مصادر جديدة للدخل بعيدًا عن تقلبات أسعار النفط ، ولقد حققت المملكة العديد مـن المنجزات فى قطاع الخدمات ولكن يظل القطاع السياحى كأحد أهم قطاعات الخدمات يحتاج إلى المزيد من الدعم والرعاية فى مختلف المجالات حتى يسـتطيع القطـاع السياحى أن يؤدى دوره المأمول فى خلق قيمة مضافة جديـدة للاقتصـاد الـوطنى وتوليد فرص عمل منتج تستوعب الشباب السعودى وتزيد من معدلات مشاركته فى قوة العمل. يساهم قطاع الخدمات بحوالى ٣,٢١ %من الناتج المحلى الإجمـالى للمملكـة عام ١٩٩٧ م وتمثل العمالة بقطاع الخدمات حوالى ٣,٥٦ % من العمالة المدنيـة المتوقعة فى عام ١٤٢٠هـ ومن خلال توفير حوالى ٩,٣ مليـون فرصـة عمـ ل بقطاع الخدمات(1)وتعكس البيانات المنشورة قدرة قطاع الخـدمات علـى توليـد فرص عمل أكثر من مختلف القطاعات الاقتصادية الأخرى ومن ثم فهو يشكل مخرج رئيسى من مشكلة استيعاب العمالة السعودية داخل قوة العمل ، لقدرته العالية على توليد فرص عمل منتج وبأقل تكلفة مقارنة بباقى قطاعات الاقتصاد الوطنى. يلعب عنصر العمل دورًا هامًا فى العملية الإنتاجية، بل هو يعتبر أهم عنصـر من عناصر الإنتاج على الإطلاق، ومن هنا فإن قوة العمل فى المجتمع تمثل ركيـزة أساسية فى خطة التنمية الاقتصادية والاجتماعية فى الدول النامية. وإذا كانت القوى البشرية العاملة فى صناعة السياحة تمارس دورًا كبيرًُا فى نموها شأنها شأن أى صناعة أخرى، فإن صناعة السياحة تتميز عن غيرها فى هذا الشأن، ففى الصناعة التحويلية مث ًلا يمكن حجب المنتج الردىء عـن المسـتهلكين بالفرز والرقابة داخل الوحدة الإنتاجية، أما فى صناعة السياحة فإن المنتج السياحى يقدم مباشرة للمستهلكين، حيث أن طبيعة الخدمات السياحية تقتضى تأدية كثير منها دون وجود شخص ثالث غير السائح والعامل . وعلى هذا النحو، يؤثر سلوك العاملين تـأثيرًا كبيـرًا فـى كفـاءة الخدمـة ومستوى أدائها، كما يترك هذا السلوك انطباعًا هامًا لدى المستهلكين، مع مـا هـو معروف من أن المستهلك نفسه يعتبر أفضل أنواع الإعلان عن المنتجات باعتباره إعلانًا غير متحيز، وهنا نبرز أهمية البشاشة الشعبية لدى أبناء الـدول المضـيفة للسياح</a:t>
            </a:r>
            <a:endParaRPr lang="ar-IQ" sz="2100" dirty="0"/>
          </a:p>
        </p:txBody>
      </p:sp>
    </p:spTree>
    <p:extLst>
      <p:ext uri="{BB962C8B-B14F-4D97-AF65-F5344CB8AC3E}">
        <p14:creationId xmlns:p14="http://schemas.microsoft.com/office/powerpoint/2010/main" val="5237279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332656"/>
            <a:ext cx="8568952" cy="5832648"/>
          </a:xfrm>
        </p:spPr>
        <p:txBody>
          <a:bodyPr>
            <a:normAutofit/>
          </a:bodyPr>
          <a:lstStyle/>
          <a:p>
            <a:pPr marL="0" indent="0" algn="just">
              <a:buNone/>
            </a:pPr>
            <a:r>
              <a:rPr lang="ar-IQ" dirty="0"/>
              <a:t>كى نصل إلى أهم المتطلبات اللازمة لتـوفير عمالـة ملائمـة للقطـاع السياحى وأهم التوصيات المقترحة فى هذا الشأن </a:t>
            </a:r>
            <a:endParaRPr lang="ar-IQ" dirty="0" smtClean="0"/>
          </a:p>
          <a:p>
            <a:pPr marL="0" indent="0" algn="just">
              <a:buNone/>
            </a:pPr>
            <a:r>
              <a:rPr lang="ar-IQ" dirty="0" smtClean="0"/>
              <a:t>١ </a:t>
            </a:r>
            <a:r>
              <a:rPr lang="ar-IQ" dirty="0"/>
              <a:t>ـ أنواع العمالة فى القطاع السياحى: إن قطاع السياحة يعمل على توليد ثلاثة أنواع من العمالة هى:ـ </a:t>
            </a:r>
            <a:r>
              <a:rPr lang="en-US" dirty="0"/>
              <a:t>Direct Employment </a:t>
            </a:r>
            <a:r>
              <a:rPr lang="ar-IQ" dirty="0"/>
              <a:t>المباشرة </a:t>
            </a:r>
            <a:r>
              <a:rPr lang="ar-IQ" dirty="0" smtClean="0"/>
              <a:t>العمالة</a:t>
            </a:r>
          </a:p>
          <a:p>
            <a:pPr marL="0" indent="0" algn="just">
              <a:buNone/>
            </a:pPr>
            <a:r>
              <a:rPr lang="ar-IQ" dirty="0" smtClean="0"/>
              <a:t> </a:t>
            </a:r>
            <a:r>
              <a:rPr lang="ar-IQ" dirty="0"/>
              <a:t>١-١ تشمل فرص العمل المتاحة فى المنشآت السياحية والفندقية كوكالات السـفر وشركات النقل السياحى وبيع التذاكر والتسويق السـياحى ومحـال بيـع التحـف والتذكارات والفنادق والمطاعم ودور الترويح وغيرها. وتهتم معظم الدراسات بهذا النوع من العمالة، وتشير إلى عدد فرص العمـ ل المتولدة عن الإنفاق السياحى، فقد أوضحت دراسة </a:t>
            </a:r>
            <a:r>
              <a:rPr lang="en-US" dirty="0"/>
              <a:t>Archer) </a:t>
            </a:r>
            <a:r>
              <a:rPr lang="ar-IQ" dirty="0"/>
              <a:t>عن الكـاريبى عـام ١٩٧٣م) أن العمالة المتولدة عن وحدة واحدة من الإنفاق فى القطاع السياحى تمثل ضعف العمالة المتولدة عن وحدة واحدة من الإنفاق فى أى قطاع أخر. أوضحت الدراسات السابقة التى أعدت عن اقتصاديات السـياحة، أن القطـاع السياحى أكثر قدرة على خلق فرص العمل بتكلفة اقل. (٢) لذلك فإن الاهتمام بتنمية القطاع السياحى يساهم فى توفير الكثير مـن فـرص العمل المنتج بتكلفة أقل مما يساعد على دعم خطط تحقيق (السعودة). </a:t>
            </a:r>
          </a:p>
        </p:txBody>
      </p:sp>
    </p:spTree>
    <p:extLst>
      <p:ext uri="{BB962C8B-B14F-4D97-AF65-F5344CB8AC3E}">
        <p14:creationId xmlns:p14="http://schemas.microsoft.com/office/powerpoint/2010/main" val="2565717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685800"/>
            <a:ext cx="8496944" cy="4687416"/>
          </a:xfrm>
        </p:spPr>
        <p:txBody>
          <a:bodyPr/>
          <a:lstStyle/>
          <a:p>
            <a:pPr marL="0" indent="0">
              <a:buNone/>
            </a:pPr>
            <a:r>
              <a:rPr lang="ar-IQ" dirty="0"/>
              <a:t>١-٢ العمالة غير </a:t>
            </a:r>
            <a:r>
              <a:rPr lang="ar-IQ" dirty="0" smtClean="0"/>
              <a:t>المباشر</a:t>
            </a:r>
          </a:p>
          <a:p>
            <a:pPr marL="0" indent="0">
              <a:buNone/>
            </a:pPr>
            <a:r>
              <a:rPr lang="ar-IQ" dirty="0"/>
              <a:t>تشمل فرص العمالة التى تتولد فى القطاعات التـى يعتمـد عليهـا القطـاع السياحى والفندقى فى توريد الطعام والشراب (الزراعة والصناعات الغذائية) والأثاث والمقاولات وغيرها. أى أن هناك عدة قطاعات اقتصادية تتأثر بالنمو السياحى وتحقيـق معـدلات نمو توفر فرص عمل فى العديد من القطاعات المرتبطة بالقطاع السياحى</a:t>
            </a:r>
          </a:p>
        </p:txBody>
      </p:sp>
    </p:spTree>
    <p:extLst>
      <p:ext uri="{BB962C8B-B14F-4D97-AF65-F5344CB8AC3E}">
        <p14:creationId xmlns:p14="http://schemas.microsoft.com/office/powerpoint/2010/main" val="4153149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685800"/>
            <a:ext cx="8568952" cy="5407496"/>
          </a:xfrm>
        </p:spPr>
        <p:txBody>
          <a:bodyPr>
            <a:normAutofit/>
          </a:bodyPr>
          <a:lstStyle/>
          <a:p>
            <a:pPr marL="0" indent="0" algn="just">
              <a:buNone/>
            </a:pPr>
            <a:r>
              <a:rPr lang="ar-IQ" dirty="0"/>
              <a:t>٢ ـ مشاكل توفير العمالة المطلوبة للقطاع السياحى: يعد توفير العمالة للقطاع السياحى من العناصر الهامة التى يهتم بها المستثمر فى الأنشطة السياحية المختلفة، فلا يكفى إقامة المشـروعات السـياحية الضـخمة وتخصيص رؤوس الأموال الكبيرة لها، ولكن يجب أن يتوفر مـن يقـوم بشـئون تشغيلها وإدارتها، أن العمل فى القطاع السياحى يتطلـب قـدرات فنيـة وإداريـة لمواجهة احتياجات هذا القطاع وتنميتها باستمرار، لـذلك لا يمكـن تشـغيل أفـراد ينقصهم التعليم والتأهيل والتدريب الكافى بما يؤدى إلى فشـ ل هـذه المشـروعات فالسياحة هى صناعة خدمات تتطلب مستوى معين من المهارة سواء فـى الخدمـة السياحية (العمالة المباشرة فى المشروعات السياحية) والخدمات المعاونة (الجهات وثيقة الصلة بالخدمة السياحية كالجوازات والجمارك وغيرها). ومن هنا نجد أن توفير العمالة للقطاع السياحى يتطلب الوقوف علـى عـرض العمالة المتاحة لهذا القطاع والطلب عليها، لتحديد الأفراد اللازمين له. وهـو أمـر يخضع لمعايير فنية وخطوات تنظيمية متعددة، ويلزمه الإعداد بالتأهيل والتدريب. </a:t>
            </a:r>
          </a:p>
        </p:txBody>
      </p:sp>
    </p:spTree>
    <p:extLst>
      <p:ext uri="{BB962C8B-B14F-4D97-AF65-F5344CB8AC3E}">
        <p14:creationId xmlns:p14="http://schemas.microsoft.com/office/powerpoint/2010/main" val="11363529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04664"/>
            <a:ext cx="9144000" cy="6048672"/>
          </a:xfrm>
        </p:spPr>
        <p:txBody>
          <a:bodyPr>
            <a:normAutofit fontScale="77500" lnSpcReduction="20000"/>
          </a:bodyPr>
          <a:lstStyle/>
          <a:p>
            <a:pPr marL="0" indent="0" algn="just">
              <a:buNone/>
            </a:pPr>
            <a:r>
              <a:rPr lang="ar-IQ" b="1" dirty="0" smtClean="0">
                <a:solidFill>
                  <a:schemeClr val="accent1">
                    <a:lumMod val="75000"/>
                  </a:schemeClr>
                </a:solidFill>
              </a:rPr>
              <a:t> </a:t>
            </a:r>
            <a:r>
              <a:rPr lang="ar-IQ" b="1" dirty="0">
                <a:solidFill>
                  <a:schemeClr val="accent1">
                    <a:lumMod val="75000"/>
                  </a:schemeClr>
                </a:solidFill>
              </a:rPr>
              <a:t>الصفات المطلوبة للعمل فى النشاط السياحى والفندقى </a:t>
            </a:r>
            <a:endParaRPr lang="ar-IQ" b="1" dirty="0" smtClean="0">
              <a:solidFill>
                <a:schemeClr val="accent1">
                  <a:lumMod val="75000"/>
                </a:schemeClr>
              </a:solidFill>
            </a:endParaRPr>
          </a:p>
          <a:p>
            <a:pPr marL="0" indent="0" algn="just">
              <a:buNone/>
            </a:pPr>
            <a:r>
              <a:rPr lang="ar-IQ" dirty="0" smtClean="0"/>
              <a:t>إن </a:t>
            </a:r>
            <a:r>
              <a:rPr lang="ar-IQ" dirty="0"/>
              <a:t>العمل بقطاع السياحة والفندقة يستلزم أن يكون الفرد على مستوى مرتفـع من الناحية المهنية والناحية السلوكية علاوة على المظهر اللائق مـع إجـادة لغـة أجنبية واحدة على الأقل إجادة تامة (الإنجليزية أو الفرنسية) ومعرفة لغـة أجنبيـة أخرى، علاوة على الصفات </a:t>
            </a:r>
            <a:r>
              <a:rPr lang="ar-IQ" dirty="0" smtClean="0"/>
              <a:t>الآتية :ـ</a:t>
            </a:r>
          </a:p>
          <a:p>
            <a:pPr marL="0" indent="0" algn="just">
              <a:buNone/>
            </a:pPr>
            <a:r>
              <a:rPr lang="ar-IQ" dirty="0" smtClean="0"/>
              <a:t>1-الثقة </a:t>
            </a:r>
            <a:r>
              <a:rPr lang="ar-IQ" dirty="0"/>
              <a:t>بالنفس والبشاشة: إن صناعة السياحة والفندقة تتطلب من الفرد أن يحب العمل الذى يؤديـه ويكـون مقتنعًا به، لديه وفرة من المعلومات العامة والثقافة الوطنيـة مـع إحسـاس بـالوثوق بالنفس، إن هذه الصفات تكون ضرورية لفرد مهما كانت وظيفته متواضعة، يتعامل مـع سائحين لا يعرفون إلا القليل من العادات والنواحى الاجتماعيـة المحليـة، إن الشـعور بالوثوق بالنفس فى المجال الوظيفى يمكن الوصول إليه من خلال التعليم والتدريب وهو أمر محمود بصفة عامة فى الوظائف الخدمية. ولا شك أن الفرد المعتد بنفسـه يحظـى بنظرة إعجاب من السائحين</a:t>
            </a:r>
            <a:r>
              <a:rPr lang="ar-IQ" dirty="0" smtClean="0"/>
              <a:t>.</a:t>
            </a:r>
          </a:p>
          <a:p>
            <a:pPr marL="0" indent="0" algn="just">
              <a:buNone/>
            </a:pPr>
            <a:r>
              <a:rPr lang="ar-IQ" dirty="0" smtClean="0"/>
              <a:t> 2- أن </a:t>
            </a:r>
            <a:r>
              <a:rPr lang="ar-IQ" dirty="0"/>
              <a:t>يتمتع الفرد بصفتى الصبر والتعاطف مع الآخرين: إن من يتعامل مع السائحين لا بد أن تتوفر له صفة الصبر والتعـاطف مـع الآخرين بقدر يفوق المستوى العادى، فالسائح يصل إلى المنطقـة السـياحية بعـد رحلة قد تكون شاقة، وفى مكان الوصول غالبا ما يكون الجو حارًا وأما باردًا فض ًلا عن مشاق حمل الأمتعة، وقد يواجه السائح مشكلات فـى الجمـارك أو الجـوازات وغيرها، ويتعامل مع حمالين وسائقى تاكسى وأفراد أجانب لهم عادات مغايرة ولغة قد تكون مختلفة... الخ، ومن هنا يحتاج السائح إلى شخص يتوفر لديه، بطبعـه أو مكتسبًا، صفتى الصبر والتعاطف لتفهم ما قد يواجهه فى مكان الوصول، إن إعـداد البرامج التدريبية للعاملين فى المجال السياحى والفنـدقى لإدراك الأمـور السـابقة يمكن أن تحقق أهدافها تمامًا</a:t>
            </a:r>
            <a:r>
              <a:rPr lang="ar-IQ" dirty="0" smtClean="0"/>
              <a:t>.</a:t>
            </a:r>
          </a:p>
          <a:p>
            <a:pPr marL="0" indent="0" algn="just">
              <a:buNone/>
            </a:pPr>
            <a:r>
              <a:rPr lang="ar-IQ" dirty="0" smtClean="0"/>
              <a:t>٣- </a:t>
            </a:r>
            <a:r>
              <a:rPr lang="ar-IQ" dirty="0"/>
              <a:t>القدرة على التعامل مع المواقف: كثيرًا ما يتصف السائحون بالعدول عن رأيهم، فهم يصلون إلى مكان غالبًا ما يرونه لأول مرة وتجذبهم اهتمامات كثيرة عن هذا المكان، وقد يبدون الرغبة فـى الذهاب إلى مزار معين سواء كان إضافيًا أو بدي ًلا عن المزار الأصلى، هنا قد تثور مشكلة، هل يبدى العامل المرافق للسائحين بأنه لا يسـتطيع تعـديل المسـار دون الحصول على موافقة سابقة؟ أم يقوم بالاسـتجابة لـرغبتهم؟ ، وإذا كـان الأمـر الأخير، هل هناك تكلفة إضافية على الرحلة، وكيف يواجه السائحين بهذه الأمور. إن القدرة على تكوين الرأى فى مثل هذه الحالات تعتبر من متطلبات وظيفـة العاملين فى المجال السياحى، أنهم مطالبون بالاتصاف بالمرونة واتخاذ القرار فـى الحال ، ولا بد أن يكونوا قادرين خصوصًا الجدد منهم، علـى التعامـ ل مـع هـذه المواقف من خلال التعليم والتدريب. </a:t>
            </a:r>
          </a:p>
        </p:txBody>
      </p:sp>
    </p:spTree>
    <p:extLst>
      <p:ext uri="{BB962C8B-B14F-4D97-AF65-F5344CB8AC3E}">
        <p14:creationId xmlns:p14="http://schemas.microsoft.com/office/powerpoint/2010/main" val="71062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685800"/>
            <a:ext cx="8352928" cy="5263480"/>
          </a:xfrm>
        </p:spPr>
        <p:txBody>
          <a:bodyPr/>
          <a:lstStyle/>
          <a:p>
            <a:pPr marL="0" indent="0">
              <a:buNone/>
            </a:pPr>
            <a:r>
              <a:rPr lang="ar-IQ" dirty="0" smtClean="0"/>
              <a:t>4- القدرة </a:t>
            </a:r>
            <a:r>
              <a:rPr lang="ar-IQ" dirty="0"/>
              <a:t>على التكيف: أن العامل فى المجال السياحى والفندقى يجب أن يكون متعاونًا يعمل فى تناسق مع زملائه، أن العمل السياحى والفندقى هو عمل فريق، فعمل كل فرد يكمل عمل الآخر، مثله فى ذلك مثل الفريق الرياضى، إن أى تداخل أو تعارض أو اختلاف بين العاملين يـنعكس فورًا على الأداء، ويجب أن يراعى عند اختيار العاملين التأكد من أنهم يتمتعـوا بهـذه الصفة ويكونوا قادرين على العمل مع غيرهم لتحقيق الأهداف المطلوبة. لذلك يكتسب موضوع العمالة أهمية خاصة عند دراسة المقومات السـياحية بالمملكة، ونحن نهتم بزيادة معدلات تشغيل العمالة الوطنية أو ما يسمى (سـعودة الوظائف).. </a:t>
            </a:r>
          </a:p>
        </p:txBody>
      </p:sp>
    </p:spTree>
    <p:extLst>
      <p:ext uri="{BB962C8B-B14F-4D97-AF65-F5344CB8AC3E}">
        <p14:creationId xmlns:p14="http://schemas.microsoft.com/office/powerpoint/2010/main" val="31097762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476672"/>
            <a:ext cx="8640960" cy="5335488"/>
          </a:xfrm>
        </p:spPr>
        <p:txBody>
          <a:bodyPr/>
          <a:lstStyle/>
          <a:p>
            <a:pPr algn="just">
              <a:buFont typeface="Wingdings" pitchFamily="2" charset="2"/>
              <a:buChar char="v"/>
            </a:pPr>
            <a:r>
              <a:rPr lang="ar-IQ" dirty="0">
                <a:solidFill>
                  <a:schemeClr val="accent1">
                    <a:lumMod val="75000"/>
                  </a:schemeClr>
                </a:solidFill>
              </a:rPr>
              <a:t>مجالات العمل السياحى </a:t>
            </a:r>
            <a:r>
              <a:rPr lang="ar-IQ" dirty="0" smtClean="0">
                <a:solidFill>
                  <a:schemeClr val="accent1">
                    <a:lumMod val="75000"/>
                  </a:schemeClr>
                </a:solidFill>
              </a:rPr>
              <a:t>:</a:t>
            </a:r>
          </a:p>
          <a:p>
            <a:pPr marL="0" indent="0" algn="just">
              <a:buNone/>
            </a:pPr>
            <a:r>
              <a:rPr lang="ar-IQ" dirty="0" smtClean="0"/>
              <a:t> </a:t>
            </a:r>
            <a:r>
              <a:rPr lang="ar-IQ" dirty="0"/>
              <a:t>يمثل قطاع السياحة أحد قطاعات الخدمات التى تعتمد عليه العديد من دول العالم كمصدر للدخل الوطنى أو كمصدر لاستيعاب </a:t>
            </a:r>
            <a:r>
              <a:rPr lang="ar-IQ" dirty="0" smtClean="0"/>
              <a:t>العمالة ,ولو </a:t>
            </a:r>
            <a:r>
              <a:rPr lang="ar-IQ" dirty="0"/>
              <a:t>تأملنا أهم مكونات القطاع نجده يتكون من الآتى </a:t>
            </a:r>
            <a:r>
              <a:rPr lang="ar-IQ" dirty="0" smtClean="0"/>
              <a:t>:</a:t>
            </a:r>
          </a:p>
          <a:p>
            <a:pPr algn="just">
              <a:buFontTx/>
              <a:buChar char="-"/>
            </a:pPr>
            <a:r>
              <a:rPr lang="ar-IQ" dirty="0" smtClean="0"/>
              <a:t>قطاع </a:t>
            </a:r>
            <a:r>
              <a:rPr lang="ar-IQ" dirty="0"/>
              <a:t>الفنادق والشقق المفروشة. </a:t>
            </a:r>
            <a:endParaRPr lang="ar-IQ" dirty="0" smtClean="0"/>
          </a:p>
          <a:p>
            <a:pPr algn="just">
              <a:buFontTx/>
              <a:buChar char="-"/>
            </a:pPr>
            <a:r>
              <a:rPr lang="ar-IQ" dirty="0" smtClean="0"/>
              <a:t>قطاع </a:t>
            </a:r>
            <a:r>
              <a:rPr lang="ar-IQ" dirty="0"/>
              <a:t>المراكز الترفيهية . </a:t>
            </a:r>
            <a:endParaRPr lang="ar-IQ" dirty="0" smtClean="0"/>
          </a:p>
          <a:p>
            <a:pPr algn="just">
              <a:buFontTx/>
              <a:buChar char="-"/>
            </a:pPr>
            <a:r>
              <a:rPr lang="ar-IQ" dirty="0" smtClean="0"/>
              <a:t>قطاع </a:t>
            </a:r>
            <a:r>
              <a:rPr lang="ar-IQ" dirty="0"/>
              <a:t>وكالات السفر والسياحة . </a:t>
            </a:r>
            <a:endParaRPr lang="ar-IQ" dirty="0" smtClean="0"/>
          </a:p>
          <a:p>
            <a:pPr algn="just">
              <a:buFontTx/>
              <a:buChar char="-"/>
            </a:pPr>
            <a:r>
              <a:rPr lang="ar-IQ" dirty="0" smtClean="0"/>
              <a:t>قطاع </a:t>
            </a:r>
            <a:r>
              <a:rPr lang="ar-IQ" dirty="0"/>
              <a:t>النقل السياحى . </a:t>
            </a:r>
            <a:endParaRPr lang="ar-IQ" dirty="0" smtClean="0"/>
          </a:p>
          <a:p>
            <a:pPr algn="just">
              <a:buFontTx/>
              <a:buChar char="-"/>
            </a:pPr>
            <a:r>
              <a:rPr lang="ar-IQ" dirty="0" smtClean="0"/>
              <a:t>قطاع </a:t>
            </a:r>
            <a:r>
              <a:rPr lang="ar-IQ" dirty="0"/>
              <a:t>المطاعم </a:t>
            </a:r>
            <a:r>
              <a:rPr lang="ar-IQ" dirty="0" smtClean="0"/>
              <a:t>السياحية (1). </a:t>
            </a:r>
            <a:endParaRPr lang="ar-IQ" dirty="0"/>
          </a:p>
        </p:txBody>
      </p:sp>
    </p:spTree>
    <p:extLst>
      <p:ext uri="{BB962C8B-B14F-4D97-AF65-F5344CB8AC3E}">
        <p14:creationId xmlns:p14="http://schemas.microsoft.com/office/powerpoint/2010/main" val="3641657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ar-IQ" dirty="0" smtClean="0"/>
              <a:t>المصادر </a:t>
            </a:r>
          </a:p>
          <a:p>
            <a:pPr marL="0" indent="0">
              <a:buNone/>
            </a:pPr>
            <a:r>
              <a:rPr lang="ar-IQ"/>
              <a:t>1- </a:t>
            </a:r>
            <a:r>
              <a:rPr lang="ar-IQ" smtClean="0"/>
              <a:t>اسماعيل </a:t>
            </a:r>
            <a:r>
              <a:rPr lang="ar-IQ"/>
              <a:t>إبراهيم </a:t>
            </a:r>
            <a:r>
              <a:rPr lang="ar-IQ"/>
              <a:t>سجينى </a:t>
            </a:r>
            <a:r>
              <a:rPr lang="ar-IQ" smtClean="0"/>
              <a:t>,رئيس </a:t>
            </a:r>
            <a:r>
              <a:rPr lang="ar-IQ"/>
              <a:t>مركز السجينى للاستشارات الاقتصادية </a:t>
            </a:r>
            <a:r>
              <a:rPr lang="ar-IQ"/>
              <a:t>والإدارية </a:t>
            </a:r>
            <a:r>
              <a:rPr lang="ar-IQ"/>
              <a:t>, دور القطاع السياحى فى توفير فرص </a:t>
            </a:r>
            <a:r>
              <a:rPr lang="ar-IQ"/>
              <a:t>العمل </a:t>
            </a:r>
            <a:r>
              <a:rPr lang="ar-IQ" smtClean="0"/>
              <a:t>,بحث جمعية الاقتصاد السعودي,1999.السعودية.</a:t>
            </a:r>
            <a:endParaRPr lang="ar-IQ" dirty="0"/>
          </a:p>
        </p:txBody>
      </p:sp>
    </p:spTree>
    <p:extLst>
      <p:ext uri="{BB962C8B-B14F-4D97-AF65-F5344CB8AC3E}">
        <p14:creationId xmlns:p14="http://schemas.microsoft.com/office/powerpoint/2010/main" val="28044277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66</TotalTime>
  <Words>1345</Words>
  <Application>Microsoft Office PowerPoint</Application>
  <PresentationFormat>On-screen Show (4:3)</PresentationFormat>
  <Paragraphs>25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NewsPrint</vt:lpstr>
      <vt:lpstr>قدرة السياحة على توليد فرص العمل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Ruaa</dc:creator>
  <cp:lastModifiedBy>Ruaa</cp:lastModifiedBy>
  <cp:revision>6</cp:revision>
  <dcterms:created xsi:type="dcterms:W3CDTF">2019-12-02T19:09:33Z</dcterms:created>
  <dcterms:modified xsi:type="dcterms:W3CDTF">2019-12-02T20:15:47Z</dcterms:modified>
</cp:coreProperties>
</file>