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458032B-9D4B-46E6-B1AD-45069FB85EAE}" type="datetimeFigureOut">
              <a:rPr lang="ar-IQ" smtClean="0"/>
              <a:t>05/04/1441</a:t>
            </a:fld>
            <a:endParaRPr lang="ar-IQ"/>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3608E64-6C54-464C-B6FD-58E9A959364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58032B-9D4B-46E6-B1AD-45069FB85E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3608E64-6C54-464C-B6FD-58E9A959364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58032B-9D4B-46E6-B1AD-45069FB85EAE}"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3608E64-6C54-464C-B6FD-58E9A959364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458032B-9D4B-46E6-B1AD-45069FB85EAE}" type="datetimeFigureOut">
              <a:rPr lang="ar-IQ" smtClean="0"/>
              <a:t>05/04/1441</a:t>
            </a:fld>
            <a:endParaRPr lang="ar-IQ"/>
          </a:p>
        </p:txBody>
      </p:sp>
      <p:sp>
        <p:nvSpPr>
          <p:cNvPr id="5" name="Footer Placeholder 4"/>
          <p:cNvSpPr>
            <a:spLocks noGrp="1"/>
          </p:cNvSpPr>
          <p:nvPr>
            <p:ph type="ftr" sz="quarter" idx="11"/>
          </p:nvPr>
        </p:nvSpPr>
        <p:spPr>
          <a:xfrm>
            <a:off x="457200" y="6480969"/>
            <a:ext cx="4260056" cy="300831"/>
          </a:xfrm>
        </p:spPr>
        <p:txBody>
          <a:bodyPr/>
          <a:lstStyle/>
          <a:p>
            <a:endParaRPr lang="ar-IQ"/>
          </a:p>
        </p:txBody>
      </p:sp>
      <p:sp>
        <p:nvSpPr>
          <p:cNvPr id="6" name="Slide Number Placeholder 5"/>
          <p:cNvSpPr>
            <a:spLocks noGrp="1"/>
          </p:cNvSpPr>
          <p:nvPr>
            <p:ph type="sldNum" sz="quarter" idx="12"/>
          </p:nvPr>
        </p:nvSpPr>
        <p:spPr/>
        <p:txBody>
          <a:bodyPr/>
          <a:lstStyle/>
          <a:p>
            <a:fld id="{83608E64-6C54-464C-B6FD-58E9A959364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458032B-9D4B-46E6-B1AD-45069FB85EAE}" type="datetimeFigureOut">
              <a:rPr lang="ar-IQ" smtClean="0"/>
              <a:t>05/04/1441</a:t>
            </a:fld>
            <a:endParaRPr lang="ar-IQ"/>
          </a:p>
        </p:txBody>
      </p:sp>
      <p:sp>
        <p:nvSpPr>
          <p:cNvPr id="5" name="Footer Placeholder 4"/>
          <p:cNvSpPr>
            <a:spLocks noGrp="1"/>
          </p:cNvSpPr>
          <p:nvPr>
            <p:ph type="ftr" sz="quarter" idx="11"/>
          </p:nvPr>
        </p:nvSpPr>
        <p:spPr>
          <a:xfrm>
            <a:off x="2619376" y="6480969"/>
            <a:ext cx="4260056" cy="300831"/>
          </a:xfrm>
        </p:spPr>
        <p:txBody>
          <a:bodyPr/>
          <a:lstStyle/>
          <a:p>
            <a:endParaRPr lang="ar-IQ"/>
          </a:p>
        </p:txBody>
      </p:sp>
      <p:sp>
        <p:nvSpPr>
          <p:cNvPr id="6" name="Slide Number Placeholder 5"/>
          <p:cNvSpPr>
            <a:spLocks noGrp="1"/>
          </p:cNvSpPr>
          <p:nvPr>
            <p:ph type="sldNum" sz="quarter" idx="12"/>
          </p:nvPr>
        </p:nvSpPr>
        <p:spPr>
          <a:xfrm>
            <a:off x="8451056" y="809624"/>
            <a:ext cx="502920" cy="300831"/>
          </a:xfrm>
        </p:spPr>
        <p:txBody>
          <a:bodyPr/>
          <a:lstStyle/>
          <a:p>
            <a:fld id="{83608E64-6C54-464C-B6FD-58E9A9593643}" type="slidenum">
              <a:rPr lang="ar-IQ" smtClean="0"/>
              <a:t>‹#›</a:t>
            </a:fld>
            <a:endParaRPr lang="ar-IQ"/>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458032B-9D4B-46E6-B1AD-45069FB85EAE}" type="datetimeFigureOut">
              <a:rPr lang="ar-IQ" smtClean="0"/>
              <a:t>05/04/1441</a:t>
            </a:fld>
            <a:endParaRPr lang="ar-IQ"/>
          </a:p>
        </p:txBody>
      </p:sp>
      <p:sp>
        <p:nvSpPr>
          <p:cNvPr id="6" name="Footer Placeholder 5"/>
          <p:cNvSpPr>
            <a:spLocks noGrp="1"/>
          </p:cNvSpPr>
          <p:nvPr>
            <p:ph type="ftr" sz="quarter" idx="11"/>
          </p:nvPr>
        </p:nvSpPr>
        <p:spPr>
          <a:xfrm>
            <a:off x="457200" y="6480969"/>
            <a:ext cx="4260056" cy="301752"/>
          </a:xfrm>
        </p:spPr>
        <p:txBody>
          <a:bodyPr/>
          <a:lstStyle/>
          <a:p>
            <a:endParaRPr lang="ar-IQ"/>
          </a:p>
        </p:txBody>
      </p:sp>
      <p:sp>
        <p:nvSpPr>
          <p:cNvPr id="7" name="Slide Number Placeholder 6"/>
          <p:cNvSpPr>
            <a:spLocks noGrp="1"/>
          </p:cNvSpPr>
          <p:nvPr>
            <p:ph type="sldNum" sz="quarter" idx="12"/>
          </p:nvPr>
        </p:nvSpPr>
        <p:spPr>
          <a:xfrm>
            <a:off x="7589520" y="6480969"/>
            <a:ext cx="502920" cy="301752"/>
          </a:xfrm>
        </p:spPr>
        <p:txBody>
          <a:bodyPr/>
          <a:lstStyle/>
          <a:p>
            <a:fld id="{83608E64-6C54-464C-B6FD-58E9A959364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458032B-9D4B-46E6-B1AD-45069FB85EAE}" type="datetimeFigureOut">
              <a:rPr lang="ar-IQ" smtClean="0"/>
              <a:t>05/04/1441</a:t>
            </a:fld>
            <a:endParaRPr lang="ar-IQ"/>
          </a:p>
        </p:txBody>
      </p:sp>
      <p:sp>
        <p:nvSpPr>
          <p:cNvPr id="8" name="Footer Placeholder 7"/>
          <p:cNvSpPr>
            <a:spLocks noGrp="1"/>
          </p:cNvSpPr>
          <p:nvPr>
            <p:ph type="ftr" sz="quarter" idx="11"/>
          </p:nvPr>
        </p:nvSpPr>
        <p:spPr>
          <a:xfrm>
            <a:off x="457200" y="6480969"/>
            <a:ext cx="4261104" cy="301752"/>
          </a:xfrm>
        </p:spPr>
        <p:txBody>
          <a:bodyPr/>
          <a:lstStyle/>
          <a:p>
            <a:endParaRPr lang="ar-IQ"/>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83608E64-6C54-464C-B6FD-58E9A959364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58032B-9D4B-46E6-B1AD-45069FB85EAE}" type="datetimeFigureOut">
              <a:rPr lang="ar-IQ" smtClean="0"/>
              <a:t>05/04/1441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3608E64-6C54-464C-B6FD-58E9A959364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458032B-9D4B-46E6-B1AD-45069FB85EAE}" type="datetimeFigureOut">
              <a:rPr lang="ar-IQ" smtClean="0"/>
              <a:t>05/04/1441</a:t>
            </a:fld>
            <a:endParaRPr lang="ar-IQ"/>
          </a:p>
        </p:txBody>
      </p:sp>
      <p:sp>
        <p:nvSpPr>
          <p:cNvPr id="3" name="Footer Placeholder 2"/>
          <p:cNvSpPr>
            <a:spLocks noGrp="1"/>
          </p:cNvSpPr>
          <p:nvPr>
            <p:ph type="ftr" sz="quarter" idx="11"/>
          </p:nvPr>
        </p:nvSpPr>
        <p:spPr>
          <a:xfrm>
            <a:off x="457200" y="6481890"/>
            <a:ext cx="4260056" cy="300831"/>
          </a:xfrm>
        </p:spPr>
        <p:txBody>
          <a:bodyPr/>
          <a:lstStyle/>
          <a:p>
            <a:endParaRPr lang="ar-IQ"/>
          </a:p>
        </p:txBody>
      </p:sp>
      <p:sp>
        <p:nvSpPr>
          <p:cNvPr id="4" name="Slide Number Placeholder 3"/>
          <p:cNvSpPr>
            <a:spLocks noGrp="1"/>
          </p:cNvSpPr>
          <p:nvPr>
            <p:ph type="sldNum" sz="quarter" idx="12"/>
          </p:nvPr>
        </p:nvSpPr>
        <p:spPr>
          <a:xfrm>
            <a:off x="7589520" y="6480969"/>
            <a:ext cx="502920" cy="301752"/>
          </a:xfrm>
        </p:spPr>
        <p:txBody>
          <a:bodyPr/>
          <a:lstStyle/>
          <a:p>
            <a:fld id="{83608E64-6C54-464C-B6FD-58E9A959364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458032B-9D4B-46E6-B1AD-45069FB85EAE}" type="datetimeFigureOut">
              <a:rPr lang="ar-IQ" smtClean="0"/>
              <a:t>05/04/1441</a:t>
            </a:fld>
            <a:endParaRPr lang="ar-IQ"/>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83608E64-6C54-464C-B6FD-58E9A959364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458032B-9D4B-46E6-B1AD-45069FB85EAE}" type="datetimeFigureOut">
              <a:rPr lang="ar-IQ" smtClean="0"/>
              <a:t>05/04/1441</a:t>
            </a:fld>
            <a:endParaRPr lang="ar-IQ"/>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83608E64-6C54-464C-B6FD-58E9A9593643}"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458032B-9D4B-46E6-B1AD-45069FB85EAE}" type="datetimeFigureOut">
              <a:rPr lang="ar-IQ" smtClean="0"/>
              <a:t>05/04/1441</a:t>
            </a:fld>
            <a:endParaRPr lang="ar-IQ"/>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3608E64-6C54-464C-B6FD-58E9A9593643}"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764704"/>
            <a:ext cx="7272808" cy="1470025"/>
          </a:xfrm>
          <a:effectLst>
            <a:innerShdw blurRad="63500" dist="50800" dir="13500000">
              <a:prstClr val="black">
                <a:alpha val="50000"/>
              </a:prstClr>
            </a:innerShdw>
          </a:effectLst>
        </p:spPr>
        <p:txBody>
          <a:bodyPr>
            <a:normAutofit/>
          </a:bodyPr>
          <a:lstStyle/>
          <a:p>
            <a:pPr marL="0">
              <a:tabLst>
                <a:tab pos="0" algn="l"/>
                <a:tab pos="2697163" algn="l"/>
              </a:tabLst>
            </a:pPr>
            <a:r>
              <a:rPr lang="ar-IQ" dirty="0" smtClean="0">
                <a:solidFill>
                  <a:schemeClr val="accent1">
                    <a:lumMod val="75000"/>
                  </a:schemeClr>
                </a:solidFill>
                <a:effectLst/>
                <a:latin typeface="Times New Roman"/>
                <a:ea typeface="Arial"/>
                <a:cs typeface="AF_Diwani"/>
              </a:rPr>
              <a:t>                </a:t>
            </a:r>
            <a:r>
              <a:rPr lang="ar-SA" sz="6000" dirty="0" smtClean="0">
                <a:solidFill>
                  <a:schemeClr val="bg1">
                    <a:lumMod val="95000"/>
                    <a:lumOff val="5000"/>
                  </a:schemeClr>
                </a:solidFill>
                <a:effectLst/>
                <a:latin typeface="Times New Roman"/>
                <a:ea typeface="Arial"/>
                <a:cs typeface="AF_Diwani"/>
              </a:rPr>
              <a:t>مشاكل احتساب الدخل السياحي</a:t>
            </a:r>
            <a:endParaRPr lang="ar-IQ" dirty="0">
              <a:solidFill>
                <a:schemeClr val="bg1">
                  <a:lumMod val="95000"/>
                  <a:lumOff val="5000"/>
                </a:schemeClr>
              </a:solidFill>
            </a:endParaRPr>
          </a:p>
        </p:txBody>
      </p:sp>
      <p:sp>
        <p:nvSpPr>
          <p:cNvPr id="3" name="Subtitle 2"/>
          <p:cNvSpPr>
            <a:spLocks noGrp="1"/>
          </p:cNvSpPr>
          <p:nvPr>
            <p:ph type="subTitle" idx="1"/>
          </p:nvPr>
        </p:nvSpPr>
        <p:spPr>
          <a:xfrm>
            <a:off x="539552" y="3068960"/>
            <a:ext cx="8062912" cy="1752600"/>
          </a:xfrm>
        </p:spPr>
        <p:txBody>
          <a:bodyPr/>
          <a:lstStyle/>
          <a:p>
            <a:pPr indent="-179705">
              <a:lnSpc>
                <a:spcPct val="150000"/>
              </a:lnSpc>
            </a:pPr>
            <a:r>
              <a:rPr lang="ar-SA" sz="3600" b="1" dirty="0">
                <a:solidFill>
                  <a:schemeClr val="bg1">
                    <a:lumMod val="95000"/>
                    <a:lumOff val="5000"/>
                  </a:schemeClr>
                </a:solidFill>
                <a:ea typeface="Arial"/>
                <a:cs typeface="Times New Roman"/>
              </a:rPr>
              <a:t>**</a:t>
            </a:r>
            <a:r>
              <a:rPr lang="ar-SA" sz="3600" b="1" dirty="0" smtClean="0">
                <a:solidFill>
                  <a:schemeClr val="bg1">
                    <a:lumMod val="95000"/>
                    <a:lumOff val="5000"/>
                  </a:schemeClr>
                </a:solidFill>
                <a:effectLst/>
                <a:latin typeface="Times New Roman"/>
                <a:ea typeface="Arial"/>
                <a:cs typeface="AF_Diwani"/>
              </a:rPr>
              <a:t>م.د.مها عبد الستار السامرائي</a:t>
            </a:r>
            <a:r>
              <a:rPr lang="ar-SA" sz="3600" b="1" dirty="0">
                <a:solidFill>
                  <a:schemeClr val="bg1">
                    <a:lumMod val="95000"/>
                    <a:lumOff val="5000"/>
                  </a:schemeClr>
                </a:solidFill>
                <a:ea typeface="Arial"/>
                <a:cs typeface="Times New Roman"/>
              </a:rPr>
              <a:t>**</a:t>
            </a:r>
            <a:endParaRPr lang="en-US" sz="3600" b="1" dirty="0">
              <a:solidFill>
                <a:schemeClr val="bg1">
                  <a:lumMod val="95000"/>
                  <a:lumOff val="5000"/>
                </a:schemeClr>
              </a:solidFill>
              <a:ea typeface="Calibri"/>
              <a:cs typeface="Arial"/>
            </a:endParaRPr>
          </a:p>
          <a:p>
            <a:endParaRPr lang="ar-IQ"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581128"/>
            <a:ext cx="372427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66876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268351" indent="0" algn="just">
              <a:lnSpc>
                <a:spcPct val="150000"/>
              </a:lnSpc>
              <a:spcAft>
                <a:spcPts val="20"/>
              </a:spcAft>
              <a:buNone/>
            </a:pPr>
            <a:r>
              <a:rPr lang="ar-SA" sz="3200" dirty="0">
                <a:solidFill>
                  <a:srgbClr val="000000"/>
                </a:solidFill>
                <a:latin typeface="Calibri"/>
                <a:ea typeface="Times New Roman"/>
                <a:cs typeface="Times New Roman"/>
              </a:rPr>
              <a:t> </a:t>
            </a:r>
            <a:r>
              <a:rPr lang="ar-SA" sz="2900" b="1" dirty="0">
                <a:solidFill>
                  <a:srgbClr val="000000"/>
                </a:solidFill>
                <a:latin typeface="Calibri"/>
                <a:ea typeface="Times New Roman"/>
                <a:cs typeface="Times New Roman"/>
              </a:rPr>
              <a:t>ھناك متطابقة علمية مسلمّ بھا في الحسابات القومية وھي :  </a:t>
            </a:r>
            <a:endParaRPr lang="en-US" sz="2900" b="1" dirty="0">
              <a:latin typeface="Calibri"/>
              <a:ea typeface="Calibri"/>
              <a:cs typeface="Arial"/>
            </a:endParaRPr>
          </a:p>
          <a:p>
            <a:pPr marL="268351" indent="0" algn="ctr">
              <a:lnSpc>
                <a:spcPct val="150000"/>
              </a:lnSpc>
              <a:buNone/>
            </a:pPr>
            <a:r>
              <a:rPr lang="ar-SA" sz="2900" b="1" dirty="0">
                <a:latin typeface="Calibri"/>
                <a:ea typeface="Times New Roman"/>
                <a:cs typeface="Times New Roman"/>
              </a:rPr>
              <a:t>الناتج القومي = الدخل القومي = الانفاق القومي</a:t>
            </a:r>
            <a:endParaRPr lang="en-US" sz="2900" b="1" dirty="0">
              <a:latin typeface="Calibri"/>
              <a:ea typeface="Calibri"/>
              <a:cs typeface="Arial"/>
            </a:endParaRPr>
          </a:p>
          <a:p>
            <a:pPr marL="268351" indent="0" algn="just">
              <a:lnSpc>
                <a:spcPct val="150000"/>
              </a:lnSpc>
              <a:spcAft>
                <a:spcPts val="210"/>
              </a:spcAft>
              <a:buNone/>
            </a:pPr>
            <a:r>
              <a:rPr lang="ar-SA" sz="2900" b="1" dirty="0">
                <a:solidFill>
                  <a:srgbClr val="000000"/>
                </a:solidFill>
                <a:latin typeface="Calibri"/>
                <a:ea typeface="Times New Roman"/>
                <a:cs typeface="Times New Roman"/>
              </a:rPr>
              <a:t>     وھذا ما أكدته تقديرات ( راسابوترام ) للدخل القومي العراقي عام </a:t>
            </a:r>
            <a:r>
              <a:rPr lang="en-US" sz="2900" b="1" dirty="0">
                <a:solidFill>
                  <a:srgbClr val="000000"/>
                </a:solidFill>
                <a:latin typeface="Times New Roman"/>
                <a:ea typeface="Times New Roman"/>
                <a:cs typeface="Arial"/>
              </a:rPr>
              <a:t>1964</a:t>
            </a:r>
            <a:r>
              <a:rPr lang="ar-SA" sz="2900" b="1" dirty="0">
                <a:solidFill>
                  <a:srgbClr val="000000"/>
                </a:solidFill>
                <a:latin typeface="Calibri"/>
                <a:ea typeface="Times New Roman"/>
                <a:cs typeface="Times New Roman"/>
              </a:rPr>
              <a:t> إذ تطابقت المفاھيم الثلاثة وكان مقدار كل منھا </a:t>
            </a:r>
            <a:r>
              <a:rPr lang="ar-SA" sz="2900" b="1" baseline="30000" dirty="0">
                <a:solidFill>
                  <a:srgbClr val="000000"/>
                </a:solidFill>
                <a:latin typeface="Calibri"/>
                <a:ea typeface="Times New Roman"/>
                <a:cs typeface="Times New Roman"/>
              </a:rPr>
              <a:t>(</a:t>
            </a:r>
            <a:r>
              <a:rPr lang="en-US" sz="2900" b="1" baseline="30000" dirty="0">
                <a:solidFill>
                  <a:srgbClr val="000000"/>
                </a:solidFill>
                <a:latin typeface="Times New Roman"/>
                <a:ea typeface="Times New Roman"/>
                <a:cs typeface="Arial"/>
              </a:rPr>
              <a:t>1</a:t>
            </a:r>
            <a:r>
              <a:rPr lang="ar-SA" sz="2900" b="1" baseline="30000" dirty="0">
                <a:solidFill>
                  <a:srgbClr val="000000"/>
                </a:solidFill>
                <a:latin typeface="Calibri"/>
                <a:ea typeface="Times New Roman"/>
                <a:cs typeface="Times New Roman"/>
              </a:rPr>
              <a:t>)</a:t>
            </a:r>
            <a:r>
              <a:rPr lang="ar-SA" sz="2900" b="1" dirty="0">
                <a:solidFill>
                  <a:srgbClr val="000000"/>
                </a:solidFill>
                <a:latin typeface="Calibri"/>
                <a:ea typeface="Times New Roman"/>
                <a:cs typeface="Times New Roman"/>
              </a:rPr>
              <a:t> . ويشير الباحثان ( محمد عزيز والطعمة ) الى انه " من الناحية النظرية الخالصة إن الطرق الثلاثة في احتساب الدخل القومي تؤدي الى مجموع واحد "، أما من الناحية العملية فقد ينشأ اختلاف بينھا وسبب ذلك يعود الى:</a:t>
            </a:r>
            <a:r>
              <a:rPr lang="ar-SA" sz="2900" b="1" baseline="30000" dirty="0">
                <a:solidFill>
                  <a:srgbClr val="000000"/>
                </a:solidFill>
                <a:latin typeface="Calibri"/>
                <a:ea typeface="Times New Roman"/>
                <a:cs typeface="Times New Roman"/>
              </a:rPr>
              <a:t> (</a:t>
            </a:r>
            <a:r>
              <a:rPr lang="en-US" sz="2900" b="1" baseline="30000" dirty="0">
                <a:solidFill>
                  <a:srgbClr val="000000"/>
                </a:solidFill>
                <a:latin typeface="Times New Roman"/>
                <a:ea typeface="Times New Roman"/>
                <a:cs typeface="Arial"/>
              </a:rPr>
              <a:t>2</a:t>
            </a:r>
            <a:r>
              <a:rPr lang="ar-SA" sz="2900" b="1" baseline="30000" dirty="0">
                <a:solidFill>
                  <a:srgbClr val="000000"/>
                </a:solidFill>
                <a:latin typeface="Calibri"/>
                <a:ea typeface="Times New Roman"/>
                <a:cs typeface="Times New Roman"/>
              </a:rPr>
              <a:t>)</a:t>
            </a:r>
            <a:r>
              <a:rPr lang="ar-SA" sz="2900" b="1" dirty="0">
                <a:solidFill>
                  <a:srgbClr val="000000"/>
                </a:solidFill>
                <a:latin typeface="Calibri"/>
                <a:ea typeface="Times New Roman"/>
                <a:cs typeface="Times New Roman"/>
              </a:rPr>
              <a:t>  </a:t>
            </a:r>
            <a:endParaRPr lang="en-US" sz="2900" b="1" dirty="0">
              <a:latin typeface="Calibri"/>
              <a:ea typeface="Calibri"/>
              <a:cs typeface="Arial"/>
            </a:endParaRPr>
          </a:p>
          <a:p>
            <a:pPr marL="0" lvl="0" indent="0" algn="just" fontAlgn="base">
              <a:lnSpc>
                <a:spcPct val="150000"/>
              </a:lnSpc>
              <a:spcAft>
                <a:spcPts val="20"/>
              </a:spcAft>
              <a:buClr>
                <a:srgbClr val="000000"/>
              </a:buClr>
              <a:buSzPts val="1200"/>
              <a:buNone/>
            </a:pPr>
            <a:r>
              <a:rPr lang="ar-SA" sz="2900" b="1" dirty="0">
                <a:solidFill>
                  <a:srgbClr val="000000"/>
                </a:solidFill>
                <a:uFill>
                  <a:solidFill>
                    <a:srgbClr val="000000"/>
                  </a:solidFill>
                </a:uFill>
                <a:latin typeface="Times New Roman"/>
                <a:ea typeface="Times New Roman"/>
                <a:cs typeface="Times New Roman"/>
              </a:rPr>
              <a:t>معاناة من وجود مواضع خالية من البيانات مما ينبغي ان تملأ بالتقدير او التخمين .  </a:t>
            </a:r>
            <a:endParaRPr lang="en-US" sz="2900" b="1" dirty="0">
              <a:uFill>
                <a:solidFill>
                  <a:srgbClr val="000000"/>
                </a:solidFill>
              </a:uFill>
              <a:latin typeface="Times New Roman"/>
              <a:ea typeface="Times New Roman"/>
              <a:cs typeface="Times New Roman"/>
            </a:endParaRPr>
          </a:p>
          <a:p>
            <a:pPr marL="0" lvl="0" indent="0" algn="just" fontAlgn="base">
              <a:lnSpc>
                <a:spcPct val="150000"/>
              </a:lnSpc>
              <a:spcAft>
                <a:spcPts val="1270"/>
              </a:spcAft>
              <a:buClr>
                <a:srgbClr val="000000"/>
              </a:buClr>
              <a:buSzPts val="1200"/>
              <a:buNone/>
            </a:pPr>
            <a:r>
              <a:rPr lang="ar-SA" sz="2900" b="1" dirty="0">
                <a:solidFill>
                  <a:srgbClr val="000000"/>
                </a:solidFill>
                <a:uFill>
                  <a:solidFill>
                    <a:srgbClr val="000000"/>
                  </a:solidFill>
                </a:uFill>
                <a:latin typeface="Times New Roman"/>
                <a:ea typeface="Times New Roman"/>
                <a:cs typeface="Times New Roman"/>
              </a:rPr>
              <a:t>وقد ينشأ الاختلاف من النقص في التوافق الزمني . </a:t>
            </a:r>
            <a:endParaRPr lang="en-US" sz="2900" b="1" dirty="0">
              <a:uFill>
                <a:solidFill>
                  <a:srgbClr val="000000"/>
                </a:solidFill>
              </a:uFill>
              <a:latin typeface="Times New Roman"/>
              <a:ea typeface="Times New Roman"/>
              <a:cs typeface="Times New Roman"/>
            </a:endParaRPr>
          </a:p>
          <a:p>
            <a:pPr marL="268351" indent="0" algn="just">
              <a:lnSpc>
                <a:spcPct val="150000"/>
              </a:lnSpc>
              <a:spcAft>
                <a:spcPts val="20"/>
              </a:spcAft>
              <a:buNone/>
            </a:pPr>
            <a:r>
              <a:rPr lang="ar-SA" sz="2900" b="1" dirty="0">
                <a:solidFill>
                  <a:srgbClr val="000000"/>
                </a:solidFill>
                <a:latin typeface="Calibri"/>
                <a:ea typeface="Times New Roman"/>
                <a:cs typeface="Times New Roman"/>
              </a:rPr>
              <a:t>      ويعالج الاختلاف بإدخال فقرة جديدة على الحسابات القومية تسمى بالفرق الاحصائي</a:t>
            </a:r>
            <a:r>
              <a:rPr lang="en-US" sz="2900" b="1" dirty="0">
                <a:solidFill>
                  <a:srgbClr val="000000"/>
                </a:solidFill>
                <a:latin typeface="Times New Roman"/>
                <a:ea typeface="Times New Roman"/>
                <a:cs typeface="Arial"/>
              </a:rPr>
              <a:t>Statistical Discrepancy  </a:t>
            </a:r>
            <a:r>
              <a:rPr lang="ar-SA" sz="2900" b="1" dirty="0">
                <a:solidFill>
                  <a:srgbClr val="000000"/>
                </a:solidFill>
                <a:latin typeface="Calibri"/>
                <a:ea typeface="Times New Roman"/>
                <a:cs typeface="Times New Roman"/>
              </a:rPr>
              <a:t>او بالخطأ المتبقي</a:t>
            </a:r>
            <a:r>
              <a:rPr lang="en-US" sz="2900" b="1" dirty="0">
                <a:solidFill>
                  <a:srgbClr val="000000"/>
                </a:solidFill>
                <a:latin typeface="Times New Roman"/>
                <a:ea typeface="Times New Roman"/>
                <a:cs typeface="Arial"/>
              </a:rPr>
              <a:t>Residual Error</a:t>
            </a:r>
            <a:r>
              <a:rPr lang="ar-SA" sz="2900" b="1" dirty="0">
                <a:solidFill>
                  <a:srgbClr val="000000"/>
                </a:solidFill>
                <a:latin typeface="Calibri"/>
                <a:ea typeface="Times New Roman"/>
                <a:cs typeface="Times New Roman"/>
              </a:rPr>
              <a:t>.  </a:t>
            </a:r>
            <a:endParaRPr lang="en-US" sz="2900" b="1" dirty="0">
              <a:latin typeface="Calibri"/>
              <a:ea typeface="Calibri"/>
              <a:cs typeface="Arial"/>
            </a:endParaRPr>
          </a:p>
          <a:p>
            <a:pPr marL="268351" indent="0" algn="just">
              <a:lnSpc>
                <a:spcPct val="150000"/>
              </a:lnSpc>
              <a:spcAft>
                <a:spcPts val="235"/>
              </a:spcAft>
              <a:buNone/>
            </a:pPr>
            <a:r>
              <a:rPr lang="ar-SA" sz="2900" b="1" dirty="0">
                <a:solidFill>
                  <a:srgbClr val="000000"/>
                </a:solidFill>
                <a:latin typeface="Calibri"/>
                <a:ea typeface="Times New Roman"/>
                <a:cs typeface="Times New Roman"/>
              </a:rPr>
              <a:t>     ونرى ھناك ثلاثة اسئلة مھمة يجب أن تثار بھذا الصدد وھي بحاجة الى مناقشة وإجابات وكالآتي :  </a:t>
            </a:r>
            <a:endParaRPr lang="en-US" sz="2900" b="1" dirty="0">
              <a:latin typeface="Calibri"/>
              <a:ea typeface="Calibri"/>
              <a:cs typeface="Arial"/>
            </a:endParaRPr>
          </a:p>
          <a:p>
            <a:pPr marL="0" lvl="0" indent="0" algn="just" fontAlgn="base">
              <a:lnSpc>
                <a:spcPct val="150000"/>
              </a:lnSpc>
              <a:spcAft>
                <a:spcPts val="20"/>
              </a:spcAft>
              <a:buClr>
                <a:srgbClr val="000000"/>
              </a:buClr>
              <a:buSzPts val="1200"/>
              <a:buNone/>
            </a:pPr>
            <a:r>
              <a:rPr lang="ar-SA" sz="2900" b="1" dirty="0">
                <a:solidFill>
                  <a:srgbClr val="000000"/>
                </a:solidFill>
                <a:uFill>
                  <a:solidFill>
                    <a:srgbClr val="000000"/>
                  </a:solidFill>
                </a:uFill>
                <a:latin typeface="Arial"/>
                <a:ea typeface="Times New Roman"/>
                <a:cs typeface="Times New Roman"/>
              </a:rPr>
              <a:t>السؤال الاول : ھل من الوارد ان يتحقق التطابق بين :  </a:t>
            </a:r>
            <a:endParaRPr lang="en-US" sz="2900" b="1" dirty="0">
              <a:uFill>
                <a:solidFill>
                  <a:srgbClr val="000000"/>
                </a:solidFill>
              </a:uFill>
              <a:latin typeface="Arial"/>
              <a:ea typeface="Arial"/>
              <a:cs typeface="Arial"/>
            </a:endParaRPr>
          </a:p>
          <a:p>
            <a:pPr marL="268351" indent="0" algn="ctr">
              <a:lnSpc>
                <a:spcPct val="150000"/>
              </a:lnSpc>
              <a:spcAft>
                <a:spcPts val="295"/>
              </a:spcAft>
              <a:buNone/>
            </a:pPr>
            <a:r>
              <a:rPr lang="ar-SA" sz="2900" b="1" dirty="0">
                <a:latin typeface="Calibri"/>
                <a:ea typeface="Times New Roman"/>
                <a:cs typeface="Times New Roman"/>
              </a:rPr>
              <a:t>الدخل السياحي = الانفاق السياحي = الناتج السياحي</a:t>
            </a:r>
            <a:endParaRPr lang="en-US" sz="2900" b="1" dirty="0">
              <a:latin typeface="Calibri"/>
              <a:ea typeface="Calibri"/>
              <a:cs typeface="Arial"/>
            </a:endParaRPr>
          </a:p>
          <a:p>
            <a:pPr marL="0" lvl="0" indent="0" algn="just" fontAlgn="base">
              <a:lnSpc>
                <a:spcPct val="150000"/>
              </a:lnSpc>
              <a:spcAft>
                <a:spcPts val="20"/>
              </a:spcAft>
              <a:buClr>
                <a:srgbClr val="000000"/>
              </a:buClr>
              <a:buSzPts val="1200"/>
              <a:buNone/>
            </a:pPr>
            <a:r>
              <a:rPr lang="ar-SA" sz="2900" b="1" dirty="0">
                <a:solidFill>
                  <a:srgbClr val="000000"/>
                </a:solidFill>
                <a:uFill>
                  <a:solidFill>
                    <a:srgbClr val="000000"/>
                  </a:solidFill>
                </a:uFill>
                <a:latin typeface="Arial"/>
                <a:ea typeface="Times New Roman"/>
                <a:cs typeface="Times New Roman"/>
              </a:rPr>
              <a:t>السؤال الثاني : ھل إن ما يصح على صعيد الاقتصاد القومي يصح على الصعيد القطاعي ؟  </a:t>
            </a:r>
            <a:endParaRPr lang="en-US" sz="2900" b="1" dirty="0">
              <a:uFill>
                <a:solidFill>
                  <a:srgbClr val="000000"/>
                </a:solidFill>
              </a:uFill>
              <a:latin typeface="Arial"/>
              <a:ea typeface="Arial"/>
              <a:cs typeface="Arial"/>
            </a:endParaRPr>
          </a:p>
          <a:p>
            <a:pPr marL="0" lvl="0" indent="0" algn="just" fontAlgn="base">
              <a:lnSpc>
                <a:spcPct val="150000"/>
              </a:lnSpc>
              <a:spcAft>
                <a:spcPts val="20"/>
              </a:spcAft>
              <a:buClr>
                <a:srgbClr val="000000"/>
              </a:buClr>
              <a:buSzPts val="1200"/>
              <a:buNone/>
            </a:pPr>
            <a:r>
              <a:rPr lang="ar-SA" sz="2900" b="1" dirty="0">
                <a:solidFill>
                  <a:srgbClr val="000000"/>
                </a:solidFill>
                <a:uFill>
                  <a:solidFill>
                    <a:srgbClr val="000000"/>
                  </a:solidFill>
                </a:uFill>
                <a:latin typeface="Arial"/>
                <a:ea typeface="Times New Roman"/>
                <a:cs typeface="Times New Roman"/>
              </a:rPr>
              <a:t> السؤال الثالث: ھل إن طرق إحتساب الدخل القومي الثلاث جميعھا صالحة لاحتساب الدخل السياحي ؟ </a:t>
            </a:r>
            <a:endParaRPr lang="en-US" sz="2900" b="1" dirty="0">
              <a:uFill>
                <a:solidFill>
                  <a:srgbClr val="000000"/>
                </a:solidFill>
              </a:uFill>
              <a:latin typeface="Arial"/>
              <a:ea typeface="Arial"/>
              <a:cs typeface="Arial"/>
            </a:endParaRPr>
          </a:p>
          <a:p>
            <a:pPr marL="64008" indent="0">
              <a:buNone/>
            </a:pPr>
            <a:r>
              <a:rPr lang="ar-SA" sz="2900" b="1" dirty="0">
                <a:solidFill>
                  <a:srgbClr val="000000"/>
                </a:solidFill>
                <a:ea typeface="Times New Roman"/>
                <a:cs typeface="Times New Roman"/>
              </a:rPr>
              <a:t>إن مقدار الدخل السياحي بموجب طريقة الناتج النھائي أكبـر من الدخل السياحي بموجب طريقة القيمة المضافة والتي تقتصر على احتساب القيمة المضافة التي تضيفھا المشاريع السياحية على المستلزمات السلعية والخدمية المستلمة من القطاعات الاخرى . وفي ھذا </a:t>
            </a:r>
            <a:endParaRPr lang="ar-IQ" sz="2900" b="1" dirty="0"/>
          </a:p>
        </p:txBody>
      </p:sp>
    </p:spTree>
    <p:extLst>
      <p:ext uri="{BB962C8B-B14F-4D97-AF65-F5344CB8AC3E}">
        <p14:creationId xmlns:p14="http://schemas.microsoft.com/office/powerpoint/2010/main" val="143101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lvl="0" indent="0" algn="just" fontAlgn="base">
              <a:lnSpc>
                <a:spcPct val="150000"/>
              </a:lnSpc>
              <a:spcAft>
                <a:spcPts val="370"/>
              </a:spcAft>
              <a:buClr>
                <a:srgbClr val="000000"/>
              </a:buClr>
              <a:buSzPts val="1200"/>
              <a:buNone/>
              <a:tabLst>
                <a:tab pos="5274310" algn="l"/>
              </a:tabLst>
            </a:pPr>
            <a:r>
              <a:rPr lang="ar-SA" sz="1600" dirty="0">
                <a:solidFill>
                  <a:srgbClr val="000000"/>
                </a:solidFill>
                <a:uFill>
                  <a:solidFill>
                    <a:srgbClr val="000000"/>
                  </a:solidFill>
                </a:uFill>
                <a:latin typeface="Times New Roman"/>
                <a:ea typeface="Times New Roman"/>
                <a:cs typeface="Times New Roman"/>
              </a:rPr>
              <a:t>الصدد يشير ( الدكتور محمد جوابرة ) الى ان الدخل السياحي في المملكة الاردنية بلغ (</a:t>
            </a:r>
            <a:r>
              <a:rPr lang="en-US" sz="1600" dirty="0">
                <a:solidFill>
                  <a:srgbClr val="000000"/>
                </a:solidFill>
                <a:uFill>
                  <a:solidFill>
                    <a:srgbClr val="000000"/>
                  </a:solidFill>
                </a:uFill>
                <a:latin typeface="Times New Roman"/>
                <a:ea typeface="Times New Roman"/>
                <a:cs typeface="Times New Roman"/>
              </a:rPr>
              <a:t>406</a:t>
            </a:r>
            <a:r>
              <a:rPr lang="ar-SA" sz="1600" dirty="0">
                <a:solidFill>
                  <a:srgbClr val="000000"/>
                </a:solidFill>
                <a:uFill>
                  <a:solidFill>
                    <a:srgbClr val="000000"/>
                  </a:solidFill>
                </a:uFill>
                <a:latin typeface="Times New Roman"/>
                <a:ea typeface="Times New Roman"/>
                <a:cs typeface="Times New Roman"/>
              </a:rPr>
              <a:t>.</a:t>
            </a:r>
            <a:r>
              <a:rPr lang="en-US" sz="1600" dirty="0">
                <a:solidFill>
                  <a:srgbClr val="000000"/>
                </a:solidFill>
                <a:uFill>
                  <a:solidFill>
                    <a:srgbClr val="000000"/>
                  </a:solidFill>
                </a:uFill>
                <a:latin typeface="Times New Roman"/>
                <a:ea typeface="Times New Roman"/>
                <a:cs typeface="Times New Roman"/>
              </a:rPr>
              <a:t>4</a:t>
            </a:r>
            <a:r>
              <a:rPr lang="ar-SA" sz="1600" dirty="0">
                <a:solidFill>
                  <a:srgbClr val="000000"/>
                </a:solidFill>
                <a:uFill>
                  <a:solidFill>
                    <a:srgbClr val="000000"/>
                  </a:solidFill>
                </a:uFill>
                <a:latin typeface="Times New Roman"/>
                <a:ea typeface="Times New Roman"/>
                <a:cs typeface="Times New Roman"/>
              </a:rPr>
              <a:t>) مليون دينار عام </a:t>
            </a:r>
            <a:r>
              <a:rPr lang="en-US" sz="1600" dirty="0">
                <a:solidFill>
                  <a:srgbClr val="000000"/>
                </a:solidFill>
                <a:uFill>
                  <a:solidFill>
                    <a:srgbClr val="000000"/>
                  </a:solidFill>
                </a:uFill>
                <a:latin typeface="Times New Roman"/>
                <a:ea typeface="Times New Roman"/>
                <a:cs typeface="Times New Roman"/>
              </a:rPr>
              <a:t>1994</a:t>
            </a:r>
            <a:r>
              <a:rPr lang="ar-SA" sz="1600" dirty="0">
                <a:solidFill>
                  <a:srgbClr val="000000"/>
                </a:solidFill>
                <a:uFill>
                  <a:solidFill>
                    <a:srgbClr val="000000"/>
                  </a:solidFill>
                </a:uFill>
                <a:latin typeface="Times New Roman"/>
                <a:ea typeface="Times New Roman"/>
                <a:cs typeface="Times New Roman"/>
              </a:rPr>
              <a:t> ، وان القيمة المضافة للسياحة تشـكل نصفه </a:t>
            </a:r>
            <a:r>
              <a:rPr lang="ar-SA" sz="1600" baseline="30000" dirty="0">
                <a:solidFill>
                  <a:srgbClr val="000000"/>
                </a:solidFill>
                <a:uFill>
                  <a:solidFill>
                    <a:srgbClr val="000000"/>
                  </a:solidFill>
                </a:uFill>
                <a:latin typeface="Times New Roman"/>
                <a:ea typeface="Times New Roman"/>
                <a:cs typeface="Times New Roman"/>
              </a:rPr>
              <a:t>(</a:t>
            </a:r>
            <a:r>
              <a:rPr lang="en-US" sz="1600" baseline="30000" dirty="0">
                <a:solidFill>
                  <a:srgbClr val="000000"/>
                </a:solidFill>
                <a:uFill>
                  <a:solidFill>
                    <a:srgbClr val="000000"/>
                  </a:solidFill>
                </a:uFill>
                <a:latin typeface="Times New Roman"/>
                <a:ea typeface="Times New Roman"/>
                <a:cs typeface="Times New Roman"/>
              </a:rPr>
              <a:t>36</a:t>
            </a:r>
            <a:r>
              <a:rPr lang="ar-SA" sz="1600" baseline="30000" dirty="0">
                <a:solidFill>
                  <a:srgbClr val="000000"/>
                </a:solidFill>
                <a:uFill>
                  <a:solidFill>
                    <a:srgbClr val="000000"/>
                  </a:solidFill>
                </a:uFill>
                <a:latin typeface="Times New Roman"/>
                <a:ea typeface="Times New Roman"/>
                <a:cs typeface="Times New Roman"/>
              </a:rPr>
              <a:t>)</a:t>
            </a:r>
            <a:r>
              <a:rPr lang="ar-SA" sz="1600" dirty="0">
                <a:solidFill>
                  <a:srgbClr val="000000"/>
                </a:solidFill>
                <a:uFill>
                  <a:solidFill>
                    <a:srgbClr val="000000"/>
                  </a:solidFill>
                </a:uFill>
                <a:latin typeface="Times New Roman"/>
                <a:ea typeface="Times New Roman"/>
                <a:cs typeface="Times New Roman"/>
              </a:rPr>
              <a:t> .  </a:t>
            </a:r>
            <a:endParaRPr lang="en-US" sz="1600" dirty="0">
              <a:uFill>
                <a:solidFill>
                  <a:srgbClr val="000000"/>
                </a:solidFill>
              </a:uFill>
              <a:latin typeface="Times New Roman"/>
              <a:ea typeface="Times New Roman"/>
              <a:cs typeface="Times New Roman"/>
            </a:endParaRPr>
          </a:p>
          <a:p>
            <a:pPr marL="268351" indent="0" algn="just">
              <a:lnSpc>
                <a:spcPct val="150000"/>
              </a:lnSpc>
              <a:spcAft>
                <a:spcPts val="15"/>
              </a:spcAft>
              <a:buNone/>
              <a:tabLst>
                <a:tab pos="5274310" algn="l"/>
              </a:tabLst>
            </a:pPr>
            <a:r>
              <a:rPr lang="ar-SA" sz="1600" dirty="0">
                <a:solidFill>
                  <a:srgbClr val="000000"/>
                </a:solidFill>
                <a:latin typeface="Calibri"/>
                <a:ea typeface="Times New Roman"/>
                <a:cs typeface="Times New Roman"/>
              </a:rPr>
              <a:t>         ومن ذلك نستنتج انه لا تطابق بين الدخل السياحي بموجب طريقة (الناتج النھائي) والدخل السياحي بموجب طريقة (القيمة المضافة) . والحقائق المعروضة تشير الى ان طريقة القيمة المضافة تعكس واقع الدخل السياحي بشكل أفضل وأدق من طريقة الناتج النھائي .  </a:t>
            </a:r>
            <a:endParaRPr lang="en-US" sz="1600" dirty="0">
              <a:latin typeface="Calibri"/>
              <a:ea typeface="Calibri"/>
              <a:cs typeface="Arial"/>
            </a:endParaRPr>
          </a:p>
          <a:p>
            <a:pPr marL="0" lvl="0" indent="0" algn="just" fontAlgn="base">
              <a:lnSpc>
                <a:spcPct val="150000"/>
              </a:lnSpc>
              <a:spcAft>
                <a:spcPts val="135"/>
              </a:spcAft>
              <a:buClr>
                <a:srgbClr val="000000"/>
              </a:buClr>
              <a:buSzPts val="1200"/>
              <a:buNone/>
            </a:pPr>
            <a:r>
              <a:rPr lang="ar-SA" sz="1600" dirty="0">
                <a:solidFill>
                  <a:srgbClr val="000000"/>
                </a:solidFill>
                <a:uFill>
                  <a:solidFill>
                    <a:srgbClr val="000000"/>
                  </a:solidFill>
                </a:uFill>
                <a:latin typeface="Times New Roman"/>
                <a:ea typeface="Times New Roman"/>
                <a:cs typeface="Times New Roman"/>
              </a:rPr>
              <a:t>إن الدخل السياحي بموجب طريقة (الانفاق السياحي) يتمثل بمقدار ما ينفقه السياح على شـراء الخدمات السياحية ، ولكن ھـل إن الخدمات السياحية تصنـّع فقط من قبل القطاع السياحي ؟ الجواب حتماً لا . فھناك دراسة امريكية أعدت من قبل جامعة ميسوري تشير الى انه تحقق انفاق سياحي في ولاية ميسوري عام </a:t>
            </a:r>
            <a:r>
              <a:rPr lang="en-US" sz="1600" dirty="0">
                <a:solidFill>
                  <a:srgbClr val="000000"/>
                </a:solidFill>
                <a:uFill>
                  <a:solidFill>
                    <a:srgbClr val="000000"/>
                  </a:solidFill>
                </a:uFill>
                <a:latin typeface="Times New Roman"/>
                <a:ea typeface="Times New Roman"/>
                <a:cs typeface="Times New Roman"/>
              </a:rPr>
              <a:t>1967</a:t>
            </a:r>
            <a:r>
              <a:rPr lang="ar-SA" sz="1600" dirty="0">
                <a:solidFill>
                  <a:srgbClr val="000000"/>
                </a:solidFill>
                <a:uFill>
                  <a:solidFill>
                    <a:srgbClr val="000000"/>
                  </a:solidFill>
                </a:uFill>
                <a:latin typeface="Times New Roman"/>
                <a:ea typeface="Times New Roman"/>
                <a:cs typeface="Times New Roman"/>
              </a:rPr>
              <a:t> بلغ (</a:t>
            </a:r>
            <a:r>
              <a:rPr lang="en-US" sz="1600" dirty="0">
                <a:solidFill>
                  <a:srgbClr val="000000"/>
                </a:solidFill>
                <a:uFill>
                  <a:solidFill>
                    <a:srgbClr val="000000"/>
                  </a:solidFill>
                </a:uFill>
                <a:latin typeface="Times New Roman"/>
                <a:ea typeface="Times New Roman"/>
                <a:cs typeface="Times New Roman"/>
              </a:rPr>
              <a:t>564</a:t>
            </a:r>
            <a:r>
              <a:rPr lang="ar-SA" sz="1600" dirty="0">
                <a:solidFill>
                  <a:srgbClr val="000000"/>
                </a:solidFill>
                <a:uFill>
                  <a:solidFill>
                    <a:srgbClr val="000000"/>
                  </a:solidFill>
                </a:uFill>
                <a:latin typeface="Times New Roman"/>
                <a:ea typeface="Times New Roman"/>
                <a:cs typeface="Times New Roman"/>
              </a:rPr>
              <a:t>) مليون دولار ، واتضح من خلال الدراسة إن ھناك اكثر من مائة واربعين قطاعاً وصناعة فرعية تساھم في تكوين ھذا المنتوج .</a:t>
            </a:r>
            <a:r>
              <a:rPr lang="ar-SA" sz="1600" baseline="30000" dirty="0">
                <a:solidFill>
                  <a:srgbClr val="000000"/>
                </a:solidFill>
                <a:uFill>
                  <a:solidFill>
                    <a:srgbClr val="000000"/>
                  </a:solidFill>
                </a:uFill>
                <a:latin typeface="Times New Roman"/>
                <a:ea typeface="Times New Roman"/>
                <a:cs typeface="Times New Roman"/>
              </a:rPr>
              <a:t> (</a:t>
            </a:r>
            <a:r>
              <a:rPr lang="en-US" sz="1600" baseline="30000" dirty="0">
                <a:solidFill>
                  <a:srgbClr val="000000"/>
                </a:solidFill>
                <a:uFill>
                  <a:solidFill>
                    <a:srgbClr val="000000"/>
                  </a:solidFill>
                </a:uFill>
                <a:latin typeface="Times New Roman"/>
                <a:ea typeface="Times New Roman"/>
                <a:cs typeface="Times New Roman"/>
              </a:rPr>
              <a:t>3</a:t>
            </a:r>
            <a:r>
              <a:rPr lang="ar-SA" sz="1600" baseline="30000" dirty="0">
                <a:solidFill>
                  <a:srgbClr val="000000"/>
                </a:solidFill>
                <a:uFill>
                  <a:solidFill>
                    <a:srgbClr val="000000"/>
                  </a:solidFill>
                </a:uFill>
                <a:latin typeface="Times New Roman"/>
                <a:ea typeface="Times New Roman"/>
                <a:cs typeface="Times New Roman"/>
              </a:rPr>
              <a:t>)</a:t>
            </a:r>
            <a:r>
              <a:rPr lang="ar-SA" sz="1600" dirty="0">
                <a:solidFill>
                  <a:srgbClr val="000000"/>
                </a:solidFill>
                <a:uFill>
                  <a:solidFill>
                    <a:srgbClr val="000000"/>
                  </a:solidFill>
                </a:uFill>
                <a:latin typeface="Times New Roman"/>
                <a:ea typeface="Times New Roman"/>
                <a:cs typeface="Times New Roman"/>
              </a:rPr>
              <a:t>  </a:t>
            </a:r>
            <a:endParaRPr lang="en-US" sz="1600" dirty="0">
              <a:uFill>
                <a:solidFill>
                  <a:srgbClr val="000000"/>
                </a:solidFill>
              </a:uFill>
              <a:latin typeface="Times New Roman"/>
              <a:ea typeface="Times New Roman"/>
              <a:cs typeface="Times New Roman"/>
            </a:endParaRPr>
          </a:p>
          <a:p>
            <a:pPr marL="268351" indent="0" algn="just">
              <a:lnSpc>
                <a:spcPct val="150000"/>
              </a:lnSpc>
              <a:spcAft>
                <a:spcPts val="20"/>
              </a:spcAft>
              <a:buNone/>
            </a:pPr>
            <a:r>
              <a:rPr lang="ar-SA" sz="1600" dirty="0">
                <a:solidFill>
                  <a:srgbClr val="000000"/>
                </a:solidFill>
                <a:latin typeface="Calibri"/>
                <a:ea typeface="Times New Roman"/>
                <a:cs typeface="Times New Roman"/>
              </a:rPr>
              <a:t>       ونستنتج من ھذه الدراسـة إنه من غير المنطقي أن يكون الانفاق السياحي يمثل الدخل السياحي ، لأن إعتماد ھذا المنطق يعني نكران الجھود المبذولة من قبل القطاعات الاخرى التي تساھم في تصنيع المنتوج السياحي . </a:t>
            </a:r>
            <a:endParaRPr lang="en-US" sz="1600" dirty="0">
              <a:latin typeface="Calibri"/>
              <a:ea typeface="Calibri"/>
              <a:cs typeface="Arial"/>
            </a:endParaRPr>
          </a:p>
          <a:p>
            <a:pPr marL="268351" indent="0" algn="just">
              <a:lnSpc>
                <a:spcPct val="150000"/>
              </a:lnSpc>
              <a:spcAft>
                <a:spcPts val="15"/>
              </a:spcAft>
              <a:buNone/>
            </a:pPr>
            <a:r>
              <a:rPr lang="ar-SA" sz="1600" dirty="0">
                <a:solidFill>
                  <a:srgbClr val="000000"/>
                </a:solidFill>
                <a:latin typeface="Calibri"/>
                <a:ea typeface="Times New Roman"/>
                <a:cs typeface="Times New Roman"/>
              </a:rPr>
              <a:t>ومرةً اخرى نؤكد على إنه اعتماد احتساب الدخل السياحي بموجب طريقة الانفاق يعني السقوط في ھاوية الحسابات الازدواجية ، ومرة اخرى تؤكد الحقائق إن اعتماد طريقة القيمة المضافة ھي الأفضل لإحتساب الدخل السياحي .   </a:t>
            </a:r>
            <a:endParaRPr lang="en-US" sz="1600" dirty="0">
              <a:latin typeface="Calibri"/>
              <a:ea typeface="Calibri"/>
              <a:cs typeface="Arial"/>
            </a:endParaRPr>
          </a:p>
          <a:p>
            <a:pPr marL="0" lvl="0" indent="0" algn="just" fontAlgn="base">
              <a:lnSpc>
                <a:spcPct val="150000"/>
              </a:lnSpc>
              <a:spcAft>
                <a:spcPts val="20"/>
              </a:spcAft>
              <a:buClr>
                <a:srgbClr val="000000"/>
              </a:buClr>
              <a:buSzPts val="1200"/>
              <a:buNone/>
            </a:pPr>
            <a:r>
              <a:rPr lang="ar-SA" sz="1600" dirty="0">
                <a:solidFill>
                  <a:srgbClr val="000000"/>
                </a:solidFill>
                <a:uFill>
                  <a:solidFill>
                    <a:srgbClr val="000000"/>
                  </a:solidFill>
                </a:uFill>
                <a:latin typeface="Times New Roman"/>
                <a:ea typeface="Times New Roman"/>
                <a:cs typeface="Times New Roman"/>
              </a:rPr>
              <a:t>كما وتظھر مشاكل ومعوقات اخرى باعتماد( طريقة الدخول المكتسبة وطريقة الانفاق) في احتساب الدخل السياحي ومنھا : </a:t>
            </a:r>
            <a:endParaRPr lang="en-US" sz="1600" dirty="0">
              <a:uFill>
                <a:solidFill>
                  <a:srgbClr val="000000"/>
                </a:solidFill>
              </a:uFill>
              <a:latin typeface="Times New Roman"/>
              <a:ea typeface="Times New Roman"/>
              <a:cs typeface="Times New Roman"/>
            </a:endParaRPr>
          </a:p>
          <a:p>
            <a:pPr marL="268351" indent="0" algn="just">
              <a:lnSpc>
                <a:spcPct val="150000"/>
              </a:lnSpc>
              <a:spcAft>
                <a:spcPts val="20"/>
              </a:spcAft>
              <a:buNone/>
              <a:tabLst>
                <a:tab pos="725170" algn="ctr"/>
                <a:tab pos="2009140" algn="ctr"/>
              </a:tabLst>
            </a:pPr>
            <a:r>
              <a:rPr lang="ar-SA" sz="1600" dirty="0">
                <a:solidFill>
                  <a:srgbClr val="000000"/>
                </a:solidFill>
                <a:latin typeface="Calibri"/>
                <a:ea typeface="Calibri"/>
                <a:cs typeface="Times New Roman"/>
              </a:rPr>
              <a:t>	</a:t>
            </a:r>
            <a:r>
              <a:rPr lang="ar-SA" sz="1600" dirty="0">
                <a:solidFill>
                  <a:srgbClr val="000000"/>
                </a:solidFill>
                <a:latin typeface="Calibri"/>
                <a:ea typeface="Times New Roman"/>
                <a:cs typeface="Times New Roman"/>
              </a:rPr>
              <a:t> أ-</a:t>
            </a:r>
            <a:r>
              <a:rPr lang="ar-SA" sz="1600" dirty="0">
                <a:solidFill>
                  <a:srgbClr val="000000"/>
                </a:solidFill>
                <a:latin typeface="Calibri"/>
                <a:ea typeface="Arial"/>
                <a:cs typeface="Times New Roman"/>
              </a:rPr>
              <a:t> 	 </a:t>
            </a:r>
            <a:r>
              <a:rPr lang="ar-SA" sz="1600" dirty="0">
                <a:solidFill>
                  <a:srgbClr val="000000"/>
                </a:solidFill>
                <a:latin typeface="Calibri"/>
                <a:ea typeface="Times New Roman"/>
                <a:cs typeface="Times New Roman"/>
              </a:rPr>
              <a:t>إذا تحقق التوازن في الاقتصاد القومي فإن :  </a:t>
            </a:r>
            <a:endParaRPr lang="en-US" sz="1600" dirty="0">
              <a:latin typeface="Calibri"/>
              <a:ea typeface="Calibri"/>
              <a:cs typeface="Arial"/>
            </a:endParaRPr>
          </a:p>
          <a:p>
            <a:pPr marL="268351" indent="0" algn="ctr">
              <a:lnSpc>
                <a:spcPct val="150000"/>
              </a:lnSpc>
              <a:buNone/>
            </a:pPr>
            <a:r>
              <a:rPr lang="ar-SA" sz="1600" dirty="0">
                <a:latin typeface="Calibri"/>
                <a:ea typeface="Times New Roman"/>
                <a:cs typeface="Times New Roman"/>
              </a:rPr>
              <a:t>الادخـار = الاسـتثمار</a:t>
            </a:r>
            <a:endParaRPr lang="en-US" sz="1600" dirty="0">
              <a:latin typeface="Calibri"/>
              <a:ea typeface="Calibri"/>
              <a:cs typeface="Arial"/>
            </a:endParaRPr>
          </a:p>
          <a:p>
            <a:pPr marL="0" indent="0" algn="just">
              <a:lnSpc>
                <a:spcPct val="150000"/>
              </a:lnSpc>
              <a:spcAft>
                <a:spcPts val="20"/>
              </a:spcAft>
              <a:buNone/>
            </a:pPr>
            <a:r>
              <a:rPr lang="ar-SA" sz="1600" b="1" dirty="0">
                <a:solidFill>
                  <a:srgbClr val="000000"/>
                </a:solidFill>
                <a:latin typeface="Calibri"/>
                <a:ea typeface="Times New Roman"/>
                <a:cs typeface="Times New Roman"/>
              </a:rPr>
              <a:t>        ولكن ھل ان الادخار المتحقق في القطاع السياحي = الاستثمار في القطاع السياحي؟</a:t>
            </a:r>
            <a:r>
              <a:rPr lang="ar-SA" sz="1600" dirty="0">
                <a:solidFill>
                  <a:srgbClr val="000000"/>
                </a:solidFill>
                <a:latin typeface="Calibri"/>
                <a:ea typeface="Times New Roman"/>
                <a:cs typeface="Times New Roman"/>
              </a:rPr>
              <a:t>  الجواب </a:t>
            </a:r>
            <a:r>
              <a:rPr lang="ar-SA" sz="1600" b="1" dirty="0">
                <a:solidFill>
                  <a:srgbClr val="000000"/>
                </a:solidFill>
                <a:latin typeface="Calibri"/>
                <a:ea typeface="Times New Roman"/>
                <a:cs typeface="Times New Roman"/>
              </a:rPr>
              <a:t>كلا</a:t>
            </a:r>
            <a:r>
              <a:rPr lang="ar-SA" sz="1600" dirty="0">
                <a:solidFill>
                  <a:srgbClr val="000000"/>
                </a:solidFill>
                <a:latin typeface="Calibri"/>
                <a:ea typeface="Times New Roman"/>
                <a:cs typeface="Times New Roman"/>
              </a:rPr>
              <a:t> ، ففي اسـبانيا مثلاً المدخرات في القطاع السياحي اكبر من الاستثمارات فيـه ، وفي العراق العكس .  </a:t>
            </a:r>
            <a:endParaRPr lang="en-US" sz="1600" dirty="0">
              <a:latin typeface="Calibri"/>
              <a:ea typeface="Calibri"/>
              <a:cs typeface="Arial"/>
            </a:endParaRPr>
          </a:p>
          <a:p>
            <a:pPr marL="64008" indent="0">
              <a:buNone/>
            </a:pPr>
            <a:endParaRPr lang="ar-IQ" sz="1600" dirty="0"/>
          </a:p>
        </p:txBody>
      </p:sp>
    </p:spTree>
    <p:extLst>
      <p:ext uri="{BB962C8B-B14F-4D97-AF65-F5344CB8AC3E}">
        <p14:creationId xmlns:p14="http://schemas.microsoft.com/office/powerpoint/2010/main" val="186550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268351" indent="0" algn="just">
              <a:lnSpc>
                <a:spcPct val="150000"/>
              </a:lnSpc>
              <a:spcAft>
                <a:spcPts val="20"/>
              </a:spcAft>
              <a:buNone/>
            </a:pPr>
            <a:r>
              <a:rPr lang="ar-SA" sz="3200" dirty="0">
                <a:solidFill>
                  <a:srgbClr val="000000"/>
                </a:solidFill>
                <a:latin typeface="Calibri"/>
                <a:ea typeface="Times New Roman"/>
                <a:cs typeface="Times New Roman"/>
              </a:rPr>
              <a:t>ب  -</a:t>
            </a:r>
            <a:r>
              <a:rPr lang="ar-SA" sz="3200" dirty="0">
                <a:solidFill>
                  <a:srgbClr val="000000"/>
                </a:solidFill>
                <a:latin typeface="Calibri"/>
                <a:ea typeface="Arial"/>
                <a:cs typeface="Times New Roman"/>
              </a:rPr>
              <a:t>  </a:t>
            </a:r>
            <a:r>
              <a:rPr lang="ar-SA" sz="3200" dirty="0">
                <a:solidFill>
                  <a:srgbClr val="000000"/>
                </a:solidFill>
                <a:latin typeface="Calibri"/>
                <a:ea typeface="Times New Roman"/>
                <a:cs typeface="Times New Roman"/>
              </a:rPr>
              <a:t> إذا تحقق التوازن في الاقتصاد القومي فإن :  </a:t>
            </a:r>
            <a:endParaRPr lang="en-US" sz="2000" dirty="0">
              <a:latin typeface="Calibri"/>
              <a:ea typeface="Calibri"/>
              <a:cs typeface="Arial"/>
            </a:endParaRPr>
          </a:p>
          <a:p>
            <a:pPr marL="268351" indent="0" algn="ctr">
              <a:lnSpc>
                <a:spcPct val="150000"/>
              </a:lnSpc>
              <a:buNone/>
            </a:pPr>
            <a:r>
              <a:rPr lang="ar-SA" sz="3200" dirty="0">
                <a:latin typeface="Calibri"/>
                <a:ea typeface="Times New Roman"/>
                <a:cs typeface="Times New Roman"/>
              </a:rPr>
              <a:t>الانفاق الحكومي = الايراد الحكومي</a:t>
            </a:r>
            <a:endParaRPr lang="en-US" sz="2000" dirty="0">
              <a:latin typeface="Calibri"/>
              <a:ea typeface="Calibri"/>
              <a:cs typeface="Arial"/>
            </a:endParaRPr>
          </a:p>
          <a:p>
            <a:pPr marL="178181" indent="0" algn="just">
              <a:lnSpc>
                <a:spcPct val="150000"/>
              </a:lnSpc>
              <a:spcAft>
                <a:spcPts val="20"/>
              </a:spcAft>
              <a:buNone/>
            </a:pPr>
            <a:r>
              <a:rPr lang="ar-SA" sz="3200" dirty="0">
                <a:solidFill>
                  <a:srgbClr val="000000"/>
                </a:solidFill>
                <a:latin typeface="Calibri"/>
                <a:ea typeface="Times New Roman"/>
                <a:cs typeface="Times New Roman"/>
              </a:rPr>
              <a:t>    </a:t>
            </a:r>
            <a:r>
              <a:rPr lang="ar-SA" sz="3200" b="1" dirty="0">
                <a:solidFill>
                  <a:srgbClr val="000000"/>
                </a:solidFill>
                <a:latin typeface="Calibri"/>
                <a:ea typeface="Times New Roman"/>
                <a:cs typeface="Times New Roman"/>
              </a:rPr>
              <a:t>ولكن ھل ان الانفاق الحكومي على القطاع السياحي = الايراد الحكومي من القطاع السياحي</a:t>
            </a:r>
            <a:r>
              <a:rPr lang="ar-SA" sz="3200" dirty="0">
                <a:solidFill>
                  <a:srgbClr val="000000"/>
                </a:solidFill>
                <a:latin typeface="Calibri"/>
                <a:ea typeface="Times New Roman"/>
                <a:cs typeface="Times New Roman"/>
              </a:rPr>
              <a:t> ؟ الجواب </a:t>
            </a:r>
            <a:r>
              <a:rPr lang="ar-SA" sz="3200" b="1" dirty="0">
                <a:solidFill>
                  <a:srgbClr val="000000"/>
                </a:solidFill>
                <a:latin typeface="Calibri"/>
                <a:ea typeface="Times New Roman"/>
                <a:cs typeface="Times New Roman"/>
              </a:rPr>
              <a:t>كلا</a:t>
            </a:r>
            <a:r>
              <a:rPr lang="ar-SA" sz="3200" dirty="0">
                <a:solidFill>
                  <a:srgbClr val="000000"/>
                </a:solidFill>
                <a:latin typeface="Calibri"/>
                <a:ea typeface="Times New Roman"/>
                <a:cs typeface="Times New Roman"/>
              </a:rPr>
              <a:t> ، فالمعروف ان الحكومة العراقية في عقد السبعينات مثلاً أنفقت على السياحة أكثر مما حققته من ايرادات لھا .  </a:t>
            </a:r>
            <a:endParaRPr lang="en-US" sz="2000" dirty="0">
              <a:latin typeface="Calibri"/>
              <a:ea typeface="Calibri"/>
              <a:cs typeface="Arial"/>
            </a:endParaRPr>
          </a:p>
          <a:p>
            <a:pPr marL="268351" indent="0" algn="just">
              <a:lnSpc>
                <a:spcPct val="150000"/>
              </a:lnSpc>
              <a:spcAft>
                <a:spcPts val="20"/>
              </a:spcAft>
              <a:buNone/>
            </a:pPr>
            <a:r>
              <a:rPr lang="ar-SA" sz="3200" dirty="0">
                <a:solidFill>
                  <a:srgbClr val="000000"/>
                </a:solidFill>
                <a:latin typeface="Calibri"/>
                <a:ea typeface="Times New Roman"/>
                <a:cs typeface="Times New Roman"/>
              </a:rPr>
              <a:t>ج- ھناك صعوبات ومعوقات في متابعة حركة دخول العملات وخروج العملات بفعل النشاط السياحي . وعلى صعيد العراق مثلاً لا توجد جھة رسمية تتابع ذلك بدقة .  </a:t>
            </a:r>
            <a:endParaRPr lang="en-US" sz="2000" dirty="0">
              <a:latin typeface="Calibri"/>
              <a:ea typeface="Calibri"/>
              <a:cs typeface="Arial"/>
            </a:endParaRPr>
          </a:p>
          <a:p>
            <a:pPr marL="268351" indent="0" algn="just">
              <a:lnSpc>
                <a:spcPct val="150000"/>
              </a:lnSpc>
              <a:spcAft>
                <a:spcPts val="15"/>
              </a:spcAft>
              <a:buNone/>
            </a:pPr>
            <a:r>
              <a:rPr lang="ar-SA" sz="3200" dirty="0">
                <a:solidFill>
                  <a:srgbClr val="000000"/>
                </a:solidFill>
                <a:latin typeface="Calibri"/>
                <a:ea typeface="Times New Roman"/>
                <a:cs typeface="Times New Roman"/>
              </a:rPr>
              <a:t>د - التشابك الكثيف والتداخل بين القطاع السياحي والقطاعات الاخرى ، فمثلاً ھناك حدائق ومتنزھات تعود ملكيتھا الى البلديات ، وھناك متاحف تعود ملكيتھا الى المؤسسات الثقافيـة ، وھناك مدارس ومعاھد وكليات سياحية غير تابعة للقطاع السياحي . وينتج عن ذلك دخل متحقق لمنشآت ذات طابع سياحي بحت لكن عائديتھا تعود لقطاعات اخرى   </a:t>
            </a:r>
            <a:endParaRPr lang="en-US" sz="2000" dirty="0">
              <a:latin typeface="Calibri"/>
              <a:ea typeface="Calibri"/>
              <a:cs typeface="Arial"/>
            </a:endParaRPr>
          </a:p>
          <a:p>
            <a:pPr marL="268351" indent="0" algn="just">
              <a:lnSpc>
                <a:spcPct val="150000"/>
              </a:lnSpc>
              <a:spcAft>
                <a:spcPts val="20"/>
              </a:spcAft>
              <a:buNone/>
            </a:pPr>
            <a:r>
              <a:rPr lang="ar-SA" sz="3200" dirty="0">
                <a:solidFill>
                  <a:srgbClr val="000000"/>
                </a:solidFill>
                <a:latin typeface="Calibri"/>
                <a:ea typeface="Times New Roman"/>
                <a:cs typeface="Times New Roman"/>
              </a:rPr>
              <a:t>     وأخيراً وليس آخراً ان المتطابقات على صعيد الاقتصاد القومي قد لا تتحقق على صعيد القطاع السياحي ، وانم افضل طريقة لاحتساب الدخل السياحي ھي القيمة المضافة .   </a:t>
            </a:r>
            <a:endParaRPr lang="en-US" sz="2000" dirty="0">
              <a:latin typeface="Calibri"/>
              <a:ea typeface="Calibri"/>
              <a:cs typeface="Arial"/>
            </a:endParaRPr>
          </a:p>
          <a:p>
            <a:pPr indent="-179705" algn="just">
              <a:lnSpc>
                <a:spcPct val="150000"/>
              </a:lnSpc>
            </a:pPr>
            <a:endParaRPr lang="en-US" sz="2000" dirty="0">
              <a:effectLst/>
              <a:latin typeface="Calibri"/>
              <a:ea typeface="Calibri"/>
              <a:cs typeface="Arial"/>
            </a:endParaRPr>
          </a:p>
        </p:txBody>
      </p:sp>
    </p:spTree>
    <p:extLst>
      <p:ext uri="{BB962C8B-B14F-4D97-AF65-F5344CB8AC3E}">
        <p14:creationId xmlns:p14="http://schemas.microsoft.com/office/powerpoint/2010/main" val="126021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4725144"/>
          </a:xfrm>
        </p:spPr>
        <p:txBody>
          <a:bodyPr>
            <a:normAutofit fontScale="70000" lnSpcReduction="20000"/>
          </a:bodyPr>
          <a:lstStyle/>
          <a:p>
            <a:pPr indent="-179705" algn="just">
              <a:lnSpc>
                <a:spcPct val="150000"/>
              </a:lnSpc>
            </a:pPr>
            <a:r>
              <a:rPr lang="ar-SA" sz="3600" b="1" dirty="0" smtClean="0">
                <a:solidFill>
                  <a:srgbClr val="000000"/>
                </a:solidFill>
                <a:latin typeface="Calibri"/>
                <a:ea typeface="Calibri"/>
                <a:cs typeface="Times New Roman"/>
              </a:rPr>
              <a:t>المصادر</a:t>
            </a:r>
            <a:endParaRPr lang="en-US" sz="2800" dirty="0">
              <a:latin typeface="Calibri"/>
              <a:ea typeface="Calibri"/>
              <a:cs typeface="Arial"/>
            </a:endParaRPr>
          </a:p>
          <a:p>
            <a:pPr marL="178181" indent="0">
              <a:lnSpc>
                <a:spcPct val="107000"/>
              </a:lnSpc>
              <a:buNone/>
            </a:pPr>
            <a:r>
              <a:rPr lang="ar-SA" sz="3200" b="1" u="sng" dirty="0">
                <a:solidFill>
                  <a:srgbClr val="000000"/>
                </a:solidFill>
                <a:latin typeface="Calibri"/>
                <a:ea typeface="Times New Roman"/>
                <a:cs typeface="Times New Roman"/>
              </a:rPr>
              <a:t>اولاً:- البحوث والدراسات</a:t>
            </a:r>
            <a:endParaRPr lang="en-US" sz="2800" dirty="0">
              <a:latin typeface="Calibri"/>
              <a:ea typeface="Calibri"/>
              <a:cs typeface="Arial"/>
            </a:endParaRPr>
          </a:p>
          <a:p>
            <a:pPr marL="342900" marR="219075" lvl="0" indent="-342900" fontAlgn="base">
              <a:lnSpc>
                <a:spcPct val="108000"/>
              </a:lnSpc>
              <a:spcAft>
                <a:spcPts val="25"/>
              </a:spcAft>
              <a:buClr>
                <a:srgbClr val="000000"/>
              </a:buClr>
              <a:buSzPts val="1200"/>
              <a:buFont typeface="+mj-lt"/>
              <a:buAutoNum type="arabicPeriod"/>
            </a:pPr>
            <a:r>
              <a:rPr lang="ar-SA" sz="3200" b="1" dirty="0">
                <a:solidFill>
                  <a:srgbClr val="000000"/>
                </a:solidFill>
                <a:uFill>
                  <a:solidFill>
                    <a:srgbClr val="000000"/>
                  </a:solidFill>
                </a:uFill>
                <a:latin typeface="Calibri"/>
                <a:ea typeface="Traditional Arabic"/>
                <a:cs typeface="Times New Roman"/>
              </a:rPr>
              <a:t>النجار ، د. يحيى غني ، " العلاقة الداليـة بين الاستثمار السياحي والدخل القومي– دراسة تحليلية " ، مجلة البحوث الاقتصادية ، المجلد السادس عشر ، العدد الثاني ، بغداد </a:t>
            </a:r>
            <a:r>
              <a:rPr lang="en-US" sz="3200" b="1" dirty="0">
                <a:solidFill>
                  <a:srgbClr val="000000"/>
                </a:solidFill>
                <a:uFill>
                  <a:solidFill>
                    <a:srgbClr val="000000"/>
                  </a:solidFill>
                </a:uFill>
                <a:latin typeface="Times New Roman"/>
                <a:ea typeface="Times New Roman"/>
                <a:cs typeface="Arial"/>
              </a:rPr>
              <a:t>2005</a:t>
            </a:r>
            <a:r>
              <a:rPr lang="ar-SA" sz="3200" b="1" dirty="0">
                <a:solidFill>
                  <a:srgbClr val="000000"/>
                </a:solidFill>
                <a:uFill>
                  <a:solidFill>
                    <a:srgbClr val="000000"/>
                  </a:solidFill>
                </a:uFill>
                <a:latin typeface="Calibri"/>
                <a:ea typeface="Traditional Arabic"/>
                <a:cs typeface="Times New Roman"/>
              </a:rPr>
              <a:t> .</a:t>
            </a:r>
            <a:r>
              <a:rPr lang="ar-SA" sz="3200" b="1" dirty="0">
                <a:solidFill>
                  <a:srgbClr val="000000"/>
                </a:solidFill>
                <a:uFill>
                  <a:solidFill>
                    <a:srgbClr val="000000"/>
                  </a:solidFill>
                </a:uFill>
                <a:latin typeface="Calibri"/>
                <a:ea typeface="Times New Roman"/>
                <a:cs typeface="Times New Roman"/>
              </a:rPr>
              <a:t> </a:t>
            </a:r>
            <a:endParaRPr lang="en-US" sz="2800" dirty="0">
              <a:uFill>
                <a:solidFill>
                  <a:srgbClr val="000000"/>
                </a:solidFill>
              </a:uFill>
              <a:latin typeface="Calibri"/>
              <a:ea typeface="Calibri"/>
              <a:cs typeface="Arial"/>
            </a:endParaRPr>
          </a:p>
          <a:p>
            <a:pPr marL="342900" marR="219075" lvl="0" indent="-342900" fontAlgn="base">
              <a:lnSpc>
                <a:spcPct val="108000"/>
              </a:lnSpc>
              <a:spcAft>
                <a:spcPts val="25"/>
              </a:spcAft>
              <a:buClr>
                <a:srgbClr val="000000"/>
              </a:buClr>
              <a:buSzPts val="1200"/>
              <a:buFont typeface="+mj-lt"/>
              <a:buAutoNum type="arabicPeriod"/>
            </a:pPr>
            <a:r>
              <a:rPr lang="ar-SA" sz="3200" b="1" dirty="0">
                <a:solidFill>
                  <a:srgbClr val="000000"/>
                </a:solidFill>
                <a:uFill>
                  <a:solidFill>
                    <a:srgbClr val="000000"/>
                  </a:solidFill>
                </a:uFill>
                <a:latin typeface="Calibri"/>
                <a:ea typeface="Traditional Arabic"/>
                <a:cs typeface="Times New Roman"/>
              </a:rPr>
              <a:t>وزارة السياحة ، بحوث ودراسات احصائية في اقتصاديات السياحة والاستثمار فيها ، الشركة المصرية للطباعة والنشر ، القاهرة </a:t>
            </a:r>
            <a:r>
              <a:rPr lang="en-US" sz="3200" b="1" dirty="0">
                <a:solidFill>
                  <a:srgbClr val="000000"/>
                </a:solidFill>
                <a:uFill>
                  <a:solidFill>
                    <a:srgbClr val="000000"/>
                  </a:solidFill>
                </a:uFill>
                <a:latin typeface="Times New Roman"/>
                <a:ea typeface="Times New Roman"/>
                <a:cs typeface="Arial"/>
              </a:rPr>
              <a:t>1976</a:t>
            </a:r>
            <a:r>
              <a:rPr lang="ar-SA" sz="3200" b="1" dirty="0">
                <a:solidFill>
                  <a:srgbClr val="000000"/>
                </a:solidFill>
                <a:uFill>
                  <a:solidFill>
                    <a:srgbClr val="000000"/>
                  </a:solidFill>
                </a:uFill>
                <a:latin typeface="Calibri"/>
                <a:ea typeface="Traditional Arabic"/>
                <a:cs typeface="Times New Roman"/>
              </a:rPr>
              <a:t> .</a:t>
            </a:r>
            <a:r>
              <a:rPr lang="ar-SA" sz="3200" b="1" dirty="0">
                <a:solidFill>
                  <a:srgbClr val="000000"/>
                </a:solidFill>
                <a:uFill>
                  <a:solidFill>
                    <a:srgbClr val="000000"/>
                  </a:solidFill>
                </a:uFill>
                <a:latin typeface="Calibri"/>
                <a:ea typeface="Times New Roman"/>
                <a:cs typeface="Times New Roman"/>
              </a:rPr>
              <a:t> </a:t>
            </a:r>
            <a:endParaRPr lang="en-US" sz="3200" b="1" dirty="0" smtClean="0">
              <a:solidFill>
                <a:srgbClr val="000000"/>
              </a:solidFill>
              <a:uFill>
                <a:solidFill>
                  <a:srgbClr val="000000"/>
                </a:solidFill>
              </a:uFill>
              <a:latin typeface="Calibri"/>
              <a:ea typeface="Times New Roman"/>
              <a:cs typeface="Times New Roman"/>
            </a:endParaRPr>
          </a:p>
          <a:p>
            <a:pPr marL="0" marR="219075" lvl="0" indent="0" fontAlgn="base">
              <a:lnSpc>
                <a:spcPct val="108000"/>
              </a:lnSpc>
              <a:spcAft>
                <a:spcPts val="25"/>
              </a:spcAft>
              <a:buClr>
                <a:srgbClr val="000000"/>
              </a:buClr>
              <a:buSzPts val="1200"/>
              <a:buNone/>
            </a:pPr>
            <a:endParaRPr lang="en-US" sz="2800" dirty="0">
              <a:uFill>
                <a:solidFill>
                  <a:srgbClr val="000000"/>
                </a:solidFill>
              </a:uFill>
              <a:latin typeface="Calibri"/>
              <a:ea typeface="Calibri"/>
              <a:cs typeface="Arial"/>
            </a:endParaRPr>
          </a:p>
          <a:p>
            <a:pPr marL="178181" indent="0">
              <a:lnSpc>
                <a:spcPct val="107000"/>
              </a:lnSpc>
              <a:buNone/>
            </a:pPr>
            <a:r>
              <a:rPr lang="ar-SA" sz="3200" b="1" dirty="0">
                <a:solidFill>
                  <a:srgbClr val="000000"/>
                </a:solidFill>
                <a:latin typeface="Calibri"/>
                <a:ea typeface="Times New Roman"/>
                <a:cs typeface="Times New Roman"/>
              </a:rPr>
              <a:t>ثانياً : </a:t>
            </a:r>
            <a:r>
              <a:rPr lang="ar-SA" sz="3200" b="1" u="sng" dirty="0">
                <a:solidFill>
                  <a:srgbClr val="000000"/>
                </a:solidFill>
                <a:uFill>
                  <a:solidFill>
                    <a:srgbClr val="000000"/>
                  </a:solidFill>
                </a:uFill>
                <a:latin typeface="Calibri"/>
                <a:ea typeface="Times New Roman"/>
                <a:cs typeface="Times New Roman"/>
              </a:rPr>
              <a:t>التقارير والدوريات والمقابلات والادلة</a:t>
            </a:r>
            <a:r>
              <a:rPr lang="ar-SA" sz="3200" b="1" dirty="0">
                <a:solidFill>
                  <a:srgbClr val="000000"/>
                </a:solidFill>
                <a:latin typeface="Calibri"/>
                <a:ea typeface="Times New Roman"/>
                <a:cs typeface="Times New Roman"/>
              </a:rPr>
              <a:t>  </a:t>
            </a:r>
            <a:endParaRPr lang="en-US" sz="2800" dirty="0">
              <a:latin typeface="Calibri"/>
              <a:ea typeface="Calibri"/>
              <a:cs typeface="Arial"/>
            </a:endParaRPr>
          </a:p>
          <a:p>
            <a:pPr marL="514350" marR="219075" lvl="0" indent="-514350" fontAlgn="base">
              <a:lnSpc>
                <a:spcPct val="108000"/>
              </a:lnSpc>
              <a:spcAft>
                <a:spcPts val="25"/>
              </a:spcAft>
              <a:buClr>
                <a:srgbClr val="000000"/>
              </a:buClr>
              <a:buSzPts val="1200"/>
              <a:buFont typeface="+mj-lt"/>
              <a:buAutoNum type="arabicPeriod"/>
            </a:pPr>
            <a:r>
              <a:rPr lang="ar-SA" sz="3200" b="1" dirty="0">
                <a:solidFill>
                  <a:srgbClr val="000000"/>
                </a:solidFill>
                <a:uFill>
                  <a:solidFill>
                    <a:srgbClr val="000000"/>
                  </a:solidFill>
                </a:uFill>
                <a:latin typeface="Times New Roman"/>
                <a:ea typeface="Traditional Arabic"/>
                <a:cs typeface="Times New Roman"/>
              </a:rPr>
              <a:t>الهيئـة العامـة للـسياحة،" الاهميـة والاثـر الاقتـصادي لتنميـة قطـاع الـسياحة فـي المملكـة العربيـة الـسعوديـة " ، ورقـة عمـل الهيئة العامة للسياحة ، البرنامج الاقتصادي ، ابها </a:t>
            </a:r>
            <a:r>
              <a:rPr lang="en-US" sz="3200" b="1" dirty="0">
                <a:solidFill>
                  <a:srgbClr val="000000"/>
                </a:solidFill>
                <a:uFill>
                  <a:solidFill>
                    <a:srgbClr val="000000"/>
                  </a:solidFill>
                </a:uFill>
                <a:latin typeface="Times New Roman"/>
                <a:ea typeface="Times New Roman"/>
                <a:cs typeface="Times New Roman"/>
              </a:rPr>
              <a:t>2001</a:t>
            </a:r>
            <a:r>
              <a:rPr lang="ar-SA" sz="3200" b="1" dirty="0">
                <a:solidFill>
                  <a:srgbClr val="000000"/>
                </a:solidFill>
                <a:uFill>
                  <a:solidFill>
                    <a:srgbClr val="000000"/>
                  </a:solidFill>
                </a:uFill>
                <a:latin typeface="Times New Roman"/>
                <a:ea typeface="Traditional Arabic"/>
                <a:cs typeface="Times New Roman"/>
              </a:rPr>
              <a:t> .   </a:t>
            </a:r>
            <a:endParaRPr lang="en-US" sz="2800" dirty="0">
              <a:uFill>
                <a:solidFill>
                  <a:srgbClr val="000000"/>
                </a:solidFill>
              </a:uFill>
              <a:latin typeface="Times New Roman"/>
              <a:ea typeface="Times New Roman"/>
              <a:cs typeface="Times New Roman"/>
            </a:endParaRPr>
          </a:p>
          <a:p>
            <a:pPr indent="-269875">
              <a:lnSpc>
                <a:spcPct val="150000"/>
              </a:lnSpc>
            </a:pPr>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4653136"/>
            <a:ext cx="3724275" cy="133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08770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TotalTime>
  <Words>753</Words>
  <Application>Microsoft Office PowerPoint</Application>
  <PresentationFormat>On-screen Show (4:3)</PresentationFormat>
  <Paragraphs>36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Verve</vt:lpstr>
      <vt:lpstr>                مشاكل احتساب الدخل السياحي</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مشاكل احتساب الدخل السياحي</dc:title>
  <dc:creator>Ruaa</dc:creator>
  <cp:lastModifiedBy>Ruaa</cp:lastModifiedBy>
  <cp:revision>4</cp:revision>
  <dcterms:created xsi:type="dcterms:W3CDTF">2019-12-02T16:41:31Z</dcterms:created>
  <dcterms:modified xsi:type="dcterms:W3CDTF">2019-12-02T17:10:02Z</dcterms:modified>
</cp:coreProperties>
</file>