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737" autoAdjust="0"/>
  </p:normalViewPr>
  <p:slideViewPr>
    <p:cSldViewPr>
      <p:cViewPr varScale="1">
        <p:scale>
          <a:sx n="64" d="100"/>
          <a:sy n="64" d="100"/>
        </p:scale>
        <p:origin x="-142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9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A435E31-F18E-4642-AC10-B011CEB884E1}" type="datetimeFigureOut">
              <a:rPr lang="ar-IQ" smtClean="0"/>
              <a:t>05/04/1441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A6C52E7-2100-4818-AA33-9E78FFE44AB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17171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C52E7-2100-4818-AA33-9E78FFE44ABC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7007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028B-C287-4077-8652-0BB896F88C29}" type="datetimeFigureOut">
              <a:rPr lang="ar-IQ" smtClean="0"/>
              <a:t>05/04/1441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6DA4-3D7C-4357-9E25-175ABA3CB85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028B-C287-4077-8652-0BB896F88C29}" type="datetimeFigureOut">
              <a:rPr lang="ar-IQ" smtClean="0"/>
              <a:t>05/04/1441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6DA4-3D7C-4357-9E25-175ABA3CB85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028B-C287-4077-8652-0BB896F88C29}" type="datetimeFigureOut">
              <a:rPr lang="ar-IQ" smtClean="0"/>
              <a:t>05/04/1441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6DA4-3D7C-4357-9E25-175ABA3CB85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028B-C287-4077-8652-0BB896F88C29}" type="datetimeFigureOut">
              <a:rPr lang="ar-IQ" smtClean="0"/>
              <a:t>05/04/1441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6DA4-3D7C-4357-9E25-175ABA3CB85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028B-C287-4077-8652-0BB896F88C29}" type="datetimeFigureOut">
              <a:rPr lang="ar-IQ" smtClean="0"/>
              <a:t>05/04/1441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6DA4-3D7C-4357-9E25-175ABA3CB85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028B-C287-4077-8652-0BB896F88C29}" type="datetimeFigureOut">
              <a:rPr lang="ar-IQ" smtClean="0"/>
              <a:t>05/04/1441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6DA4-3D7C-4357-9E25-175ABA3CB850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028B-C287-4077-8652-0BB896F88C29}" type="datetimeFigureOut">
              <a:rPr lang="ar-IQ" smtClean="0"/>
              <a:t>05/04/1441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6DA4-3D7C-4357-9E25-175ABA3CB85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028B-C287-4077-8652-0BB896F88C29}" type="datetimeFigureOut">
              <a:rPr lang="ar-IQ" smtClean="0"/>
              <a:t>05/04/1441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6DA4-3D7C-4357-9E25-175ABA3CB85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028B-C287-4077-8652-0BB896F88C29}" type="datetimeFigureOut">
              <a:rPr lang="ar-IQ" smtClean="0"/>
              <a:t>05/04/1441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6DA4-3D7C-4357-9E25-175ABA3CB85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028B-C287-4077-8652-0BB896F88C29}" type="datetimeFigureOut">
              <a:rPr lang="ar-IQ" smtClean="0"/>
              <a:t>05/04/1441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FE6DA4-3D7C-4357-9E25-175ABA3CB85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0028B-C287-4077-8652-0BB896F88C29}" type="datetimeFigureOut">
              <a:rPr lang="ar-IQ" smtClean="0"/>
              <a:t>05/04/1441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E6DA4-3D7C-4357-9E25-175ABA3CB85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F50028B-C287-4077-8652-0BB896F88C29}" type="datetimeFigureOut">
              <a:rPr lang="ar-IQ" smtClean="0"/>
              <a:t>05/04/1441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EFE6DA4-3D7C-4357-9E25-175ABA3CB850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476673"/>
            <a:ext cx="7920880" cy="2736304"/>
          </a:xfrm>
        </p:spPr>
        <p:txBody>
          <a:bodyPr>
            <a:normAutofit fontScale="90000"/>
          </a:bodyPr>
          <a:lstStyle/>
          <a:p>
            <a:pPr indent="-270510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solidFill>
                  <a:srgbClr val="FF0000"/>
                </a:solidFill>
                <a:ea typeface="Calibri"/>
              </a:rPr>
              <a:t/>
            </a:r>
            <a:br>
              <a:rPr lang="ar-IQ" b="1" dirty="0" smtClean="0">
                <a:solidFill>
                  <a:srgbClr val="FF0000"/>
                </a:solidFill>
                <a:ea typeface="Calibri"/>
              </a:rPr>
            </a:br>
            <a:r>
              <a:rPr lang="ar-IQ" b="1" dirty="0" smtClean="0">
                <a:solidFill>
                  <a:srgbClr val="FF0000"/>
                </a:solidFill>
                <a:ea typeface="Calibri"/>
              </a:rPr>
              <a:t/>
            </a:r>
            <a:br>
              <a:rPr lang="ar-IQ" b="1" dirty="0" smtClean="0">
                <a:solidFill>
                  <a:srgbClr val="FF0000"/>
                </a:solidFill>
                <a:ea typeface="Calibri"/>
              </a:rPr>
            </a:br>
            <a:r>
              <a:rPr lang="ar-IQ" b="1" dirty="0">
                <a:solidFill>
                  <a:srgbClr val="FF0000"/>
                </a:solidFill>
                <a:ea typeface="Calibri"/>
              </a:rPr>
              <a:t/>
            </a:r>
            <a:br>
              <a:rPr lang="ar-IQ" b="1" dirty="0">
                <a:solidFill>
                  <a:srgbClr val="FF0000"/>
                </a:solidFill>
                <a:ea typeface="Calibri"/>
              </a:rPr>
            </a:br>
            <a:r>
              <a:rPr lang="ar-IQ" b="1" dirty="0" smtClean="0">
                <a:solidFill>
                  <a:srgbClr val="FF0000"/>
                </a:solidFill>
                <a:ea typeface="Calibri"/>
              </a:rPr>
              <a:t>   </a:t>
            </a:r>
            <a:r>
              <a:rPr lang="ar-IQ" sz="4000" b="1" dirty="0" smtClean="0">
                <a:solidFill>
                  <a:schemeClr val="accent2"/>
                </a:solidFill>
                <a:latin typeface="Times New Roman"/>
                <a:ea typeface="Calibri"/>
                <a:cs typeface="AF_Diwani"/>
              </a:rPr>
              <a:t>مفهوم </a:t>
            </a:r>
            <a:r>
              <a:rPr lang="ar-IQ" sz="4000" b="1" dirty="0">
                <a:solidFill>
                  <a:schemeClr val="accent2"/>
                </a:solidFill>
                <a:latin typeface="Times New Roman"/>
                <a:ea typeface="Calibri"/>
                <a:cs typeface="AF_Diwani"/>
              </a:rPr>
              <a:t>الدخل السياحي وفق </a:t>
            </a:r>
            <a:r>
              <a:rPr lang="ar-SA" sz="4000" b="1" dirty="0">
                <a:solidFill>
                  <a:schemeClr val="accent2"/>
                </a:solidFill>
                <a:latin typeface="Times New Roman"/>
                <a:ea typeface="Calibri"/>
                <a:cs typeface="AF_Diwani"/>
              </a:rPr>
              <a:t>طرق احتساب الدخل السياحي</a:t>
            </a:r>
            <a:r>
              <a:rPr lang="en-US" sz="4000" dirty="0">
                <a:ea typeface="Calibri"/>
              </a:rPr>
              <a:t/>
            </a:r>
            <a:br>
              <a:rPr lang="en-US" sz="4000" dirty="0">
                <a:ea typeface="Calibri"/>
              </a:rPr>
            </a:br>
            <a:r>
              <a:rPr lang="en-US" sz="4000" dirty="0">
                <a:ea typeface="Calibri"/>
                <a:cs typeface="Arial"/>
              </a:rPr>
              <a:t/>
            </a:r>
            <a:br>
              <a:rPr lang="en-US" sz="4000" dirty="0">
                <a:ea typeface="Calibri"/>
                <a:cs typeface="Arial"/>
              </a:rPr>
            </a:br>
            <a:endParaRPr lang="ar-IQ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404158" y="3414751"/>
            <a:ext cx="6247533" cy="386488"/>
          </a:xfrm>
        </p:spPr>
        <p:txBody>
          <a:bodyPr>
            <a:normAutofit/>
          </a:bodyPr>
          <a:lstStyle/>
          <a:p>
            <a:r>
              <a:rPr lang="ar-SA" sz="2000" b="1" dirty="0" smtClean="0">
                <a:solidFill>
                  <a:prstClr val="black"/>
                </a:solidFill>
                <a:ea typeface="Calibri"/>
                <a:cs typeface="+mj-cs"/>
              </a:rPr>
              <a:t>م</a:t>
            </a:r>
            <a:r>
              <a:rPr lang="ar-IQ" sz="2000" b="1" dirty="0" smtClean="0">
                <a:solidFill>
                  <a:prstClr val="black"/>
                </a:solidFill>
                <a:ea typeface="Calibri"/>
                <a:cs typeface="+mj-cs"/>
              </a:rPr>
              <a:t> </a:t>
            </a:r>
            <a:r>
              <a:rPr lang="ar-SA" sz="2000" b="1" dirty="0" smtClean="0">
                <a:solidFill>
                  <a:prstClr val="black"/>
                </a:solidFill>
                <a:ea typeface="Calibri"/>
                <a:cs typeface="+mj-cs"/>
              </a:rPr>
              <a:t>.</a:t>
            </a:r>
            <a:r>
              <a:rPr lang="ar-SA" sz="2000" b="1" dirty="0">
                <a:solidFill>
                  <a:prstClr val="black"/>
                </a:solidFill>
                <a:ea typeface="Calibri"/>
                <a:cs typeface="+mj-cs"/>
              </a:rPr>
              <a:t>د. مھا عبدالستار </a:t>
            </a:r>
            <a:r>
              <a:rPr lang="ar-SA" sz="2000" b="1" dirty="0" smtClean="0">
                <a:solidFill>
                  <a:prstClr val="black"/>
                </a:solidFill>
                <a:ea typeface="Calibri"/>
                <a:cs typeface="+mj-cs"/>
              </a:rPr>
              <a:t>السامرائي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86222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indent="-270510" algn="just">
              <a:lnSpc>
                <a:spcPct val="150000"/>
              </a:lnSpc>
              <a:spcAft>
                <a:spcPts val="1000"/>
              </a:spcAft>
            </a:pPr>
            <a:r>
              <a:rPr lang="ar-IQ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     </a:t>
            </a:r>
            <a:r>
              <a:rPr lang="ar-SA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ar-SA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المقدمـة   </a:t>
            </a:r>
            <a:endParaRPr lang="en-US" sz="1100" dirty="0">
              <a:latin typeface="Calibri"/>
              <a:ea typeface="Calibri"/>
              <a:cs typeface="Arial"/>
            </a:endParaRPr>
          </a:p>
          <a:p>
            <a:pPr indent="-270510" algn="just">
              <a:lnSpc>
                <a:spcPct val="150000"/>
              </a:lnSpc>
              <a:spcAft>
                <a:spcPts val="1000"/>
              </a:spcAft>
            </a:pPr>
            <a:r>
              <a:rPr lang="ar-SA" dirty="0">
                <a:latin typeface="Calibri"/>
                <a:ea typeface="Calibri"/>
                <a:cs typeface="Times New Roman"/>
              </a:rPr>
              <a:t>       الايراد السياحي ، الانفاق السياحي ، العوائد السياحية ، المقبوضات السياحية، المداخيل السياحية ، ومصطلحات اخرى وردت ضمن الادبيات السياحية ، مصطلحات ومفاھيم أرادوا أصحابھا أن يجعلوا منھا دخلاً سياحياً بغض النظر عن التوافق او التعارض مع المنطق العلمي الاقتصادي .</a:t>
            </a:r>
            <a:endParaRPr lang="en-US" sz="1100" dirty="0">
              <a:latin typeface="Calibri"/>
              <a:ea typeface="Calibri"/>
              <a:cs typeface="Arial"/>
            </a:endParaRPr>
          </a:p>
          <a:p>
            <a:pPr indent="-270510" algn="just">
              <a:lnSpc>
                <a:spcPct val="150000"/>
              </a:lnSpc>
              <a:spcAft>
                <a:spcPts val="1000"/>
              </a:spcAft>
            </a:pPr>
            <a:r>
              <a:rPr lang="ar-SA" dirty="0">
                <a:latin typeface="Calibri"/>
                <a:ea typeface="Calibri"/>
                <a:cs typeface="Times New Roman"/>
              </a:rPr>
              <a:t>     وربما يرجع سبب ذلك الى ضعف في المعرفة الاقتصادية لدى بعض المتخصصين في علم السياحة . وقد سببت ھذه التداخلات بين ھذه المفاھيم ومفھوم الدخل السياحي إرباكاً كبيراً شوّه الصورة الحقيقية للدخل السياحي وإنسحب ذلك حتى على طرق إحتساب الدخل السياحي .  </a:t>
            </a:r>
            <a:endParaRPr lang="en-US" sz="1100" dirty="0">
              <a:latin typeface="Calibri"/>
              <a:ea typeface="Calibri"/>
              <a:cs typeface="Arial"/>
            </a:endParaRPr>
          </a:p>
          <a:p>
            <a:pPr indent="-270510" algn="just">
              <a:lnSpc>
                <a:spcPct val="150000"/>
              </a:lnSpc>
              <a:spcAft>
                <a:spcPts val="1000"/>
              </a:spcAft>
            </a:pPr>
            <a:r>
              <a:rPr lang="ar-SA" dirty="0">
                <a:latin typeface="Calibri"/>
                <a:ea typeface="Calibri"/>
                <a:cs typeface="Times New Roman"/>
              </a:rPr>
              <a:t>       وتزداد المشكلة تعقيداً حينما يواجه الباحثون معوقات جمة على صعيد الجانب التطبيقي ، يأتي في مقدمتھا عدم اھتمام الجھات الرسمية بالدخل السياحي وطرق احتسابه ، لا بل عدم الاعتراف باستحقاق النشاط السياحي بقطاع منفرد ضمن الھيكلية القطاعية للاقتصاد العراقي ، الى الحد الذي يتم فيه دمج النشاط السياحي مع تجارة الجملة والمفرد ضمن قطاع واحد وبشكل أقل ما يقال بحقه إنه دمج غير موضوعي وغير منطقي .        </a:t>
            </a:r>
            <a:endParaRPr lang="en-US" sz="1100" dirty="0">
              <a:latin typeface="Calibri"/>
              <a:ea typeface="Calibri"/>
              <a:cs typeface="Arial"/>
            </a:endParaRPr>
          </a:p>
          <a:p>
            <a:pPr indent="-270510" algn="just">
              <a:lnSpc>
                <a:spcPct val="150000"/>
              </a:lnSpc>
              <a:spcAft>
                <a:spcPts val="1000"/>
              </a:spcAft>
            </a:pPr>
            <a:r>
              <a:rPr lang="en-US" dirty="0">
                <a:latin typeface="Times New Roman"/>
                <a:ea typeface="Calibri"/>
                <a:cs typeface="Arial"/>
              </a:rPr>
              <a:t>  </a:t>
            </a:r>
            <a:endParaRPr lang="en-US" sz="1100" dirty="0">
              <a:latin typeface="Calibri"/>
              <a:ea typeface="Calibri"/>
              <a:cs typeface="Arial"/>
            </a:endParaRPr>
          </a:p>
          <a:p>
            <a:pPr indent="-270510" algn="just">
              <a:lnSpc>
                <a:spcPct val="150000"/>
              </a:lnSpc>
              <a:spcAft>
                <a:spcPts val="1000"/>
              </a:spcAft>
            </a:pPr>
            <a:r>
              <a:rPr lang="ar-IQ" dirty="0">
                <a:latin typeface="Calibri"/>
                <a:ea typeface="Calibri"/>
                <a:cs typeface="Times New Roman"/>
              </a:rPr>
              <a:t> </a:t>
            </a:r>
            <a:endParaRPr lang="en-US" sz="1100" dirty="0">
              <a:latin typeface="Calibri"/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5789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957392"/>
          </a:xfrm>
        </p:spPr>
        <p:txBody>
          <a:bodyPr>
            <a:normAutofit fontScale="70000" lnSpcReduction="20000"/>
          </a:bodyPr>
          <a:lstStyle/>
          <a:p>
            <a:pPr indent="-270510" algn="just">
              <a:lnSpc>
                <a:spcPct val="120000"/>
              </a:lnSpc>
              <a:spcAft>
                <a:spcPts val="1000"/>
              </a:spcAft>
            </a:pPr>
            <a:r>
              <a:rPr lang="ar-SA" sz="23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اولاً:-  مفهوم الدخل السياحي  وفق طرق احتساب الدخل السياحي </a:t>
            </a:r>
            <a:endParaRPr lang="en-US" sz="2300" dirty="0">
              <a:latin typeface="Calibri"/>
              <a:ea typeface="Calibri"/>
              <a:cs typeface="Arial"/>
            </a:endParaRPr>
          </a:p>
          <a:p>
            <a:pPr indent="-270510" algn="just">
              <a:lnSpc>
                <a:spcPct val="120000"/>
              </a:lnSpc>
              <a:spcAft>
                <a:spcPts val="1000"/>
              </a:spcAft>
            </a:pPr>
            <a:r>
              <a:rPr lang="ar-SA" sz="2300" dirty="0">
                <a:latin typeface="Calibri"/>
                <a:ea typeface="Calibri"/>
                <a:cs typeface="Times New Roman"/>
              </a:rPr>
              <a:t>       لقد وردت العديد من التعاريف للدخل السياحي في الادبيات السياحية ، الا انھا لم تكن مصنفة ضمن معايير محددة . ولكي نضع الامور في نصابھا سنقسم التعاريف الى ثلاثة مجاميع تعتمد على الطرق العلمية في احتساب الدخل القومي وكالآتي :     </a:t>
            </a:r>
            <a:endParaRPr lang="en-US" sz="2300" dirty="0">
              <a:latin typeface="Calibri"/>
              <a:ea typeface="Calibri"/>
              <a:cs typeface="Arial"/>
            </a:endParaRPr>
          </a:p>
          <a:p>
            <a:pPr indent="-270510" algn="just">
              <a:lnSpc>
                <a:spcPct val="120000"/>
              </a:lnSpc>
              <a:spcAft>
                <a:spcPts val="1000"/>
              </a:spcAft>
            </a:pPr>
            <a:r>
              <a:rPr lang="en-US" sz="2300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1</a:t>
            </a:r>
            <a:r>
              <a:rPr lang="ar-SA" sz="23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- مجموعة التعاريف التي تعتمد على طريقة الناتج   </a:t>
            </a:r>
            <a:endParaRPr lang="en-US" sz="2300" dirty="0">
              <a:latin typeface="Calibri"/>
              <a:ea typeface="Calibri"/>
              <a:cs typeface="Arial"/>
            </a:endParaRPr>
          </a:p>
          <a:p>
            <a:pPr lvl="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cs"/>
              <a:buAutoNum type="arabic2Minus"/>
            </a:pPr>
            <a:r>
              <a:rPr lang="ar-SA" sz="23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ھو " مجموع القيم المضافة التي تضيفھا جميع الوحدات الاقتصادية الى عناصر الانتاج المساھمه  باعداد المنتوج السياحي " </a:t>
            </a:r>
            <a:r>
              <a:rPr lang="ar-SA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</a:t>
            </a:r>
            <a:r>
              <a:rPr lang="ar-SA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)</a:t>
            </a:r>
            <a:r>
              <a:rPr lang="ar-SA" sz="23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</a:t>
            </a:r>
            <a:endParaRPr lang="en-US" sz="23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cs"/>
              <a:buAutoNum type="arabic2Minus"/>
            </a:pPr>
            <a:r>
              <a:rPr lang="ar-SA" sz="23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ھو " القيمة المضافة الحقيقية المتحققة في القطاع السياحي جراء ممارسة تقديم الخدمات السياحية للسياح المحليين والاجانب خلال فترة سنة " </a:t>
            </a:r>
            <a:r>
              <a:rPr lang="ar-SA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2</a:t>
            </a:r>
            <a:r>
              <a:rPr lang="ar-SA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)</a:t>
            </a:r>
            <a:r>
              <a:rPr lang="ar-SA" sz="23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</a:t>
            </a:r>
            <a:endParaRPr lang="en-US" sz="23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cs"/>
              <a:buAutoNum type="arabic2Minus"/>
            </a:pPr>
            <a:r>
              <a:rPr lang="ar-SA" sz="23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ھو " القيمة المضافة للانشطة التي تنتج سلعاً وخدمات موجھة للسياح كالفنادق وشركات الطيران والنقل " </a:t>
            </a:r>
            <a:endParaRPr lang="en-US" sz="23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cs"/>
              <a:buAutoNum type="arabic2Minus"/>
            </a:pPr>
            <a:r>
              <a:rPr lang="ar-SA" sz="23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ھو " القيمة المضافة الحقيقية المتحققة في القطاع السياحي " </a:t>
            </a:r>
            <a:r>
              <a:rPr lang="ar-SA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4</a:t>
            </a:r>
            <a:r>
              <a:rPr lang="ar-SA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)</a:t>
            </a:r>
            <a:r>
              <a:rPr lang="ar-SA" sz="23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</a:t>
            </a:r>
            <a:endParaRPr lang="en-US" sz="23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indent="-270510" algn="just">
              <a:lnSpc>
                <a:spcPct val="120000"/>
              </a:lnSpc>
              <a:spcAft>
                <a:spcPts val="1000"/>
              </a:spcAft>
            </a:pPr>
            <a:r>
              <a:rPr lang="ar-SA" sz="2300" dirty="0">
                <a:latin typeface="Calibri"/>
                <a:ea typeface="Calibri"/>
                <a:cs typeface="Times New Roman"/>
              </a:rPr>
              <a:t>ھـ- ھو " القيمة المضافة في السياحة والتي تقيس قيمة الناتج السياحي عند اسعار عوامل الانتاج من قبل كل الصناعات التي تجھز النواتج السياحية " </a:t>
            </a:r>
            <a:r>
              <a:rPr lang="ar-SA" sz="2300" baseline="30000" dirty="0">
                <a:latin typeface="Calibri"/>
                <a:ea typeface="Calibri"/>
                <a:cs typeface="Times New Roman"/>
              </a:rPr>
              <a:t>(</a:t>
            </a:r>
            <a:r>
              <a:rPr lang="en-US" sz="2300" baseline="30000" dirty="0">
                <a:latin typeface="Times New Roman"/>
                <a:ea typeface="Calibri"/>
                <a:cs typeface="Arial"/>
              </a:rPr>
              <a:t>5</a:t>
            </a:r>
            <a:r>
              <a:rPr lang="ar-SA" sz="2300" baseline="30000" dirty="0">
                <a:latin typeface="Calibri"/>
                <a:ea typeface="Calibri"/>
                <a:cs typeface="Times New Roman"/>
              </a:rPr>
              <a:t>)</a:t>
            </a:r>
            <a:r>
              <a:rPr lang="ar-SA" sz="2300" dirty="0">
                <a:latin typeface="Calibri"/>
                <a:ea typeface="Calibri"/>
                <a:cs typeface="Times New Roman"/>
              </a:rPr>
              <a:t> . </a:t>
            </a:r>
            <a:endParaRPr lang="en-US" sz="2300" dirty="0">
              <a:latin typeface="Calibri"/>
              <a:ea typeface="Calibri"/>
              <a:cs typeface="Arial"/>
            </a:endParaRPr>
          </a:p>
          <a:p>
            <a:pPr marL="742950" lvl="1" indent="-28575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cs"/>
              <a:buAutoNum type="arabic2Minus" startAt="6"/>
            </a:pPr>
            <a:r>
              <a:rPr lang="ar-SA" sz="2300" b="1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ھو " القيمة المضافة الحقيقية المتحققة في القطاع السياحي جراء ممارسة تقديم الخدمات السياحية للسياح الوافدين والمحليين خلال مدة سنة " </a:t>
            </a:r>
            <a:r>
              <a:rPr lang="ar-SA" sz="2300" b="1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300" b="1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6</a:t>
            </a:r>
            <a:r>
              <a:rPr lang="ar-SA" sz="2300" b="1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)</a:t>
            </a:r>
            <a:r>
              <a:rPr lang="ar-SA" sz="2300" b="1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</a:t>
            </a:r>
            <a:endParaRPr lang="en-US" sz="23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marL="742950" lvl="1" indent="-28575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cs"/>
              <a:buAutoNum type="arabic2Minus" startAt="6"/>
            </a:pPr>
            <a:r>
              <a:rPr lang="ar-SA" sz="2300" b="1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- ھو " القيمة المضافة التي تولدھا جميع القطاعات في عملية توفير السلع والخدمات للزوار او الزوار المحتملين او أطراف ثالثة لصالحھم " </a:t>
            </a:r>
            <a:r>
              <a:rPr lang="ar-SA" sz="2300" b="1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300" b="1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7</a:t>
            </a:r>
            <a:r>
              <a:rPr lang="ar-SA" sz="2300" b="1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)</a:t>
            </a:r>
            <a:r>
              <a:rPr lang="ar-SA" sz="2300" b="1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</a:t>
            </a:r>
            <a:endParaRPr lang="en-US" sz="23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indent="-270510" algn="just">
              <a:lnSpc>
                <a:spcPct val="120000"/>
              </a:lnSpc>
              <a:spcAft>
                <a:spcPts val="1000"/>
              </a:spcAft>
            </a:pPr>
            <a:r>
              <a:rPr lang="en-US" sz="2300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2</a:t>
            </a:r>
            <a:r>
              <a:rPr lang="ar-SA" sz="23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- مجموعة التعاريف التي تعتمد على طريقة الدخل  </a:t>
            </a:r>
            <a:endParaRPr lang="en-US" sz="2300" dirty="0">
              <a:latin typeface="Calibri"/>
              <a:ea typeface="Calibri"/>
              <a:cs typeface="Arial"/>
            </a:endParaRPr>
          </a:p>
          <a:p>
            <a:pPr lvl="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cs"/>
              <a:buAutoNum type="arabic2Minus"/>
            </a:pPr>
            <a:r>
              <a:rPr lang="ar-SA" sz="23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ھو " كل ما يدخل اقتصاد وموارد البلد من السياحة ليشكل الدخل السياحي " </a:t>
            </a:r>
            <a:r>
              <a:rPr lang="ar-SA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8</a:t>
            </a:r>
            <a:r>
              <a:rPr lang="ar-SA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)</a:t>
            </a:r>
            <a:r>
              <a:rPr lang="ar-SA" sz="23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  </a:t>
            </a:r>
            <a:endParaRPr lang="en-US" sz="23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29441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lvl="0" algn="just" fontAlgn="base">
              <a:spcAft>
                <a:spcPts val="1000"/>
              </a:spcAft>
              <a:buClr>
                <a:srgbClr val="000000"/>
              </a:buClr>
              <a:buSzPts val="1200"/>
              <a:buFont typeface="+mj-cs"/>
              <a:buAutoNum type="arabic2Minus"/>
            </a:pP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ھو " جزء من الدخل القومي والذي يحصل عليه اصحاب عناصر الانتاج العاملين في مجال السياحة والفندقة " </a:t>
            </a:r>
            <a:r>
              <a:rPr lang="ar-SA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(9)</a:t>
            </a:r>
            <a:r>
              <a:rPr lang="ar-IQ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spcAft>
                <a:spcPts val="1000"/>
              </a:spcAft>
              <a:buClr>
                <a:srgbClr val="000000"/>
              </a:buClr>
              <a:buSzPts val="1200"/>
              <a:buFont typeface="+mj-cs"/>
              <a:buAutoNum type="arabic2Minus"/>
            </a:pP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ھو " ايرادات الوحدات الخدمية العاملة في مجال السياحة " </a:t>
            </a:r>
            <a:r>
              <a:rPr lang="ar-SA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10</a:t>
            </a:r>
            <a:r>
              <a:rPr lang="ar-SA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)</a:t>
            </a: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 </a:t>
            </a:r>
            <a:endParaRPr lang="en-US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spcAft>
                <a:spcPts val="1000"/>
              </a:spcAft>
              <a:buClr>
                <a:srgbClr val="000000"/>
              </a:buClr>
              <a:buSzPts val="1200"/>
              <a:buFont typeface="+mj-cs"/>
              <a:buAutoNum type="arabic2Minus"/>
            </a:pP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ھو " مجموع الدخول ( الريوع ، الفوائد ، الاجور ، الارباح ) المتحققة للافراد العاملين في القطاع السياحي نظير تقديم عوامل الانتاج السياحي ( المواد الاولية ، رأس المال ، العمـل ، التنظيم ) للمشاريع السياحية خلال فترة سنة " </a:t>
            </a:r>
            <a:r>
              <a:rPr lang="ar-SA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11</a:t>
            </a:r>
            <a:r>
              <a:rPr lang="ar-SA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)</a:t>
            </a: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 </a:t>
            </a:r>
            <a:endParaRPr lang="en-US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indent="-270510" algn="just">
              <a:spcAft>
                <a:spcPts val="1000"/>
              </a:spcAft>
            </a:pPr>
            <a:r>
              <a:rPr lang="ar-SA" dirty="0">
                <a:latin typeface="Calibri"/>
                <a:ea typeface="Calibri"/>
                <a:cs typeface="Times New Roman"/>
              </a:rPr>
              <a:t>ھـ -  ھو " كل ما يربحه البلد من السياحة " ، ويشمل الفقرات الآتية : </a:t>
            </a:r>
            <a:r>
              <a:rPr lang="ar-SA" baseline="30000" dirty="0">
                <a:latin typeface="Calibri"/>
                <a:ea typeface="Calibri"/>
                <a:cs typeface="Times New Roman"/>
              </a:rPr>
              <a:t>(</a:t>
            </a:r>
            <a:r>
              <a:rPr lang="en-US" baseline="30000" dirty="0">
                <a:latin typeface="Times New Roman"/>
                <a:ea typeface="Calibri"/>
                <a:cs typeface="Arial"/>
              </a:rPr>
              <a:t>12</a:t>
            </a:r>
            <a:r>
              <a:rPr lang="ar-SA" baseline="30000" dirty="0">
                <a:latin typeface="Calibri"/>
                <a:ea typeface="Calibri"/>
                <a:cs typeface="Times New Roman"/>
              </a:rPr>
              <a:t>)</a:t>
            </a:r>
            <a:r>
              <a:rPr lang="ar-SA" dirty="0">
                <a:latin typeface="Calibri"/>
                <a:ea typeface="Calibri"/>
                <a:cs typeface="Times New Roman"/>
              </a:rPr>
              <a:t>  </a:t>
            </a:r>
            <a:endParaRPr lang="en-US" dirty="0">
              <a:latin typeface="Calibri"/>
              <a:ea typeface="Calibri"/>
              <a:cs typeface="Arial"/>
            </a:endParaRPr>
          </a:p>
          <a:p>
            <a:pPr marL="742950" lvl="1" indent="-285750" algn="just" fontAlgn="base"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b="1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رسوم تأشيرات دخول السائحين ومغادرتھم .  </a:t>
            </a:r>
            <a:endParaRPr lang="en-US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marL="742950" lvl="1" indent="-285750" algn="just" fontAlgn="base"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b="1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نفقات نقل السائحين على الناقلات الوطنية ( نقل جوي ، نقل بحري ... ) .  </a:t>
            </a:r>
            <a:endParaRPr lang="en-US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marL="742950" lvl="1" indent="-285750" algn="just" fontAlgn="base"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b="1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رسوم ھبوط الطائرات ورسوم عبور السفن السياحية .  </a:t>
            </a:r>
            <a:endParaRPr lang="en-US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marL="742950" lvl="1" indent="-285750" algn="just" fontAlgn="base"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b="1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رسوم خدمة الطائرات والسفن السياحية والموانئ الجوية والبحرية ...  </a:t>
            </a:r>
            <a:endParaRPr lang="en-US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indent="-270510" algn="just">
              <a:spcAft>
                <a:spcPts val="1000"/>
              </a:spcAft>
            </a:pPr>
            <a:r>
              <a:rPr lang="ar-SA" dirty="0">
                <a:latin typeface="Calibri"/>
                <a:ea typeface="Calibri"/>
                <a:cs typeface="Times New Roman"/>
              </a:rPr>
              <a:t>و- ھو " حصيلة التفاعل المستمر والقائم بين افراد المجتمع من جھة والمشاريع السياحية من جھة اخرى مع الأخذ بنظر الاعتبار كل العوامل المؤثرة بالدخل السياحي سواء الايجابية والسلبية " </a:t>
            </a:r>
            <a:r>
              <a:rPr lang="ar-SA" baseline="30000" dirty="0">
                <a:latin typeface="Calibri"/>
                <a:ea typeface="Calibri"/>
                <a:cs typeface="Times New Roman"/>
              </a:rPr>
              <a:t>(</a:t>
            </a:r>
            <a:r>
              <a:rPr lang="en-US" baseline="30000" dirty="0">
                <a:latin typeface="Times New Roman"/>
                <a:ea typeface="Calibri"/>
                <a:cs typeface="Arial"/>
              </a:rPr>
              <a:t>13</a:t>
            </a:r>
            <a:r>
              <a:rPr lang="ar-SA" baseline="30000" dirty="0">
                <a:latin typeface="Calibri"/>
                <a:ea typeface="Calibri"/>
                <a:cs typeface="Times New Roman"/>
              </a:rPr>
              <a:t>)</a:t>
            </a:r>
            <a:r>
              <a:rPr lang="ar-SA" dirty="0">
                <a:latin typeface="Calibri"/>
                <a:ea typeface="Calibri"/>
                <a:cs typeface="Times New Roman"/>
              </a:rPr>
              <a:t>   </a:t>
            </a:r>
            <a:endParaRPr lang="en-US" dirty="0">
              <a:latin typeface="Calibri"/>
              <a:ea typeface="Calibri"/>
              <a:cs typeface="Arial"/>
            </a:endParaRPr>
          </a:p>
          <a:p>
            <a:pPr indent="-270510" algn="just">
              <a:spcAft>
                <a:spcPts val="1000"/>
              </a:spcAft>
            </a:pPr>
            <a:r>
              <a:rPr lang="en-US" dirty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3</a:t>
            </a:r>
            <a:r>
              <a:rPr lang="ar-SA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- مجموعة التعاريف التي تعتمد على طريقة الانفاق  </a:t>
            </a:r>
            <a:endParaRPr lang="en-US" dirty="0">
              <a:latin typeface="Calibri"/>
              <a:ea typeface="Calibri"/>
              <a:cs typeface="Arial"/>
            </a:endParaRPr>
          </a:p>
          <a:p>
            <a:pPr lvl="0" algn="just" fontAlgn="base">
              <a:spcAft>
                <a:spcPts val="1000"/>
              </a:spcAft>
              <a:buClr>
                <a:srgbClr val="000000"/>
              </a:buClr>
              <a:buSzPts val="1200"/>
              <a:buFont typeface="+mj-cs"/>
              <a:buAutoNum type="arabic2Minus"/>
            </a:pP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ھو " التقويم الاقتصادي لمجموع الخدمات المقدمة الى السائحين ، بمعنى ان كل انفاق من جانب السائح انما ھو في مقابل خدمة سياحية يحصل عليھا " </a:t>
            </a:r>
            <a:r>
              <a:rPr lang="ar-SA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14</a:t>
            </a:r>
            <a:r>
              <a:rPr lang="ar-SA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)</a:t>
            </a: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</a:t>
            </a:r>
            <a:endParaRPr lang="en-US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spcAft>
                <a:spcPts val="1000"/>
              </a:spcAft>
              <a:buClr>
                <a:srgbClr val="000000"/>
              </a:buClr>
              <a:buSzPts val="1200"/>
              <a:buFont typeface="+mj-cs"/>
              <a:buAutoNum type="arabic2Minus"/>
            </a:pP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ھو " مقدار ما ينفقه السياح مقابل الخدمات اثناء رحلاتھم لزيارة المواقع الاثرية والتاريخية والعتبات المقدسة ، والذي يعد من زاوية اخرى ايراداً للوحدات الخدمية العاملة في السياحة " </a:t>
            </a:r>
            <a:r>
              <a:rPr lang="ar-SA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15</a:t>
            </a:r>
            <a:r>
              <a:rPr lang="ar-SA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)</a:t>
            </a: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 </a:t>
            </a:r>
            <a:endParaRPr lang="en-US" u="none" strike="noStrike" dirty="0">
              <a:effectLst/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7820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55000" lnSpcReduction="20000"/>
          </a:bodyPr>
          <a:lstStyle/>
          <a:p>
            <a:pPr lvl="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cs"/>
              <a:buAutoNum type="arabic2Minus"/>
            </a:pPr>
            <a:r>
              <a:rPr lang="ar-SA" sz="23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ھو " مجموع انفاق افراد المجتمع على شراء الخدمات السياحية خلال فترة سنة " </a:t>
            </a:r>
            <a:r>
              <a:rPr lang="ar-SA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16</a:t>
            </a:r>
            <a:r>
              <a:rPr lang="ar-SA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)</a:t>
            </a:r>
            <a:r>
              <a:rPr lang="ar-SA" sz="23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 </a:t>
            </a:r>
            <a:endParaRPr lang="en-US" sz="23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cs"/>
              <a:buAutoNum type="arabic2Minus"/>
            </a:pPr>
            <a:r>
              <a:rPr lang="ar-SA" sz="23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ھو " كل انفاق يتم داخل الدولة المضيفة ممن يعتبر سائحاً </a:t>
            </a:r>
            <a:r>
              <a:rPr lang="ar-SA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17</a:t>
            </a:r>
            <a:r>
              <a:rPr lang="ar-SA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)</a:t>
            </a:r>
            <a:r>
              <a:rPr lang="ar-SA" sz="23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</a:t>
            </a:r>
            <a:endParaRPr lang="en-US" sz="23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indent="-270510" algn="just">
              <a:lnSpc>
                <a:spcPct val="120000"/>
              </a:lnSpc>
              <a:spcAft>
                <a:spcPts val="1000"/>
              </a:spcAft>
            </a:pPr>
            <a:r>
              <a:rPr lang="ar-SA" sz="2300" dirty="0">
                <a:latin typeface="Calibri"/>
                <a:ea typeface="Calibri"/>
                <a:cs typeface="Times New Roman"/>
              </a:rPr>
              <a:t>ھـ- ھو " كل ما يتم انفاقـه داخل البلد المضيف ممن اعتبر سـائحاً يؤثر في الاقتصاد القومـي " ، وزيادته ناتج عن زيادة اعداد السياح الواصلين للبلد </a:t>
            </a:r>
            <a:r>
              <a:rPr lang="ar-SA" sz="2300" baseline="30000" dirty="0">
                <a:latin typeface="Calibri"/>
                <a:ea typeface="Calibri"/>
                <a:cs typeface="Times New Roman"/>
              </a:rPr>
              <a:t>(</a:t>
            </a:r>
            <a:r>
              <a:rPr lang="en-US" sz="2300" baseline="30000" dirty="0">
                <a:latin typeface="Times New Roman"/>
                <a:ea typeface="Calibri"/>
                <a:cs typeface="Arial"/>
              </a:rPr>
              <a:t>18</a:t>
            </a:r>
            <a:r>
              <a:rPr lang="ar-SA" sz="2300" baseline="30000" dirty="0">
                <a:latin typeface="Calibri"/>
                <a:ea typeface="Calibri"/>
                <a:cs typeface="Times New Roman"/>
              </a:rPr>
              <a:t>)</a:t>
            </a:r>
            <a:r>
              <a:rPr lang="ar-SA" sz="2300" dirty="0">
                <a:latin typeface="Calibri"/>
                <a:ea typeface="Calibri"/>
                <a:cs typeface="Times New Roman"/>
              </a:rPr>
              <a:t> . </a:t>
            </a:r>
            <a:endParaRPr lang="en-US" sz="2300" dirty="0">
              <a:latin typeface="Calibri"/>
              <a:ea typeface="Calibri"/>
              <a:cs typeface="Arial"/>
            </a:endParaRPr>
          </a:p>
          <a:p>
            <a:pPr lvl="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cs"/>
              <a:buAutoNum type="arabic2Minus" startAt="6"/>
            </a:pPr>
            <a:r>
              <a:rPr lang="ar-SA" sz="23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ھو " كل ما ينفقـه السائح داخل البلد المضيف بما فيھا الرسوم المستحصلة منه في المطارات والموانئ ومناطق الحدود ، اضافة الى اجور النقل والنشاطات الاخرى وتأشيرات المرور " </a:t>
            </a:r>
            <a:r>
              <a:rPr lang="ar-SA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19</a:t>
            </a:r>
            <a:r>
              <a:rPr lang="ar-SA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)</a:t>
            </a:r>
            <a:r>
              <a:rPr lang="ar-SA" sz="23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</a:t>
            </a:r>
            <a:endParaRPr lang="en-US" sz="23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cs"/>
              <a:buAutoNum type="arabic2Minus" startAt="6"/>
            </a:pPr>
            <a:r>
              <a:rPr lang="ar-SA" sz="23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ھو " مقدار ما ينفقه السياح على شراء جميع انواع السلع والخدمات في البلد المضيف ، والذي يعد ايراد للوحدات الاقتصادية ( الخدمية ) العاملة في المجال السياحي " </a:t>
            </a:r>
            <a:r>
              <a:rPr lang="ar-SA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(</a:t>
            </a:r>
            <a:r>
              <a:rPr lang="en-US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20</a:t>
            </a:r>
            <a:r>
              <a:rPr lang="ar-SA" sz="2300" baseline="300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)</a:t>
            </a:r>
            <a:r>
              <a:rPr lang="ar-SA" sz="23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</a:t>
            </a:r>
            <a:endParaRPr lang="en-US" sz="23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indent="-269875" algn="just">
              <a:lnSpc>
                <a:spcPct val="120000"/>
              </a:lnSpc>
              <a:spcAft>
                <a:spcPts val="1000"/>
              </a:spcAft>
            </a:pPr>
            <a:r>
              <a:rPr lang="ar-SA" sz="22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المصـــادر   </a:t>
            </a:r>
            <a:endParaRPr lang="en-US" sz="2200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indent="-269875" algn="just">
              <a:lnSpc>
                <a:spcPct val="120000"/>
              </a:lnSpc>
              <a:spcAft>
                <a:spcPts val="1000"/>
              </a:spcAft>
            </a:pPr>
            <a:r>
              <a:rPr lang="ar-SA" sz="2200" dirty="0">
                <a:latin typeface="Calibri"/>
                <a:ea typeface="Calibri"/>
                <a:cs typeface="Times New Roman"/>
              </a:rPr>
              <a:t>  اولا : </a:t>
            </a:r>
            <a:r>
              <a:rPr lang="ar-SA" sz="2200" u="sng" dirty="0">
                <a:latin typeface="Calibri"/>
                <a:ea typeface="Calibri"/>
                <a:cs typeface="Times New Roman"/>
              </a:rPr>
              <a:t>الكتـب</a:t>
            </a:r>
            <a:r>
              <a:rPr lang="ar-SA" sz="2200" dirty="0">
                <a:latin typeface="Calibri"/>
                <a:ea typeface="Calibri"/>
                <a:cs typeface="Times New Roman"/>
              </a:rPr>
              <a:t>  </a:t>
            </a:r>
            <a:endParaRPr lang="en-US" sz="2200" dirty="0">
              <a:latin typeface="Calibri"/>
              <a:ea typeface="Calibri"/>
              <a:cs typeface="Arial"/>
            </a:endParaRPr>
          </a:p>
          <a:p>
            <a:pPr lvl="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ابو رباح ، عبد الرحمن ، " المنظمات السياحية " ، منشورات الاتحاد العربي للسياحة (</a:t>
            </a:r>
            <a:r>
              <a:rPr lang="en-US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17</a:t>
            </a:r>
            <a:r>
              <a:rPr lang="ar-SA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) ، عمان </a:t>
            </a:r>
            <a:r>
              <a:rPr lang="en-US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1975</a:t>
            </a:r>
            <a:r>
              <a:rPr lang="ar-SA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 </a:t>
            </a:r>
            <a:endParaRPr lang="en-US" sz="22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البنا ، محمد ، " اقتصاديات السياحة ووقت الفراغ " ،الطبعة الاولى ، مطابع الولاء الحديثة ، المنوفية </a:t>
            </a:r>
            <a:r>
              <a:rPr lang="en-US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1998</a:t>
            </a:r>
            <a:r>
              <a:rPr lang="ar-SA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</a:t>
            </a:r>
            <a:endParaRPr lang="en-US" sz="22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حجير ، د. مبارك: " الحسابات الاقتصادية القومية " ، الطبعة الاولى ، يونيو</a:t>
            </a:r>
            <a:r>
              <a:rPr lang="en-US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1961</a:t>
            </a:r>
            <a:r>
              <a:rPr lang="ar-SA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 </a:t>
            </a:r>
            <a:endParaRPr lang="en-US" sz="22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حسن ،</a:t>
            </a:r>
            <a:r>
              <a:rPr lang="ar-SA" sz="2200" dirty="0" smtClean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زهيرعبد ﷲ، </a:t>
            </a:r>
            <a:r>
              <a:rPr lang="ar-SA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" القطاع السياحي في المغرب " ، الطبعة الاولى ، شركة البيادر للنشر والتوزيع ، الرباط </a:t>
            </a:r>
            <a:r>
              <a:rPr lang="en-US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1991</a:t>
            </a:r>
            <a:r>
              <a:rPr lang="ar-SA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 </a:t>
            </a:r>
            <a:endParaRPr lang="en-US" sz="22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الحوري ، د. مثنى طه والدباغ ، اسماعيل محمد ، " اقتصاديات السفر والسياحة " ، الطبعة الاولى ، مؤسسة الوراق للنشر والتوزيع ، عمان </a:t>
            </a:r>
            <a:r>
              <a:rPr lang="en-US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2000</a:t>
            </a:r>
            <a:r>
              <a:rPr lang="ar-SA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</a:t>
            </a:r>
            <a:endParaRPr lang="en-US" sz="22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الحوري ، د. مثنى الحوري والدباغ ، اسماعيل محمد ، " مبادئ السفر والسياحة " ، الطبعة الاولى ، مؤسسة الوراق للنشر والتوزيع ، عمان </a:t>
            </a:r>
            <a:r>
              <a:rPr lang="en-US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2000</a:t>
            </a:r>
            <a:r>
              <a:rPr lang="ar-SA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</a:t>
            </a:r>
            <a:endParaRPr lang="en-US" sz="22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زيني ، د. عبد الحسين : الحسابات القومية ، " احصاء الدخل القومي " ، مطبغة بغداد ، بغداد </a:t>
            </a:r>
            <a:r>
              <a:rPr lang="en-US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1985</a:t>
            </a:r>
            <a:r>
              <a:rPr lang="ar-SA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  </a:t>
            </a:r>
            <a:endParaRPr lang="en-US" sz="22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20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sz="2200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شـريف ، د. ع ـصام عزي ـز ، " تحلي ـل الم ـدخلات – المخرجـات " ، الطبعـة الاولى ، دار الطليعة للطباعة والنـشر ، بيـروت </a:t>
            </a:r>
            <a:r>
              <a:rPr lang="en-US" sz="2200" dirty="0" smtClean="0">
                <a:latin typeface="Times New Roman"/>
                <a:ea typeface="Calibri"/>
                <a:cs typeface="Arial"/>
              </a:rPr>
              <a:t>   </a:t>
            </a:r>
            <a:r>
              <a:rPr lang="en-US" sz="2200" dirty="0">
                <a:latin typeface="Times New Roman"/>
                <a:ea typeface="Calibri"/>
                <a:cs typeface="Arial"/>
              </a:rPr>
              <a:t>1983</a:t>
            </a:r>
            <a:endParaRPr lang="en-US" sz="2200" dirty="0">
              <a:latin typeface="Calibri"/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50946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lvl="0" algn="just" fontAlgn="base"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الظاهر ، د. نعيم والياس ، سراب ، " مبادئ السياحة " ، الطبعة الاولى ، دار المسيرة للنشر والتوزيع والطباعة ، سلسلة السياحة والفندقة ، عمان </a:t>
            </a:r>
            <a:r>
              <a:rPr lang="en-US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2001</a:t>
            </a: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</a:t>
            </a:r>
            <a:endParaRPr lang="en-US" sz="14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عبد الوهاب ، د. صلاح الدين ، " المنهج العلمي في صناعة السياحة " ، المجلد الاول – النظرية العامة للسياحة ، المطبعة بلا ، مصر </a:t>
            </a:r>
            <a:r>
              <a:rPr lang="en-US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1967</a:t>
            </a: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</a:t>
            </a:r>
            <a:endParaRPr lang="en-US" sz="14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عبد العظيم ، د. حمدي ، " اقتصاديات السياحة " ، مكتبة زهراء الشرق ، القاهرة </a:t>
            </a:r>
            <a:r>
              <a:rPr lang="en-US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1996</a:t>
            </a: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</a:t>
            </a:r>
            <a:endParaRPr lang="en-US" sz="14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عردوكي ، يحيى ، " الاقتصاد السوري الحديث " ، الجزء الثاني ، منشورات وزارة الثقافة ، دمشق </a:t>
            </a:r>
            <a:r>
              <a:rPr lang="en-US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1974</a:t>
            </a: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 </a:t>
            </a:r>
            <a:endParaRPr lang="en-US" sz="14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عزيز ، د. محمد والطعمة ، مانع حبش : " الحسابات القومية " ، وزارة التعليم العالي والبحث العلمي ، العراق . </a:t>
            </a:r>
            <a:endParaRPr lang="en-US" sz="14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عـلام ، د. احمـد عبـد الـسميع ، " علـم الاقتـصاد الـسياحي " ، الطبعـة الاولى ، دار الوفـاء لـدنيا الطباعـة والنـشر ، الاسكندرية </a:t>
            </a:r>
            <a:r>
              <a:rPr lang="en-US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2008</a:t>
            </a: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 </a:t>
            </a:r>
            <a:endParaRPr lang="en-US" sz="14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كافي، مصطفى يوسف : اقتصاديات السياحة ، دار الرضا للنشر، دمشق </a:t>
            </a:r>
            <a:r>
              <a:rPr lang="en-US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2008</a:t>
            </a: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 </a:t>
            </a:r>
            <a:endParaRPr lang="en-US" sz="14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محمد ، د. صباح محمود ، " في السـياحة " ، لا توجد جهة نشر ، الاردن – عمان </a:t>
            </a:r>
            <a:r>
              <a:rPr lang="en-US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2002</a:t>
            </a: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</a:t>
            </a:r>
            <a:endParaRPr lang="en-US" sz="14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/>
            </a:pP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الانصاري ، د. رؤوف محمد علي ، " السياحة في العراق ودورها في التنمية والاعمار " ، الطبعة الاولى ، مطبعة هادي برس ، بيروت </a:t>
            </a:r>
            <a:r>
              <a:rPr lang="en-US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2008</a:t>
            </a: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</a:t>
            </a:r>
            <a:endParaRPr lang="en-US" sz="14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indent="-269875" algn="just">
              <a:lnSpc>
                <a:spcPct val="115000"/>
              </a:lnSpc>
              <a:spcAft>
                <a:spcPts val="1000"/>
              </a:spcAft>
            </a:pPr>
            <a:r>
              <a:rPr lang="ar-SA" sz="1800" dirty="0">
                <a:latin typeface="Calibri"/>
                <a:ea typeface="Calibri"/>
                <a:cs typeface="Times New Roman"/>
              </a:rPr>
              <a:t>ثانيا : </a:t>
            </a:r>
            <a:r>
              <a:rPr lang="ar-SA" sz="1800" u="sng" dirty="0">
                <a:latin typeface="Calibri"/>
                <a:ea typeface="Calibri"/>
                <a:cs typeface="Times New Roman"/>
              </a:rPr>
              <a:t>الرسائل والاطاريح</a:t>
            </a:r>
            <a:r>
              <a:rPr lang="ar-SA" sz="1800" dirty="0">
                <a:latin typeface="Calibri"/>
                <a:ea typeface="Calibri"/>
                <a:cs typeface="Times New Roman"/>
              </a:rPr>
              <a:t>  </a:t>
            </a:r>
            <a:endParaRPr lang="en-US" sz="1400" dirty="0">
              <a:latin typeface="Calibri"/>
              <a:ea typeface="Calibri"/>
              <a:cs typeface="Arial"/>
            </a:endParaRPr>
          </a:p>
          <a:p>
            <a:pPr lvl="0" algn="just" fontAlgn="base"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 startAt="18"/>
            </a:pP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جاسم ، كريم عبود ، " التشابك القطاعي ضمن اطار عملية التنمية الاقتصادية الشاملة " ، رسالة ماجستير ، جامعـة بغـداد ، كلية الادارة والاقتصاد ، بغداد </a:t>
            </a:r>
            <a:r>
              <a:rPr lang="en-US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1988</a:t>
            </a: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 </a:t>
            </a:r>
            <a:endParaRPr lang="en-US" sz="14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 startAt="18"/>
            </a:pP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حسين ، علي جلال ،" التشابك القطاعي في اطـار انمـاط وسياسـات التنميـة – الاردن كحالـة دراسـية"، اطروحـة دكتـوراه ، جامعة بغداد ، كلية الادارة والاقتصاد ،بغداد </a:t>
            </a:r>
            <a:r>
              <a:rPr lang="en-US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1992</a:t>
            </a: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 </a:t>
            </a:r>
            <a:endParaRPr lang="en-US" sz="14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pPr lvl="0" algn="just" fontAlgn="base"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  <a:buSzPts val="1200"/>
              <a:buFont typeface="+mj-lt"/>
              <a:buAutoNum type="arabicPeriod" startAt="18"/>
            </a:pP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الخوام ، عبدالمطلب محمود ،" العلاقة بين الاستثمارات السياحية والتأثيرات البيئية مع اشارة خاصة لتجربة العراق" ،اطروحة دكتوراه ،الجامعة المستنصرية ،كلية الادارة والاقتصاد ، بغداد</a:t>
            </a:r>
            <a:r>
              <a:rPr lang="en-US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2001</a:t>
            </a:r>
            <a:r>
              <a:rPr lang="ar-SA" dirty="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</a:rPr>
              <a:t> .  </a:t>
            </a:r>
            <a:endParaRPr lang="en-US" sz="1400" dirty="0">
              <a:uFill>
                <a:solidFill>
                  <a:srgbClr val="000000"/>
                </a:solidFill>
              </a:uFill>
              <a:latin typeface="Times New Roman"/>
              <a:ea typeface="Times New Roman"/>
              <a:cs typeface="Times New Roman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37137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21</TotalTime>
  <Words>1283</Words>
  <Application>Microsoft Office PowerPoint</Application>
  <PresentationFormat>On-screen Show (4:3)</PresentationFormat>
  <Paragraphs>61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Angles</vt:lpstr>
      <vt:lpstr>      مفهوم الدخل السياحي وفق طرق احتساب الدخل السياحي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مفهوم الدخل السياحي وفق طرق احتساب الدخل السياحي</dc:title>
  <dc:creator>Ruaa</dc:creator>
  <cp:lastModifiedBy>Ruaa</cp:lastModifiedBy>
  <cp:revision>3</cp:revision>
  <dcterms:created xsi:type="dcterms:W3CDTF">2019-12-02T17:14:26Z</dcterms:created>
  <dcterms:modified xsi:type="dcterms:W3CDTF">2019-12-02T17:35:38Z</dcterms:modified>
</cp:coreProperties>
</file>