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9" r:id="rId3"/>
    <p:sldId id="258" r:id="rId4"/>
    <p:sldId id="257" r:id="rId5"/>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20" name="عنصر نائب للتذييل 19"/>
          <p:cNvSpPr>
            <a:spLocks noGrp="1"/>
          </p:cNvSpPr>
          <p:nvPr>
            <p:ph type="ftr" sz="quarter" idx="11"/>
          </p:nvPr>
        </p:nvSpPr>
        <p:spPr/>
        <p:txBody>
          <a:bodyPr/>
          <a:lstStyle>
            <a:extLst/>
          </a:lstStyle>
          <a:p>
            <a:endParaRPr lang="ar-IQ"/>
          </a:p>
        </p:txBody>
      </p:sp>
      <p:sp>
        <p:nvSpPr>
          <p:cNvPr id="10" name="عنصر نائب لرقم الشريحة 9"/>
          <p:cNvSpPr>
            <a:spLocks noGrp="1"/>
          </p:cNvSpPr>
          <p:nvPr>
            <p:ph type="sldNum" sz="quarter" idx="12"/>
          </p:nvPr>
        </p:nvSpPr>
        <p:spPr/>
        <p:txBody>
          <a:bodyPr/>
          <a:lstStyle>
            <a:extLst/>
          </a:lstStyle>
          <a:p>
            <a:fld id="{8BD3BC65-15E0-43BD-8920-47E647E01006}" type="slidenum">
              <a:rPr lang="ar-IQ" smtClean="0"/>
              <a:pPr/>
              <a:t>‹#›</a:t>
            </a:fld>
            <a:endParaRPr lang="ar-IQ"/>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8BD3BC65-15E0-43BD-8920-47E647E01006}" type="slidenum">
              <a:rPr lang="ar-IQ" smtClean="0"/>
              <a:pPr/>
              <a:t>‹#›</a:t>
            </a:fld>
            <a:endParaRPr lang="ar-IQ"/>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8BD3BC65-15E0-43BD-8920-47E647E01006}" type="slidenum">
              <a:rPr lang="ar-IQ" smtClean="0"/>
              <a:pPr/>
              <a:t>‹#›</a:t>
            </a:fld>
            <a:endParaRPr lang="ar-IQ"/>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8BD3BC65-15E0-43BD-8920-47E647E01006}"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874E1918-E69D-4CC5-B966-F6C04CFDAE07}" type="datetimeFigureOut">
              <a:rPr lang="ar-IQ" smtClean="0"/>
              <a:pPr/>
              <a:t>06/07/1440</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8BD3BC65-15E0-43BD-8920-47E647E01006}" type="slidenum">
              <a:rPr lang="ar-IQ" smtClean="0"/>
              <a:pPr/>
              <a:t>‹#›</a:t>
            </a:fld>
            <a:endParaRPr lang="ar-IQ"/>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74E1918-E69D-4CC5-B966-F6C04CFDAE07}" type="datetimeFigureOut">
              <a:rPr lang="ar-IQ" smtClean="0"/>
              <a:pPr/>
              <a:t>06/07/1440</a:t>
            </a:fld>
            <a:endParaRPr lang="ar-IQ"/>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BD3BC65-15E0-43BD-8920-47E647E01006}" type="slidenum">
              <a:rPr lang="ar-IQ" smtClean="0"/>
              <a:pPr/>
              <a:t>‹#›</a:t>
            </a:fld>
            <a:endParaRPr lang="ar-IQ"/>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692697"/>
            <a:ext cx="7772400" cy="5112568"/>
          </a:xfrm>
        </p:spPr>
        <p:txBody>
          <a:bodyPr>
            <a:normAutofit/>
          </a:bodyPr>
          <a:lstStyle/>
          <a:p>
            <a:pPr algn="r"/>
            <a:r>
              <a:rPr lang="ar-IQ" sz="2700" b="1" u="sng" dirty="0"/>
              <a:t>خامسا : معايير تقييم مناطق الجذب السياحي</a:t>
            </a:r>
            <a:r>
              <a:rPr lang="en-US" sz="2700" dirty="0"/>
              <a:t/>
            </a:r>
            <a:br>
              <a:rPr lang="en-US" sz="2700" dirty="0"/>
            </a:br>
            <a:r>
              <a:rPr lang="ar-IQ" sz="2700" dirty="0"/>
              <a:t>       للقطاع السياحي طبيعة عمل ذو خصائص متعددة تجعل للاستثمار السياحي خصوصية يتميز </a:t>
            </a:r>
            <a:r>
              <a:rPr lang="ar-IQ" sz="2700" dirty="0" err="1"/>
              <a:t>بها</a:t>
            </a:r>
            <a:r>
              <a:rPr lang="ar-IQ" sz="2700" dirty="0"/>
              <a:t> عن باقي الاستثمارات في القطاعات الاقتصادية </a:t>
            </a:r>
            <a:r>
              <a:rPr lang="ar-IQ" sz="2700" dirty="0" err="1"/>
              <a:t>الاخرى</a:t>
            </a:r>
            <a:r>
              <a:rPr lang="ar-IQ" sz="2700" dirty="0"/>
              <a:t> ، مما يجعل اختيار المعايير في تقييم مناطق الجذب السياحية تختلف عن المعايير في المشاريع </a:t>
            </a:r>
            <a:r>
              <a:rPr lang="ar-IQ" sz="2700" dirty="0" err="1"/>
              <a:t>الاخرى</a:t>
            </a:r>
            <a:r>
              <a:rPr lang="ar-IQ" sz="2700" dirty="0"/>
              <a:t> والتي تتمثل بالآتي:</a:t>
            </a:r>
            <a:r>
              <a:rPr lang="en-US" dirty="0"/>
              <a:t/>
            </a:r>
            <a:br>
              <a:rPr lang="en-US" dirty="0"/>
            </a:br>
            <a:r>
              <a:rPr lang="ar-IQ" dirty="0" smtClean="0"/>
              <a:t>.</a:t>
            </a:r>
            <a:r>
              <a:rPr lang="en-US" dirty="0" smtClean="0"/>
              <a:t/>
            </a:r>
            <a:br>
              <a:rPr lang="en-US" dirty="0" smtClean="0"/>
            </a:br>
            <a:r>
              <a:rPr lang="en-US" dirty="0"/>
              <a:t> </a:t>
            </a:r>
            <a:r>
              <a:rPr lang="en-US" dirty="0" smtClean="0"/>
              <a:t/>
            </a:r>
            <a:br>
              <a:rPr lang="en-US" dirty="0" smtClean="0"/>
            </a:b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53218"/>
            <a:ext cx="8229600" cy="6056102"/>
          </a:xfrm>
        </p:spPr>
        <p:txBody>
          <a:bodyPr>
            <a:normAutofit/>
          </a:bodyPr>
          <a:lstStyle/>
          <a:p>
            <a:r>
              <a:rPr lang="ar-IQ" b="1" dirty="0" smtClean="0"/>
              <a:t>الجودة </a:t>
            </a:r>
            <a:r>
              <a:rPr lang="en-US" b="1" dirty="0" smtClean="0"/>
              <a:t>Quality</a:t>
            </a:r>
            <a:r>
              <a:rPr lang="ar-IQ" dirty="0" smtClean="0"/>
              <a:t> : </a:t>
            </a:r>
            <a:r>
              <a:rPr lang="ar-IQ" dirty="0" err="1" smtClean="0"/>
              <a:t>ان</a:t>
            </a:r>
            <a:r>
              <a:rPr lang="ar-IQ" dirty="0" smtClean="0"/>
              <a:t> السائح يريد أن يدفع مبالغ مالية ولكن جودة المنتج المقدم هي التي تحدد قيمة تلك المبالغ المالية المدفوعة، حيث لابد من عمل الصيانة بشكل دوري والحفاظ عليها من متغيرات الطقس وتوفير وسائل الراحة وتحسين جودتها، لذلك لابد من أخذ رأي السياح بعين الاعتبار وعدم الاكتفاء برأي </a:t>
            </a:r>
            <a:r>
              <a:rPr lang="ar-IQ" dirty="0" err="1" smtClean="0"/>
              <a:t>الادارة</a:t>
            </a:r>
            <a:r>
              <a:rPr lang="ar-IQ" dirty="0" smtClean="0"/>
              <a:t> وعليه لابد من </a:t>
            </a:r>
            <a:r>
              <a:rPr lang="ar-IQ" dirty="0" err="1" smtClean="0"/>
              <a:t>اجراء</a:t>
            </a:r>
            <a:r>
              <a:rPr lang="ar-IQ" dirty="0" smtClean="0"/>
              <a:t> استطلاعات لتقييم جودة المناطق الجاذبة للسياح.</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43408"/>
            <a:ext cx="8229600" cy="6408712"/>
          </a:xfrm>
        </p:spPr>
        <p:txBody>
          <a:bodyPr>
            <a:normAutofit/>
          </a:bodyPr>
          <a:lstStyle/>
          <a:p>
            <a:r>
              <a:rPr lang="en-US" sz="3200" dirty="0" smtClean="0"/>
              <a:t/>
            </a:r>
            <a:br>
              <a:rPr lang="en-US" sz="3200" dirty="0" smtClean="0"/>
            </a:br>
            <a:r>
              <a:rPr lang="ar-IQ" sz="3200" b="1" dirty="0" err="1" smtClean="0"/>
              <a:t>الاصالة</a:t>
            </a:r>
            <a:r>
              <a:rPr lang="ar-IQ" sz="3200" b="1" dirty="0" smtClean="0"/>
              <a:t> </a:t>
            </a:r>
            <a:r>
              <a:rPr lang="en-US" sz="3200" b="1" dirty="0" smtClean="0"/>
              <a:t>Authenticity</a:t>
            </a:r>
            <a:r>
              <a:rPr lang="ar-IQ" sz="3200" dirty="0" smtClean="0"/>
              <a:t>: قد لا يكون للسائح خبرة </a:t>
            </a:r>
            <a:r>
              <a:rPr lang="ar-IQ" sz="3200" dirty="0" err="1" smtClean="0"/>
              <a:t>او</a:t>
            </a:r>
            <a:r>
              <a:rPr lang="ar-IQ" sz="3200" dirty="0" smtClean="0"/>
              <a:t> تجربة حول منطقة جذب معينة ولا معلومات حولها. </a:t>
            </a:r>
            <a:r>
              <a:rPr lang="ar-IQ" sz="3200" dirty="0" err="1" smtClean="0"/>
              <a:t>والاصالة</a:t>
            </a:r>
            <a:r>
              <a:rPr lang="ar-IQ" sz="3200" dirty="0" smtClean="0"/>
              <a:t> لا تشتمل على الجوانب الملموسة فقط بل غير الملموسة مثل الشهرة والشعبية لذلك لأي منطقة جذب خصوصية معينة لتكون قادرة على المنافسة.</a:t>
            </a:r>
            <a:r>
              <a:rPr lang="en-US" sz="3200" dirty="0" smtClean="0"/>
              <a:t/>
            </a:r>
            <a:br>
              <a:rPr lang="en-US" sz="3200" dirty="0" smtClean="0"/>
            </a:br>
            <a:r>
              <a:rPr lang="ar-IQ" sz="3200" b="1" dirty="0" smtClean="0"/>
              <a:t>التفرد </a:t>
            </a:r>
            <a:r>
              <a:rPr lang="en-US" sz="3200" b="1" dirty="0" smtClean="0"/>
              <a:t>Uniqueness</a:t>
            </a:r>
            <a:r>
              <a:rPr lang="ar-IQ" sz="3200" dirty="0" smtClean="0"/>
              <a:t>: </a:t>
            </a:r>
            <a:r>
              <a:rPr lang="ar-IQ" sz="3200" dirty="0" err="1" smtClean="0"/>
              <a:t>ان</a:t>
            </a:r>
            <a:r>
              <a:rPr lang="ar-IQ" sz="3200" dirty="0" smtClean="0"/>
              <a:t> التفرد عنصر </a:t>
            </a:r>
            <a:r>
              <a:rPr lang="ar-IQ" sz="3200" dirty="0" err="1" smtClean="0"/>
              <a:t>اساسي</a:t>
            </a:r>
            <a:r>
              <a:rPr lang="ar-IQ" sz="3200" dirty="0" smtClean="0"/>
              <a:t> في عملية تطوير مناطق الجذب السياحي لذلك يجب تقديم شيء متميز وفريد من نوعه لان السائح لا </a:t>
            </a:r>
            <a:r>
              <a:rPr lang="ar-IQ" sz="3200" dirty="0" err="1" smtClean="0"/>
              <a:t>يهمه</a:t>
            </a:r>
            <a:r>
              <a:rPr lang="ar-IQ" sz="3200" dirty="0" smtClean="0"/>
              <a:t> الكم بقدر النوع الجديد الذي يكتشفه لتحقيق رغباته.</a:t>
            </a:r>
            <a:endParaRPr lang="ar-IQ"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53218"/>
            <a:ext cx="8229600" cy="4975982"/>
          </a:xfrm>
        </p:spPr>
        <p:txBody>
          <a:bodyPr>
            <a:normAutofit/>
          </a:bodyPr>
          <a:lstStyle/>
          <a:p>
            <a:r>
              <a:rPr lang="en-US" sz="2800" dirty="0" smtClean="0"/>
              <a:t/>
            </a:r>
            <a:br>
              <a:rPr lang="en-US" sz="2800" dirty="0" smtClean="0"/>
            </a:br>
            <a:r>
              <a:rPr lang="ar-IQ" sz="2800" b="1" dirty="0" smtClean="0"/>
              <a:t>توسيع النشاط</a:t>
            </a:r>
            <a:r>
              <a:rPr lang="en-US" sz="2800" b="1" dirty="0" smtClean="0"/>
              <a:t>Activity Expansion</a:t>
            </a:r>
            <a:r>
              <a:rPr lang="en-US" sz="2800" dirty="0" smtClean="0"/>
              <a:t> </a:t>
            </a:r>
            <a:r>
              <a:rPr lang="ar-IQ" sz="2800" dirty="0" smtClean="0"/>
              <a:t> : </a:t>
            </a:r>
            <a:r>
              <a:rPr lang="ar-IQ" sz="2800" dirty="0" err="1" smtClean="0"/>
              <a:t>ان</a:t>
            </a:r>
            <a:r>
              <a:rPr lang="ar-IQ" sz="2800" dirty="0" smtClean="0"/>
              <a:t> الناس تسافر لمناطق الجذب السياحي ليس للاستجمام ومشاهدة المناظر الطبيعية فقط </a:t>
            </a:r>
            <a:r>
              <a:rPr lang="ar-IQ" sz="2800" dirty="0" err="1" smtClean="0"/>
              <a:t>انما</a:t>
            </a:r>
            <a:r>
              <a:rPr lang="ar-IQ" sz="2800" dirty="0" smtClean="0"/>
              <a:t> لممارسة بعض </a:t>
            </a:r>
            <a:r>
              <a:rPr lang="ar-IQ" sz="2800" dirty="0" err="1" smtClean="0"/>
              <a:t>الانشطة</a:t>
            </a:r>
            <a:r>
              <a:rPr lang="ar-IQ" sz="2800" dirty="0" smtClean="0"/>
              <a:t> التي تلبي رغباتهم وهواياتهم، لذلك فان مناطق الجذب السياحي لابد من </a:t>
            </a:r>
            <a:r>
              <a:rPr lang="ar-IQ" sz="2800" dirty="0" err="1" smtClean="0"/>
              <a:t>ان</a:t>
            </a:r>
            <a:r>
              <a:rPr lang="ar-IQ" sz="2800" dirty="0" smtClean="0"/>
              <a:t> تتوفر فيها </a:t>
            </a:r>
            <a:r>
              <a:rPr lang="ar-IQ" sz="2800" dirty="0" err="1" smtClean="0"/>
              <a:t>بنى</a:t>
            </a:r>
            <a:r>
              <a:rPr lang="ar-IQ" sz="2800" dirty="0" smtClean="0"/>
              <a:t> تحتية من خلال التخطيط السليم لها.</a:t>
            </a:r>
            <a:r>
              <a:rPr lang="en-US" sz="2800" dirty="0" smtClean="0"/>
              <a:t/>
            </a:r>
            <a:br>
              <a:rPr lang="en-US" sz="2800" dirty="0" smtClean="0"/>
            </a:br>
            <a:r>
              <a:rPr lang="ar-IQ" sz="2800" b="1" dirty="0" smtClean="0"/>
              <a:t>قوة الجذب</a:t>
            </a:r>
            <a:r>
              <a:rPr lang="en-US" sz="2800" b="1" dirty="0" smtClean="0"/>
              <a:t> Attraction Power</a:t>
            </a:r>
            <a:r>
              <a:rPr lang="en-US" sz="2800" dirty="0" smtClean="0"/>
              <a:t> </a:t>
            </a:r>
            <a:r>
              <a:rPr lang="ar-IQ" sz="2800" dirty="0" smtClean="0"/>
              <a:t> : تقاس قوة الجذب بواسطة معرفة عدد الضيوف ومدة بقائهم بالمنطقة والوسائل المستخدمة للسفر والمسافات التي قطعوها للوصول </a:t>
            </a:r>
            <a:r>
              <a:rPr lang="ar-IQ" sz="2800" dirty="0" err="1" smtClean="0"/>
              <a:t>اليها</a:t>
            </a:r>
            <a:endParaRPr lang="ar-IQ"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TotalTime>
  <Words>71</Words>
  <Application>Microsoft Office PowerPoint</Application>
  <PresentationFormat>عرض على الشاشة (3:4)‏</PresentationFormat>
  <Paragraphs>4</Paragraphs>
  <Slides>4</Slides>
  <Notes>0</Notes>
  <HiddenSlides>0</HiddenSlides>
  <MMClips>0</MMClips>
  <ScaleCrop>false</ScaleCrop>
  <HeadingPairs>
    <vt:vector size="4" baseType="variant">
      <vt:variant>
        <vt:lpstr>سمة</vt:lpstr>
      </vt:variant>
      <vt:variant>
        <vt:i4>1</vt:i4>
      </vt:variant>
      <vt:variant>
        <vt:lpstr>عناوين الشرائح</vt:lpstr>
      </vt:variant>
      <vt:variant>
        <vt:i4>4</vt:i4>
      </vt:variant>
    </vt:vector>
  </HeadingPairs>
  <TitlesOfParts>
    <vt:vector size="5" baseType="lpstr">
      <vt:lpstr>انقلاب</vt:lpstr>
      <vt:lpstr>خامسا : معايير تقييم مناطق الجذب السياحي        للقطاع السياحي طبيعة عمل ذو خصائص متعددة تجعل للاستثمار السياحي خصوصية يتميز بها عن باقي الاستثمارات في القطاعات الاقتصادية الاخرى ، مما يجعل اختيار المعايير في تقييم مناطق الجذب السياحية تختلف عن المعايير في المشاريع الاخرى والتي تتمثل بالآتي: .   </vt:lpstr>
      <vt:lpstr>الجودة Quality : ان السائح يريد أن يدفع مبالغ مالية ولكن جودة المنتج المقدم هي التي تحدد قيمة تلك المبالغ المالية المدفوعة، حيث لابد من عمل الصيانة بشكل دوري والحفاظ عليها من متغيرات الطقس وتوفير وسائل الراحة وتحسين جودتها، لذلك لابد من أخذ رأي السياح بعين الاعتبار وعدم الاكتفاء برأي الادارة وعليه لابد من اجراء استطلاعات لتقييم جودة المناطق الجاذبة للسياح.</vt:lpstr>
      <vt:lpstr> الاصالة Authenticity: قد لا يكون للسائح خبرة او تجربة حول منطقة جذب معينة ولا معلومات حولها. والاصالة لا تشتمل على الجوانب الملموسة فقط بل غير الملموسة مثل الشهرة والشعبية لذلك لأي منطقة جذب خصوصية معينة لتكون قادرة على المنافسة. التفرد Uniqueness: ان التفرد عنصر اساسي في عملية تطوير مناطق الجذب السياحي لذلك يجب تقديم شيء متميز وفريد من نوعه لان السائح لا يهمه الكم بقدر النوع الجديد الذي يكتشفه لتحقيق رغباته.</vt:lpstr>
      <vt:lpstr> توسيع النشاطActivity Expansion  : ان الناس تسافر لمناطق الجذب السياحي ليس للاستجمام ومشاهدة المناظر الطبيعية فقط انما لممارسة بعض الانشطة التي تلبي رغباتهم وهواياتهم، لذلك فان مناطق الجذب السياحي لابد من ان تتوفر فيها بنى تحتية من خلال التخطيط السليم لها. قوة الجذب Attraction Power  : تقاس قوة الجذب بواسطة معرفة عدد الضيوف ومدة بقائهم بالمنطقة والوسائل المستخدمة للسفر والمسافات التي قطعوها للوصول اليها</vt:lpstr>
    </vt:vector>
  </TitlesOfParts>
  <Company>SACC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user</cp:lastModifiedBy>
  <cp:revision>4</cp:revision>
  <dcterms:created xsi:type="dcterms:W3CDTF">2019-03-09T17:01:53Z</dcterms:created>
  <dcterms:modified xsi:type="dcterms:W3CDTF">2019-03-12T14:11:14Z</dcterms:modified>
</cp:coreProperties>
</file>