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9CBBA5D2-5747-4D1C-8757-85F5919031D3}" type="datetimeFigureOut">
              <a:rPr lang="ar-IQ" smtClean="0"/>
              <a:t>25/06/1440</a:t>
            </a:fld>
            <a:endParaRPr lang="ar-IQ"/>
          </a:p>
        </p:txBody>
      </p:sp>
      <p:sp>
        <p:nvSpPr>
          <p:cNvPr id="2" name="عنصر نائب للتذييل 1"/>
          <p:cNvSpPr>
            <a:spLocks noGrp="1"/>
          </p:cNvSpPr>
          <p:nvPr>
            <p:ph type="ftr" sz="quarter" idx="11"/>
          </p:nvPr>
        </p:nvSpPr>
        <p:spPr/>
        <p:txBody>
          <a:bodyPr/>
          <a:lstStyle/>
          <a:p>
            <a:endParaRPr lang="ar-IQ"/>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528ACEC6-AF83-4447-AA3C-048630C62F57}"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CBBA5D2-5747-4D1C-8757-85F5919031D3}" type="datetimeFigureOut">
              <a:rPr lang="ar-IQ" smtClean="0"/>
              <a:t>25/06/1440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28ACEC6-AF83-4447-AA3C-048630C62F57}"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9CBBA5D2-5747-4D1C-8757-85F5919031D3}" type="datetimeFigureOut">
              <a:rPr lang="ar-IQ" smtClean="0"/>
              <a:t>25/06/1440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28ACEC6-AF83-4447-AA3C-048630C62F57}"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9CBBA5D2-5747-4D1C-8757-85F5919031D3}" type="datetimeFigureOut">
              <a:rPr lang="ar-IQ" smtClean="0"/>
              <a:t>25/06/1440</a:t>
            </a:fld>
            <a:endParaRPr lang="ar-IQ"/>
          </a:p>
        </p:txBody>
      </p:sp>
      <p:sp>
        <p:nvSpPr>
          <p:cNvPr id="19" name="عنصر نائب للتذييل 18"/>
          <p:cNvSpPr>
            <a:spLocks noGrp="1"/>
          </p:cNvSpPr>
          <p:nvPr>
            <p:ph type="ftr" sz="quarter" idx="11"/>
          </p:nvPr>
        </p:nvSpPr>
        <p:spPr>
          <a:xfrm>
            <a:off x="3581400" y="76200"/>
            <a:ext cx="2895600" cy="288925"/>
          </a:xfrm>
        </p:spPr>
        <p:txBody>
          <a:bodyPr/>
          <a:lstStyle/>
          <a:p>
            <a:endParaRPr lang="ar-IQ"/>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528ACEC6-AF83-4447-AA3C-048630C62F57}"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9CBBA5D2-5747-4D1C-8757-85F5919031D3}" type="datetimeFigureOut">
              <a:rPr lang="ar-IQ" smtClean="0"/>
              <a:t>25/06/1440</a:t>
            </a:fld>
            <a:endParaRPr lang="ar-IQ"/>
          </a:p>
        </p:txBody>
      </p:sp>
      <p:sp>
        <p:nvSpPr>
          <p:cNvPr id="11" name="عنصر نائب للتذييل 10"/>
          <p:cNvSpPr>
            <a:spLocks noGrp="1"/>
          </p:cNvSpPr>
          <p:nvPr>
            <p:ph type="ftr" sz="quarter" idx="11"/>
          </p:nvPr>
        </p:nvSpPr>
        <p:spPr/>
        <p:txBody>
          <a:bodyPr/>
          <a:lstStyle/>
          <a:p>
            <a:endParaRPr lang="ar-IQ"/>
          </a:p>
        </p:txBody>
      </p:sp>
      <p:sp>
        <p:nvSpPr>
          <p:cNvPr id="16" name="عنصر نائب لرقم الشريحة 15"/>
          <p:cNvSpPr>
            <a:spLocks noGrp="1"/>
          </p:cNvSpPr>
          <p:nvPr>
            <p:ph type="sldNum" sz="quarter" idx="12"/>
          </p:nvPr>
        </p:nvSpPr>
        <p:spPr/>
        <p:txBody>
          <a:bodyPr/>
          <a:lstStyle/>
          <a:p>
            <a:fld id="{528ACEC6-AF83-4447-AA3C-048630C62F57}" type="slidenum">
              <a:rPr lang="ar-IQ" smtClean="0"/>
              <a:t>‹#›</a:t>
            </a:fld>
            <a:endParaRPr lang="ar-IQ"/>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9CBBA5D2-5747-4D1C-8757-85F5919031D3}" type="datetimeFigureOut">
              <a:rPr lang="ar-IQ" smtClean="0"/>
              <a:t>25/06/1440</a:t>
            </a:fld>
            <a:endParaRPr lang="ar-IQ"/>
          </a:p>
        </p:txBody>
      </p:sp>
      <p:sp>
        <p:nvSpPr>
          <p:cNvPr id="10" name="عنصر نائب للتذييل 9"/>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528ACEC6-AF83-4447-AA3C-048630C62F57}"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9CBBA5D2-5747-4D1C-8757-85F5919031D3}" type="datetimeFigureOut">
              <a:rPr lang="ar-IQ" smtClean="0"/>
              <a:t>25/06/1440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a:xfrm>
            <a:off x="8229600" y="6477000"/>
            <a:ext cx="762000" cy="246888"/>
          </a:xfrm>
        </p:spPr>
        <p:txBody>
          <a:bodyPr/>
          <a:lstStyle/>
          <a:p>
            <a:fld id="{528ACEC6-AF83-4447-AA3C-048630C62F57}" type="slidenum">
              <a:rPr lang="ar-IQ" smtClean="0"/>
              <a:t>‹#›</a:t>
            </a:fld>
            <a:endParaRPr lang="ar-IQ"/>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9CBBA5D2-5747-4D1C-8757-85F5919031D3}" type="datetimeFigureOut">
              <a:rPr lang="ar-IQ" smtClean="0"/>
              <a:t>25/06/1440</a:t>
            </a:fld>
            <a:endParaRPr lang="ar-IQ"/>
          </a:p>
        </p:txBody>
      </p:sp>
      <p:sp>
        <p:nvSpPr>
          <p:cNvPr id="21" name="عنصر نائب للتذييل 20"/>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528ACEC6-AF83-4447-AA3C-048630C62F57}"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9CBBA5D2-5747-4D1C-8757-85F5919031D3}" type="datetimeFigureOut">
              <a:rPr lang="ar-IQ" smtClean="0"/>
              <a:t>25/06/1440</a:t>
            </a:fld>
            <a:endParaRPr lang="ar-IQ"/>
          </a:p>
        </p:txBody>
      </p:sp>
      <p:sp>
        <p:nvSpPr>
          <p:cNvPr id="24" name="عنصر نائب للتذييل 23"/>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28ACEC6-AF83-4447-AA3C-048630C62F57}"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9CBBA5D2-5747-4D1C-8757-85F5919031D3}" type="datetimeFigureOut">
              <a:rPr lang="ar-IQ" smtClean="0"/>
              <a:t>25/06/1440</a:t>
            </a:fld>
            <a:endParaRPr lang="ar-IQ"/>
          </a:p>
        </p:txBody>
      </p:sp>
      <p:sp>
        <p:nvSpPr>
          <p:cNvPr id="29" name="عنصر نائب للتذييل 28"/>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528ACEC6-AF83-4447-AA3C-048630C62F57}"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dirty="0"/>
          </a:p>
        </p:txBody>
      </p:sp>
      <p:sp>
        <p:nvSpPr>
          <p:cNvPr id="7" name="عنصر نائب للتاريخ 6"/>
          <p:cNvSpPr>
            <a:spLocks noGrp="1"/>
          </p:cNvSpPr>
          <p:nvPr>
            <p:ph type="dt" sz="half" idx="10"/>
          </p:nvPr>
        </p:nvSpPr>
        <p:spPr/>
        <p:txBody>
          <a:bodyPr/>
          <a:lstStyle/>
          <a:p>
            <a:fld id="{9CBBA5D2-5747-4D1C-8757-85F5919031D3}" type="datetimeFigureOut">
              <a:rPr lang="ar-IQ" smtClean="0"/>
              <a:t>25/06/1440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31" name="عنصر نائب لرقم الشريحة 30"/>
          <p:cNvSpPr>
            <a:spLocks noGrp="1"/>
          </p:cNvSpPr>
          <p:nvPr>
            <p:ph type="sldNum" sz="quarter" idx="12"/>
          </p:nvPr>
        </p:nvSpPr>
        <p:spPr/>
        <p:txBody>
          <a:bodyPr/>
          <a:lstStyle/>
          <a:p>
            <a:fld id="{528ACEC6-AF83-4447-AA3C-048630C62F57}" type="slidenum">
              <a:rPr lang="ar-IQ" smtClean="0"/>
              <a:t>‹#›</a:t>
            </a:fld>
            <a:endParaRPr lang="ar-IQ"/>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CBBA5D2-5747-4D1C-8757-85F5919031D3}" type="datetimeFigureOut">
              <a:rPr lang="ar-IQ" smtClean="0"/>
              <a:t>25/06/1440</a:t>
            </a:fld>
            <a:endParaRPr lang="ar-IQ"/>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IQ"/>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28ACEC6-AF83-4447-AA3C-048630C62F57}" type="slidenum">
              <a:rPr lang="ar-IQ" smtClean="0"/>
              <a:t>‹#›</a:t>
            </a:fld>
            <a:endParaRPr lang="ar-IQ"/>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381000" y="1556793"/>
            <a:ext cx="8458200" cy="4518994"/>
          </a:xfrm>
        </p:spPr>
        <p:txBody>
          <a:bodyPr>
            <a:normAutofit/>
          </a:bodyPr>
          <a:lstStyle/>
          <a:p>
            <a:pPr algn="r"/>
            <a:r>
              <a:rPr lang="ar-IQ" sz="1800" b="1" dirty="0" smtClean="0"/>
              <a:t>. طريقة معدل العائد على الاستثمار </a:t>
            </a:r>
            <a:r>
              <a:rPr lang="en-US" sz="1800" b="1" dirty="0" smtClean="0"/>
              <a:t>Average Return on Investment</a:t>
            </a:r>
            <a:r>
              <a:rPr lang="ar-IQ" sz="1800" b="1" dirty="0" smtClean="0"/>
              <a:t>: </a:t>
            </a:r>
            <a:r>
              <a:rPr lang="en-US" sz="1800" dirty="0" smtClean="0"/>
              <a:t/>
            </a:r>
            <a:br>
              <a:rPr lang="en-US" sz="1800" dirty="0" smtClean="0"/>
            </a:br>
            <a:r>
              <a:rPr lang="ar-IQ" sz="1800" dirty="0" smtClean="0"/>
              <a:t>تعتبر من الطرق الحديثة الاستخدام لقياس القابلية </a:t>
            </a:r>
            <a:r>
              <a:rPr lang="ar-IQ" sz="1800" dirty="0" err="1" smtClean="0"/>
              <a:t>الايرادية</a:t>
            </a:r>
            <a:r>
              <a:rPr lang="ar-IQ" sz="1800" dirty="0" smtClean="0"/>
              <a:t> للأموال المستثمرة والمستخدمة لأغراض التحليل المالي. ويسمى هذا المعيار بمعدل العائد المحاسبي </a:t>
            </a:r>
            <a:r>
              <a:rPr lang="ar-IQ" sz="1800" dirty="0" err="1" smtClean="0"/>
              <a:t>اذ</a:t>
            </a:r>
            <a:r>
              <a:rPr lang="ar-IQ" sz="1800" dirty="0" smtClean="0"/>
              <a:t> يعتمد على مفهوم الربح المحاسبي الناتج عن مقابلة </a:t>
            </a:r>
            <a:r>
              <a:rPr lang="ar-IQ" sz="1800" dirty="0" err="1" smtClean="0"/>
              <a:t>الايرادات</a:t>
            </a:r>
            <a:r>
              <a:rPr lang="ar-IQ" sz="1800" dirty="0" smtClean="0"/>
              <a:t> المتوقعة لكل سنة من سنوات العمر الاقتصادي للمشروع بالتكاليف المتوقعة للحصول على هذا </a:t>
            </a:r>
            <a:r>
              <a:rPr lang="ar-IQ" sz="1800" dirty="0" err="1" smtClean="0"/>
              <a:t>الايراد</a:t>
            </a:r>
            <a:r>
              <a:rPr lang="ar-IQ" sz="1800" dirty="0" smtClean="0"/>
              <a:t>. ويطلق عليها </a:t>
            </a:r>
            <a:r>
              <a:rPr lang="ar-IQ" sz="1800" dirty="0" err="1" smtClean="0"/>
              <a:t>ايضاً</a:t>
            </a:r>
            <a:r>
              <a:rPr lang="ar-IQ" sz="1800" dirty="0" smtClean="0"/>
              <a:t> (نسبة عائد الاستثمار) لان النتيجة النهائية لهذه العلاقة تكون على شكل نسبة مئوية تعكس مستوى الربحية التي تحققها الاستثمارات.</a:t>
            </a:r>
            <a:r>
              <a:rPr lang="en-US" sz="1800" dirty="0" smtClean="0"/>
              <a:t/>
            </a:r>
            <a:br>
              <a:rPr lang="en-US" sz="1800" dirty="0" smtClean="0"/>
            </a:br>
            <a:r>
              <a:rPr lang="ar-IQ" sz="1800" dirty="0" smtClean="0"/>
              <a:t>ويعرف هذا المعيار على انه: معدل </a:t>
            </a:r>
            <a:r>
              <a:rPr lang="ar-IQ" sz="1800" dirty="0" err="1" smtClean="0"/>
              <a:t>الايرادات</a:t>
            </a:r>
            <a:r>
              <a:rPr lang="ar-IQ" sz="1800" dirty="0" smtClean="0"/>
              <a:t> النقدية السنوية للمشروع السياحي على الكلفة الاستثمارية له، وحسب العلاقة التالية : </a:t>
            </a:r>
            <a:r>
              <a:rPr lang="en-US" sz="1800" dirty="0" smtClean="0"/>
              <a:t/>
            </a:r>
            <a:br>
              <a:rPr lang="en-US" sz="1800" dirty="0" smtClean="0"/>
            </a:br>
            <a:r>
              <a:rPr lang="ar-IQ" sz="1800" b="1" dirty="0" smtClean="0"/>
              <a:t>            </a:t>
            </a:r>
            <a:r>
              <a:rPr lang="ar-IQ" sz="1800" dirty="0" smtClean="0"/>
              <a:t>معدل العائد على الاستثمار =  </a:t>
            </a:r>
            <a:r>
              <a:rPr lang="ar-IQ" sz="1800" u="sng" dirty="0" smtClean="0"/>
              <a:t>متوسط صافي التدفقات النقدية</a:t>
            </a:r>
            <a:r>
              <a:rPr lang="ar-IQ" sz="1800" dirty="0" smtClean="0"/>
              <a:t> × 100</a:t>
            </a:r>
            <a:r>
              <a:rPr lang="en-US" sz="1800" dirty="0" smtClean="0"/>
              <a:t/>
            </a:r>
            <a:br>
              <a:rPr lang="en-US" sz="1800" dirty="0" smtClean="0"/>
            </a:br>
            <a:r>
              <a:rPr lang="ar-IQ" sz="1800" dirty="0" smtClean="0"/>
              <a:t>                                             الكلفة الاستثمارية للمشروع  </a:t>
            </a:r>
            <a:r>
              <a:rPr lang="en-US" dirty="0" smtClean="0"/>
              <a:t/>
            </a:r>
            <a:br>
              <a:rPr lang="en-US" dirty="0" smtClean="0"/>
            </a:br>
            <a:r>
              <a:rPr lang="ar-IQ" b="1" dirty="0" smtClean="0"/>
              <a:t> </a:t>
            </a:r>
            <a:r>
              <a:rPr lang="en-US" dirty="0" smtClean="0"/>
              <a:t/>
            </a:r>
            <a:br>
              <a:rPr lang="en-US" dirty="0" smtClean="0"/>
            </a:br>
            <a:endParaRPr lang="ar-IQ" dirty="0"/>
          </a:p>
        </p:txBody>
      </p:sp>
      <p:sp>
        <p:nvSpPr>
          <p:cNvPr id="23553" name="Rectangle 1"/>
          <p:cNvSpPr>
            <a:spLocks noChangeArrowheads="1"/>
          </p:cNvSpPr>
          <p:nvPr/>
        </p:nvSpPr>
        <p:spPr bwMode="auto">
          <a:xfrm>
            <a:off x="0" y="-79176"/>
            <a:ext cx="293670" cy="61555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IQ"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686800" cy="5708104"/>
          </a:xfrm>
        </p:spPr>
        <p:txBody>
          <a:bodyPr>
            <a:normAutofit/>
          </a:bodyPr>
          <a:lstStyle/>
          <a:p>
            <a:pPr algn="r"/>
            <a:r>
              <a:rPr lang="ar-IQ" sz="2000" b="1" dirty="0" smtClean="0"/>
              <a:t> </a:t>
            </a:r>
            <a:r>
              <a:rPr lang="ar-IQ" sz="2000" dirty="0" smtClean="0"/>
              <a:t>وقاعدة القرار في ظل هذه الطريقة:</a:t>
            </a:r>
            <a:r>
              <a:rPr lang="en-US" sz="2000" dirty="0" smtClean="0"/>
              <a:t/>
            </a:r>
            <a:br>
              <a:rPr lang="en-US" sz="2000" dirty="0" smtClean="0"/>
            </a:br>
            <a:r>
              <a:rPr lang="ar-IQ" sz="2000" dirty="0" smtClean="0"/>
              <a:t>كلما كان معدل العائد </a:t>
            </a:r>
            <a:r>
              <a:rPr lang="ar-IQ" sz="2000" dirty="0" err="1" smtClean="0"/>
              <a:t>اعلى</a:t>
            </a:r>
            <a:r>
              <a:rPr lang="ar-IQ" sz="2000" dirty="0" smtClean="0"/>
              <a:t> كلما كان المشروع أكفأ اقتصادياً، وفي حالة المفاضلة بين عدة مشاريع فيفضل المشروع الذي يكون عائده </a:t>
            </a:r>
            <a:r>
              <a:rPr lang="ar-IQ" sz="2000" dirty="0" err="1" smtClean="0"/>
              <a:t>اعلى</a:t>
            </a:r>
            <a:r>
              <a:rPr lang="ar-IQ" sz="2000" dirty="0" smtClean="0"/>
              <a:t>.</a:t>
            </a:r>
            <a:r>
              <a:rPr lang="en-US" sz="2000" dirty="0" smtClean="0"/>
              <a:t/>
            </a:r>
            <a:br>
              <a:rPr lang="en-US" sz="2000" dirty="0" smtClean="0"/>
            </a:br>
            <a:r>
              <a:rPr lang="ar-IQ" sz="2000" dirty="0" err="1" smtClean="0"/>
              <a:t>اذا</a:t>
            </a:r>
            <a:r>
              <a:rPr lang="ar-IQ" sz="2000" dirty="0" smtClean="0"/>
              <a:t> كان معدل العائد المحاسبي أكبر </a:t>
            </a:r>
            <a:r>
              <a:rPr lang="ar-IQ" sz="2000" dirty="0" err="1" smtClean="0"/>
              <a:t>او</a:t>
            </a:r>
            <a:r>
              <a:rPr lang="ar-IQ" sz="2000" dirty="0" smtClean="0"/>
              <a:t> يساوي معدل العائد المطلوب فان المشروع يعتبر مقبول اقتصادياً. </a:t>
            </a:r>
            <a:r>
              <a:rPr lang="ar-IQ" sz="2000" dirty="0" err="1" smtClean="0"/>
              <a:t>واذا</a:t>
            </a:r>
            <a:r>
              <a:rPr lang="ar-IQ" sz="2000" dirty="0" smtClean="0"/>
              <a:t> كان معدل العائد المحاسبي أصغر من معدل العائد المطلوب فان المشروع يعتبر مرفوض.</a:t>
            </a:r>
            <a:r>
              <a:rPr lang="en-US" sz="2000" dirty="0" smtClean="0"/>
              <a:t/>
            </a:r>
            <a:br>
              <a:rPr lang="en-US" sz="2000" dirty="0" smtClean="0"/>
            </a:br>
            <a:r>
              <a:rPr lang="ar-IQ" sz="2000" dirty="0" smtClean="0"/>
              <a:t>وفي حالة وجود قيمة متبقية للاستثمار </a:t>
            </a:r>
            <a:r>
              <a:rPr lang="ar-IQ" sz="2000" dirty="0" err="1" smtClean="0"/>
              <a:t>فانها</a:t>
            </a:r>
            <a:r>
              <a:rPr lang="ar-IQ" sz="2000" dirty="0" smtClean="0"/>
              <a:t> تضاف </a:t>
            </a:r>
            <a:r>
              <a:rPr lang="ar-IQ" sz="2000" dirty="0" err="1" smtClean="0"/>
              <a:t>الى</a:t>
            </a:r>
            <a:r>
              <a:rPr lang="ar-IQ" sz="2000" dirty="0" smtClean="0"/>
              <a:t> التكاليف الاستثمارية ويتم قسمة المجموع على (2) لاستخراج المتوسط، فتصبح المعادلة :</a:t>
            </a:r>
            <a:r>
              <a:rPr lang="en-US" sz="2000" dirty="0" smtClean="0"/>
              <a:t/>
            </a:r>
            <a:br>
              <a:rPr lang="en-US" sz="2000" dirty="0" smtClean="0"/>
            </a:br>
            <a:r>
              <a:rPr lang="ar-IQ" sz="2000" dirty="0" smtClean="0"/>
              <a:t>معدل العائد على الاستثمار =   </a:t>
            </a:r>
            <a:r>
              <a:rPr lang="ar-IQ" sz="2000" u="sng" dirty="0" smtClean="0"/>
              <a:t>    متوسط صافي التدفقات النقدية      </a:t>
            </a:r>
            <a:r>
              <a:rPr lang="ar-IQ" sz="2000" dirty="0" smtClean="0"/>
              <a:t> × 100</a:t>
            </a:r>
            <a:r>
              <a:rPr lang="en-US" sz="2000" dirty="0" smtClean="0"/>
              <a:t/>
            </a:r>
            <a:br>
              <a:rPr lang="en-US" sz="2000" dirty="0" smtClean="0"/>
            </a:br>
            <a:r>
              <a:rPr lang="ar-IQ" sz="2000" dirty="0" smtClean="0"/>
              <a:t>                       </a:t>
            </a:r>
            <a:r>
              <a:rPr lang="ar-IQ" sz="2000" u="sng" dirty="0" smtClean="0"/>
              <a:t>القيمة المتبقية للاستثمار + الكلفة الاستثمارية  </a:t>
            </a:r>
            <a:r>
              <a:rPr lang="en-US" sz="2000" dirty="0" smtClean="0"/>
              <a:t/>
            </a:r>
            <a:br>
              <a:rPr lang="en-US" sz="2000" dirty="0" smtClean="0"/>
            </a:br>
            <a:r>
              <a:rPr lang="ar-IQ" sz="2000" dirty="0" smtClean="0"/>
              <a:t>                                                       </a:t>
            </a:r>
            <a:r>
              <a:rPr lang="ar-IQ" dirty="0" smtClean="0"/>
              <a:t>2</a:t>
            </a: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457200"/>
            <a:ext cx="8686800" cy="4988024"/>
          </a:xfrm>
        </p:spPr>
        <p:txBody>
          <a:bodyPr>
            <a:normAutofit/>
          </a:bodyPr>
          <a:lstStyle/>
          <a:p>
            <a:pPr algn="r"/>
            <a:r>
              <a:rPr lang="ar-IQ" sz="2200" u="sng" dirty="0" smtClean="0"/>
              <a:t>مزايا هذا المعيار</a:t>
            </a:r>
            <a:r>
              <a:rPr lang="ar-IQ" sz="2200" dirty="0" smtClean="0"/>
              <a:t>:</a:t>
            </a:r>
            <a:r>
              <a:rPr lang="en-US" sz="2200" dirty="0" smtClean="0"/>
              <a:t/>
            </a:r>
            <a:br>
              <a:rPr lang="en-US" sz="2200" dirty="0" smtClean="0"/>
            </a:br>
            <a:r>
              <a:rPr lang="ar-IQ" sz="2200" dirty="0" smtClean="0"/>
              <a:t>سهولة عملية الحساب.</a:t>
            </a:r>
            <a:r>
              <a:rPr lang="en-US" sz="2200" dirty="0" smtClean="0"/>
              <a:t/>
            </a:r>
            <a:br>
              <a:rPr lang="en-US" sz="2200" dirty="0" smtClean="0"/>
            </a:br>
            <a:r>
              <a:rPr lang="ar-IQ" sz="2200" dirty="0" smtClean="0"/>
              <a:t>يتماشى مع المفاهيم المحاسبية لقياس </a:t>
            </a:r>
            <a:r>
              <a:rPr lang="ar-IQ" sz="2200" dirty="0" err="1" smtClean="0"/>
              <a:t>الايراد</a:t>
            </a:r>
            <a:r>
              <a:rPr lang="ar-IQ" sz="2200" dirty="0" smtClean="0"/>
              <a:t> وعائد الاستثمار.</a:t>
            </a:r>
            <a:r>
              <a:rPr lang="en-US" sz="2200" dirty="0" smtClean="0"/>
              <a:t/>
            </a:r>
            <a:br>
              <a:rPr lang="en-US" sz="2200" dirty="0" smtClean="0"/>
            </a:br>
            <a:r>
              <a:rPr lang="ar-IQ" sz="2200" dirty="0" smtClean="0"/>
              <a:t>يعتبر من الوسائل الرقابية عند تنفيذ المشروع في حالة مقارنة العائد المتحقق مع معدل العائد المطلوب.</a:t>
            </a:r>
            <a:r>
              <a:rPr lang="en-US" sz="2200" dirty="0" smtClean="0"/>
              <a:t/>
            </a:r>
            <a:br>
              <a:rPr lang="en-US" sz="2200" dirty="0" smtClean="0"/>
            </a:br>
            <a:r>
              <a:rPr lang="ar-IQ" sz="2200" dirty="0" smtClean="0"/>
              <a:t>يأخذ بنظر الاعتبار القيمة المتبقية للاستثمار.</a:t>
            </a:r>
            <a:r>
              <a:rPr lang="en-US" sz="2200" dirty="0" smtClean="0"/>
              <a:t/>
            </a:r>
            <a:br>
              <a:rPr lang="en-US" sz="2200" dirty="0" smtClean="0"/>
            </a:br>
            <a:r>
              <a:rPr lang="ar-IQ" sz="2200" u="sng" dirty="0" smtClean="0"/>
              <a:t>العيوب</a:t>
            </a:r>
            <a:r>
              <a:rPr lang="ar-IQ" sz="2200" dirty="0" smtClean="0"/>
              <a:t>:</a:t>
            </a:r>
            <a:r>
              <a:rPr lang="en-US" sz="2200" dirty="0" smtClean="0"/>
              <a:t/>
            </a:r>
            <a:br>
              <a:rPr lang="en-US" sz="2200" dirty="0" smtClean="0"/>
            </a:br>
            <a:r>
              <a:rPr lang="ar-IQ" sz="2200" dirty="0" smtClean="0"/>
              <a:t>يتجاهل عامل الوقت حيث يأخذ متوسط التدفقات النقدية بغض النظر عن الفترة التي ستحقق فيها.</a:t>
            </a:r>
            <a:r>
              <a:rPr lang="en-US" sz="2200" dirty="0" smtClean="0"/>
              <a:t/>
            </a:r>
            <a:br>
              <a:rPr lang="en-US" sz="2200" dirty="0" smtClean="0"/>
            </a:br>
            <a:r>
              <a:rPr lang="ar-IQ" sz="2200" dirty="0" smtClean="0"/>
              <a:t>تجاهل افتراض </a:t>
            </a:r>
            <a:r>
              <a:rPr lang="ar-IQ" sz="2200" dirty="0" err="1" smtClean="0"/>
              <a:t>اعادة</a:t>
            </a:r>
            <a:r>
              <a:rPr lang="ar-IQ" sz="2200" dirty="0" smtClean="0"/>
              <a:t> الاستثمار العائد المتحقق من المشروع في عمليات استثمارية </a:t>
            </a:r>
            <a:r>
              <a:rPr lang="ar-IQ" sz="2200" dirty="0" err="1" smtClean="0"/>
              <a:t>اخرى</a:t>
            </a:r>
            <a:r>
              <a:rPr lang="ar-IQ" dirty="0" smtClean="0"/>
              <a:t>. </a:t>
            </a:r>
            <a:r>
              <a:rPr lang="en-US" dirty="0" smtClean="0"/>
              <a:t/>
            </a:r>
            <a:br>
              <a:rPr lang="en-US" dirty="0" smtClean="0"/>
            </a:b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60648"/>
            <a:ext cx="8686800" cy="5976664"/>
          </a:xfrm>
        </p:spPr>
        <p:txBody>
          <a:bodyPr>
            <a:normAutofit/>
          </a:bodyPr>
          <a:lstStyle/>
          <a:p>
            <a:pPr algn="r"/>
            <a:r>
              <a:rPr lang="ar-IQ" sz="1600" b="1" u="sng" dirty="0" smtClean="0"/>
              <a:t>خامسا : معايير تقييم مناطق الجذب السياحي</a:t>
            </a:r>
            <a:r>
              <a:rPr lang="en-US" sz="1600" dirty="0" smtClean="0"/>
              <a:t/>
            </a:r>
            <a:br>
              <a:rPr lang="en-US" sz="1600" dirty="0" smtClean="0"/>
            </a:br>
            <a:r>
              <a:rPr lang="ar-IQ" sz="1600" dirty="0" smtClean="0"/>
              <a:t>       للقطاع السياحي طبيعة عمل ذو خصائص متعددة تجعل للاستثمار السياحي خصوصية يتميز </a:t>
            </a:r>
            <a:r>
              <a:rPr lang="ar-IQ" sz="1600" dirty="0" err="1" smtClean="0"/>
              <a:t>بها</a:t>
            </a:r>
            <a:r>
              <a:rPr lang="ar-IQ" sz="1600" dirty="0" smtClean="0"/>
              <a:t> عن باقي الاستثمارات في القطاعات الاقتصادية </a:t>
            </a:r>
            <a:r>
              <a:rPr lang="ar-IQ" sz="1600" dirty="0" err="1" smtClean="0"/>
              <a:t>الاخرى</a:t>
            </a:r>
            <a:r>
              <a:rPr lang="ar-IQ" sz="1600" dirty="0" smtClean="0"/>
              <a:t> ، مما يجعل اختيار المعايير في تقييم مناطق الجذب السياحية تختلف عن المعايير في المشاريع </a:t>
            </a:r>
            <a:r>
              <a:rPr lang="ar-IQ" sz="1600" dirty="0" err="1" smtClean="0"/>
              <a:t>الاخرى</a:t>
            </a:r>
            <a:r>
              <a:rPr lang="ar-IQ" sz="1600" dirty="0" smtClean="0"/>
              <a:t> والتي تتمثل بالآتي:</a:t>
            </a:r>
            <a:r>
              <a:rPr lang="en-US" sz="1600" dirty="0" smtClean="0"/>
              <a:t/>
            </a:r>
            <a:br>
              <a:rPr lang="en-US" sz="1600" dirty="0" smtClean="0"/>
            </a:br>
            <a:r>
              <a:rPr lang="ar-IQ" sz="1600" b="1" dirty="0" smtClean="0"/>
              <a:t>الجودة </a:t>
            </a:r>
            <a:r>
              <a:rPr lang="en-US" sz="1600" b="1" dirty="0" smtClean="0"/>
              <a:t>Quality</a:t>
            </a:r>
            <a:r>
              <a:rPr lang="ar-IQ" sz="1600" dirty="0" smtClean="0"/>
              <a:t> : </a:t>
            </a:r>
            <a:r>
              <a:rPr lang="ar-IQ" sz="1600" dirty="0" err="1" smtClean="0"/>
              <a:t>ان</a:t>
            </a:r>
            <a:r>
              <a:rPr lang="ar-IQ" sz="1600" dirty="0" smtClean="0"/>
              <a:t> السائح يريد أن يدفع مبالغ مالية ولكن جودة المنتج المقدم هي التي تحدد قيمة تلك المبالغ المالية المدفوعة، حيث لابد من عمل الصيانة بشكل دوري والحفاظ عليها من متغيرات الطقس وتوفير وسائل الراحة وتحسين جودتها، لذلك لابد من أخذ رأي السياح بعين الاعتبار وعدم الاكتفاء برأي </a:t>
            </a:r>
            <a:r>
              <a:rPr lang="ar-IQ" sz="1600" dirty="0" err="1" smtClean="0"/>
              <a:t>الادارة</a:t>
            </a:r>
            <a:r>
              <a:rPr lang="ar-IQ" sz="1600" dirty="0" smtClean="0"/>
              <a:t> وعليه لابد من </a:t>
            </a:r>
            <a:r>
              <a:rPr lang="ar-IQ" sz="1600" dirty="0" err="1" smtClean="0"/>
              <a:t>اجراء</a:t>
            </a:r>
            <a:r>
              <a:rPr lang="ar-IQ" sz="1600" dirty="0" smtClean="0"/>
              <a:t> استطلاعات لتقييم جودة المناطق الجاذبة للسياح.</a:t>
            </a:r>
            <a:r>
              <a:rPr lang="en-US" sz="1600" dirty="0" smtClean="0"/>
              <a:t/>
            </a:r>
            <a:br>
              <a:rPr lang="en-US" sz="1600" dirty="0" smtClean="0"/>
            </a:br>
            <a:r>
              <a:rPr lang="ar-IQ" sz="1600" b="1" dirty="0" err="1" smtClean="0"/>
              <a:t>الاصالة</a:t>
            </a:r>
            <a:r>
              <a:rPr lang="ar-IQ" sz="1600" b="1" dirty="0" smtClean="0"/>
              <a:t> </a:t>
            </a:r>
            <a:r>
              <a:rPr lang="en-US" sz="1600" b="1" dirty="0" smtClean="0"/>
              <a:t>Authenticity</a:t>
            </a:r>
            <a:r>
              <a:rPr lang="ar-IQ" sz="1600" dirty="0" smtClean="0"/>
              <a:t>: قد لا يكون للسائح خبرة </a:t>
            </a:r>
            <a:r>
              <a:rPr lang="ar-IQ" sz="1600" dirty="0" err="1" smtClean="0"/>
              <a:t>او</a:t>
            </a:r>
            <a:r>
              <a:rPr lang="ar-IQ" sz="1600" dirty="0" smtClean="0"/>
              <a:t> تجربة حول منطقة جذب معينة ولا معلومات حولها. </a:t>
            </a:r>
            <a:r>
              <a:rPr lang="ar-IQ" sz="1600" dirty="0" err="1" smtClean="0"/>
              <a:t>والاصالة</a:t>
            </a:r>
            <a:r>
              <a:rPr lang="ar-IQ" sz="1600" dirty="0" smtClean="0"/>
              <a:t> لا تشتمل على الجوانب الملموسة فقط بل غير الملموسة مثل الشهرة والشعبية لذلك لأي منطقة جذب خصوصية معينة لتكون قادرة على المنافسة.</a:t>
            </a:r>
            <a:r>
              <a:rPr lang="en-US" sz="1600" dirty="0" smtClean="0"/>
              <a:t/>
            </a:r>
            <a:br>
              <a:rPr lang="en-US" sz="1600" dirty="0" smtClean="0"/>
            </a:br>
            <a:r>
              <a:rPr lang="ar-IQ" sz="1600" b="1" dirty="0" smtClean="0"/>
              <a:t>التفرد </a:t>
            </a:r>
            <a:r>
              <a:rPr lang="en-US" sz="1600" b="1" dirty="0" smtClean="0"/>
              <a:t>Uniqueness</a:t>
            </a:r>
            <a:r>
              <a:rPr lang="ar-IQ" sz="1600" dirty="0" smtClean="0"/>
              <a:t>: </a:t>
            </a:r>
            <a:r>
              <a:rPr lang="ar-IQ" sz="1600" dirty="0" err="1" smtClean="0"/>
              <a:t>ان</a:t>
            </a:r>
            <a:r>
              <a:rPr lang="ar-IQ" sz="1600" dirty="0" smtClean="0"/>
              <a:t> التفرد عنصر </a:t>
            </a:r>
            <a:r>
              <a:rPr lang="ar-IQ" sz="1600" dirty="0" err="1" smtClean="0"/>
              <a:t>اساسي</a:t>
            </a:r>
            <a:r>
              <a:rPr lang="ar-IQ" sz="1600" dirty="0" smtClean="0"/>
              <a:t> في عملية تطوير مناطق الجذب السياحي لذلك يجب تقديم شيء متميز وفريد من نوعه لان السائح لا </a:t>
            </a:r>
            <a:r>
              <a:rPr lang="ar-IQ" sz="1600" dirty="0" err="1" smtClean="0"/>
              <a:t>يهمه</a:t>
            </a:r>
            <a:r>
              <a:rPr lang="ar-IQ" sz="1600" dirty="0" smtClean="0"/>
              <a:t> الكم بقدر النوع الجديد الذي يكتشفه لتحقيق رغباته.</a:t>
            </a:r>
            <a:r>
              <a:rPr lang="en-US" sz="1600" dirty="0" smtClean="0"/>
              <a:t/>
            </a:r>
            <a:br>
              <a:rPr lang="en-US" sz="1600" dirty="0" smtClean="0"/>
            </a:br>
            <a:r>
              <a:rPr lang="ar-IQ" sz="1600" b="1" dirty="0" smtClean="0"/>
              <a:t>توسيع النشاط</a:t>
            </a:r>
            <a:r>
              <a:rPr lang="en-US" sz="1600" b="1" dirty="0" smtClean="0"/>
              <a:t>Activity Expansion</a:t>
            </a:r>
            <a:r>
              <a:rPr lang="en-US" sz="1600" dirty="0" smtClean="0"/>
              <a:t> </a:t>
            </a:r>
            <a:r>
              <a:rPr lang="ar-IQ" sz="1600" dirty="0" smtClean="0"/>
              <a:t> : </a:t>
            </a:r>
            <a:r>
              <a:rPr lang="ar-IQ" sz="1600" dirty="0" err="1" smtClean="0"/>
              <a:t>ان</a:t>
            </a:r>
            <a:r>
              <a:rPr lang="ar-IQ" sz="1600" dirty="0" smtClean="0"/>
              <a:t> الناس تسافر لمناطق الجذب السياحي ليس للاستجمام ومشاهدة المناظر الطبيعية فقط </a:t>
            </a:r>
            <a:r>
              <a:rPr lang="ar-IQ" sz="1600" dirty="0" err="1" smtClean="0"/>
              <a:t>انما</a:t>
            </a:r>
            <a:r>
              <a:rPr lang="ar-IQ" sz="1600" dirty="0" smtClean="0"/>
              <a:t> لممارسة بعض </a:t>
            </a:r>
            <a:r>
              <a:rPr lang="ar-IQ" sz="1600" dirty="0" err="1" smtClean="0"/>
              <a:t>الانشطة</a:t>
            </a:r>
            <a:r>
              <a:rPr lang="ar-IQ" sz="1600" dirty="0" smtClean="0"/>
              <a:t> التي تلبي رغباتهم وهواياتهم، لذلك فان مناطق الجذب السياحي لابد من </a:t>
            </a:r>
            <a:r>
              <a:rPr lang="ar-IQ" sz="1600" dirty="0" err="1" smtClean="0"/>
              <a:t>ان</a:t>
            </a:r>
            <a:r>
              <a:rPr lang="ar-IQ" sz="1600" dirty="0" smtClean="0"/>
              <a:t> تتوفر فيها </a:t>
            </a:r>
            <a:r>
              <a:rPr lang="ar-IQ" sz="1600" dirty="0" err="1" smtClean="0"/>
              <a:t>بنى</a:t>
            </a:r>
            <a:r>
              <a:rPr lang="ar-IQ" sz="1600" dirty="0" smtClean="0"/>
              <a:t> تحتية من خلال التخطيط السليم لها.</a:t>
            </a:r>
            <a:r>
              <a:rPr lang="en-US" sz="1600" dirty="0" smtClean="0"/>
              <a:t/>
            </a:r>
            <a:br>
              <a:rPr lang="en-US" sz="1600" dirty="0" smtClean="0"/>
            </a:br>
            <a:r>
              <a:rPr lang="ar-IQ" sz="1600" b="1" dirty="0" smtClean="0"/>
              <a:t>قوة الجذب</a:t>
            </a:r>
            <a:r>
              <a:rPr lang="en-US" sz="1600" b="1" dirty="0" smtClean="0"/>
              <a:t> Attraction Power</a:t>
            </a:r>
            <a:r>
              <a:rPr lang="en-US" sz="1600" dirty="0" smtClean="0"/>
              <a:t> </a:t>
            </a:r>
            <a:r>
              <a:rPr lang="ar-IQ" sz="1600" dirty="0" smtClean="0"/>
              <a:t> : تقاس قوة الجذب بواسطة معرفة عدد الضيوف ومدة بقائهم بالمنطقة والوسائل المستخدمة للسفر والمسافات التي قطعوها للوصول </a:t>
            </a:r>
            <a:r>
              <a:rPr lang="ar-IQ" sz="1600" dirty="0" err="1" smtClean="0"/>
              <a:t>اليها</a:t>
            </a:r>
            <a:r>
              <a:rPr lang="ar-IQ" sz="1600" dirty="0" smtClean="0"/>
              <a:t>.</a:t>
            </a:r>
            <a:r>
              <a:rPr lang="en-US" dirty="0" smtClean="0"/>
              <a:t/>
            </a:r>
            <a:br>
              <a:rPr lang="en-US" dirty="0" smtClean="0"/>
            </a:br>
            <a:r>
              <a:rPr lang="en-US" dirty="0" smtClean="0"/>
              <a:t> </a:t>
            </a:r>
            <a:br>
              <a:rPr lang="en-US" dirty="0" smtClean="0"/>
            </a:br>
            <a:endParaRPr lang="ar-IQ"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7</TotalTime>
  <Words>31</Words>
  <Application>Microsoft Office PowerPoint</Application>
  <PresentationFormat>عرض على الشاشة (3:4)‏</PresentationFormat>
  <Paragraphs>5</Paragraphs>
  <Slides>4</Slides>
  <Notes>0</Notes>
  <HiddenSlides>0</HiddenSlides>
  <MMClips>0</MMClips>
  <ScaleCrop>false</ScaleCrop>
  <HeadingPairs>
    <vt:vector size="4" baseType="variant">
      <vt:variant>
        <vt:lpstr>سمة</vt:lpstr>
      </vt:variant>
      <vt:variant>
        <vt:i4>1</vt:i4>
      </vt:variant>
      <vt:variant>
        <vt:lpstr>عناوين الشرائح</vt:lpstr>
      </vt:variant>
      <vt:variant>
        <vt:i4>4</vt:i4>
      </vt:variant>
    </vt:vector>
  </HeadingPairs>
  <TitlesOfParts>
    <vt:vector size="5" baseType="lpstr">
      <vt:lpstr>رحلة</vt:lpstr>
      <vt:lpstr>. طريقة معدل العائد على الاستثمار Average Return on Investment:  تعتبر من الطرق الحديثة الاستخدام لقياس القابلية الايرادية للأموال المستثمرة والمستخدمة لأغراض التحليل المالي. ويسمى هذا المعيار بمعدل العائد المحاسبي اذ يعتمد على مفهوم الربح المحاسبي الناتج عن مقابلة الايرادات المتوقعة لكل سنة من سنوات العمر الاقتصادي للمشروع بالتكاليف المتوقعة للحصول على هذا الايراد. ويطلق عليها ايضاً (نسبة عائد الاستثمار) لان النتيجة النهائية لهذه العلاقة تكون على شكل نسبة مئوية تعكس مستوى الربحية التي تحققها الاستثمارات. ويعرف هذا المعيار على انه: معدل الايرادات النقدية السنوية للمشروع السياحي على الكلفة الاستثمارية له، وحسب العلاقة التالية :              معدل العائد على الاستثمار =  متوسط صافي التدفقات النقدية × 100                                              الكلفة الاستثمارية للمشروع     </vt:lpstr>
      <vt:lpstr> وقاعدة القرار في ظل هذه الطريقة: كلما كان معدل العائد اعلى كلما كان المشروع أكفأ اقتصادياً، وفي حالة المفاضلة بين عدة مشاريع فيفضل المشروع الذي يكون عائده اعلى. اذا كان معدل العائد المحاسبي أكبر او يساوي معدل العائد المطلوب فان المشروع يعتبر مقبول اقتصادياً. واذا كان معدل العائد المحاسبي أصغر من معدل العائد المطلوب فان المشروع يعتبر مرفوض. وفي حالة وجود قيمة متبقية للاستثمار فانها تضاف الى التكاليف الاستثمارية ويتم قسمة المجموع على (2) لاستخراج المتوسط، فتصبح المعادلة : معدل العائد على الاستثمار =       متوسط صافي التدفقات النقدية       × 100                        القيمة المتبقية للاستثمار + الكلفة الاستثمارية                                                          2</vt:lpstr>
      <vt:lpstr>مزايا هذا المعيار: سهولة عملية الحساب. يتماشى مع المفاهيم المحاسبية لقياس الايراد وعائد الاستثمار. يعتبر من الوسائل الرقابية عند تنفيذ المشروع في حالة مقارنة العائد المتحقق مع معدل العائد المطلوب. يأخذ بنظر الاعتبار القيمة المتبقية للاستثمار. العيوب: يتجاهل عامل الوقت حيث يأخذ متوسط التدفقات النقدية بغض النظر عن الفترة التي ستحقق فيها. تجاهل افتراض اعادة الاستثمار العائد المتحقق من المشروع في عمليات استثمارية اخرى.  </vt:lpstr>
      <vt:lpstr>خامسا : معايير تقييم مناطق الجذب السياحي        للقطاع السياحي طبيعة عمل ذو خصائص متعددة تجعل للاستثمار السياحي خصوصية يتميز بها عن باقي الاستثمارات في القطاعات الاقتصادية الاخرى ، مما يجعل اختيار المعايير في تقييم مناطق الجذب السياحية تختلف عن المعايير في المشاريع الاخرى والتي تتمثل بالآتي: الجودة Quality : ان السائح يريد أن يدفع مبالغ مالية ولكن جودة المنتج المقدم هي التي تحدد قيمة تلك المبالغ المالية المدفوعة، حيث لابد من عمل الصيانة بشكل دوري والحفاظ عليها من متغيرات الطقس وتوفير وسائل الراحة وتحسين جودتها، لذلك لابد من أخذ رأي السياح بعين الاعتبار وعدم الاكتفاء برأي الادارة وعليه لابد من اجراء استطلاعات لتقييم جودة المناطق الجاذبة للسياح. الاصالة Authenticity: قد لا يكون للسائح خبرة او تجربة حول منطقة جذب معينة ولا معلومات حولها. والاصالة لا تشتمل على الجوانب الملموسة فقط بل غير الملموسة مثل الشهرة والشعبية لذلك لأي منطقة جذب خصوصية معينة لتكون قادرة على المنافسة. التفرد Uniqueness: ان التفرد عنصر اساسي في عملية تطوير مناطق الجذب السياحي لذلك يجب تقديم شيء متميز وفريد من نوعه لان السائح لا يهمه الكم بقدر النوع الجديد الذي يكتشفه لتحقيق رغباته. توسيع النشاطActivity Expansion  : ان الناس تسافر لمناطق الجذب السياحي ليس للاستجمام ومشاهدة المناظر الطبيعية فقط انما لممارسة بعض الانشطة التي تلبي رغباتهم وهواياتهم، لذلك فان مناطق الجذب السياحي لابد من ان تتوفر فيها بنى تحتية من خلال التخطيط السليم لها. قوة الجذب Attraction Power  : تقاس قوة الجذب بواسطة معرفة عدد الضيوف ومدة بقائهم بالمنطقة والوسائل المستخدمة للسفر والمسافات التي قطعوها للوصول اليها.   </vt:lpstr>
    </vt:vector>
  </TitlesOfParts>
  <Company>SACC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طريقة معدل العائد على الاستثمار Average Return on Investment:  تعتبر من الطرق الحديثة الاستخدام لقياس القابلية الايرادية للأموال المستثمرة والمستخدمة لأغراض التحليل المالي. ويسمى هذا المعيار بمعدل العائد المحاسبي اذ يعتمد على مفهوم الربح المحاسبي الناتج عن مقابلة الايرادات المتوقعة لكل سنة من سنوات العمر الاقتصادي للمشروع بالتكاليف المتوقعة للحصول على هذا الايراد. ويطلق عليها ايضاً (نسبة عائد الاستثمار) لان النتيجة النهائية لهذه العلاقة تكون على شكل نسبة مئوية تعكس مستوى الربحية التي تحققها الاستثمارات. ويعرف هذا المعيار على انه: معدل الايرادات النقدية السنوية للمشروع السياحي على الكلفة الاستثمارية له، وحسب العلاقة التالية :              معدل العائد على الاستثمار =  متوسط صافي التدفقات النقدية × 100                                              الكلفة الاستثمارية للمشروع     </dc:title>
  <dc:creator>user</dc:creator>
  <cp:lastModifiedBy>user</cp:lastModifiedBy>
  <cp:revision>1</cp:revision>
  <dcterms:created xsi:type="dcterms:W3CDTF">2019-03-02T20:55:29Z</dcterms:created>
  <dcterms:modified xsi:type="dcterms:W3CDTF">2019-03-02T21:03:00Z</dcterms:modified>
</cp:coreProperties>
</file>