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EDCB606F-76FA-4602-B5DD-8261A755E850}" type="datetimeFigureOut">
              <a:rPr lang="ar-IQ" smtClean="0"/>
              <a:t>25/06/1440</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EEC527A-19C4-4874-9DF9-F265CF9D574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DCB606F-76FA-4602-B5DD-8261A755E850}"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EC527A-19C4-4874-9DF9-F265CF9D574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DCB606F-76FA-4602-B5DD-8261A755E850}"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EEC527A-19C4-4874-9DF9-F265CF9D574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EDCB606F-76FA-4602-B5DD-8261A755E850}" type="datetimeFigureOut">
              <a:rPr lang="ar-IQ" smtClean="0"/>
              <a:t>25/06/1440</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EEEC527A-19C4-4874-9DF9-F265CF9D574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EDCB606F-76FA-4602-B5DD-8261A755E850}" type="datetimeFigureOut">
              <a:rPr lang="ar-IQ" smtClean="0"/>
              <a:t>25/06/1440</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EEEC527A-19C4-4874-9DF9-F265CF9D574C}" type="slidenum">
              <a:rPr lang="ar-IQ" smtClean="0"/>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EDCB606F-76FA-4602-B5DD-8261A755E850}" type="datetimeFigureOut">
              <a:rPr lang="ar-IQ" smtClean="0"/>
              <a:t>25/06/1440</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EEEC527A-19C4-4874-9DF9-F265CF9D574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EDCB606F-76FA-4602-B5DD-8261A755E850}" type="datetimeFigureOut">
              <a:rPr lang="ar-IQ" smtClean="0"/>
              <a:t>25/06/1440</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EEEC527A-19C4-4874-9DF9-F265CF9D574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EDCB606F-76FA-4602-B5DD-8261A755E850}" type="datetimeFigureOut">
              <a:rPr lang="ar-IQ" smtClean="0"/>
              <a:t>25/06/1440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EEC527A-19C4-4874-9DF9-F265CF9D574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EDCB606F-76FA-4602-B5DD-8261A755E850}" type="datetimeFigureOut">
              <a:rPr lang="ar-IQ" smtClean="0"/>
              <a:t>25/06/1440</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EEEC527A-19C4-4874-9DF9-F265CF9D574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EDCB606F-76FA-4602-B5DD-8261A755E850}" type="datetimeFigureOut">
              <a:rPr lang="ar-IQ" smtClean="0"/>
              <a:t>25/06/1440</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EEEC527A-19C4-4874-9DF9-F265CF9D574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EDCB606F-76FA-4602-B5DD-8261A755E850}" type="datetimeFigureOut">
              <a:rPr lang="ar-IQ" smtClean="0"/>
              <a:t>25/06/1440</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EEEC527A-19C4-4874-9DF9-F265CF9D574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DCB606F-76FA-4602-B5DD-8261A755E850}" type="datetimeFigureOut">
              <a:rPr lang="ar-IQ" smtClean="0"/>
              <a:t>25/06/1440</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EEC527A-19C4-4874-9DF9-F265CF9D574C}"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3242791"/>
          </a:xfrm>
        </p:spPr>
        <p:txBody>
          <a:bodyPr>
            <a:normAutofit fontScale="90000"/>
          </a:bodyPr>
          <a:lstStyle/>
          <a:p>
            <a:pPr algn="r"/>
            <a:r>
              <a:rPr lang="ar-IQ" sz="2200" b="1" u="sng" dirty="0"/>
              <a:t>رابعا : معايير التقييم الاقتصادي للاستثمار </a:t>
            </a:r>
            <a:r>
              <a:rPr lang="en-US" sz="2200" dirty="0"/>
              <a:t/>
            </a:r>
            <a:br>
              <a:rPr lang="en-US" sz="2200" dirty="0"/>
            </a:br>
            <a:r>
              <a:rPr lang="ar-IQ" sz="2200" dirty="0"/>
              <a:t>      هناك العديد من المعايير الاقتصادية المتخصصة في تقييم أي نشاط ومنها النشاط السياحي ولكن سنتناول </a:t>
            </a:r>
            <a:r>
              <a:rPr lang="ar-IQ" sz="2200" dirty="0" err="1"/>
              <a:t>اكثر</a:t>
            </a:r>
            <a:r>
              <a:rPr lang="ar-IQ" sz="2200" dirty="0"/>
              <a:t> المعايير شيوعاً وأهميته التي توضح لنا العلاقة المطلوبة بين الكلفة الاستثمارية والعوائد المتحققة عنها وبالتالي </a:t>
            </a:r>
            <a:r>
              <a:rPr lang="ar-IQ" sz="2200" dirty="0" err="1"/>
              <a:t>اثرها</a:t>
            </a:r>
            <a:r>
              <a:rPr lang="ar-IQ" sz="2200" dirty="0"/>
              <a:t> على النتيجة المالية للنشاط. واهم هذه المعايير:</a:t>
            </a:r>
            <a:r>
              <a:rPr lang="en-US" sz="2200" dirty="0"/>
              <a:t/>
            </a:r>
            <a:br>
              <a:rPr lang="en-US" sz="2200" dirty="0"/>
            </a:br>
            <a:r>
              <a:rPr lang="ar-IQ" sz="2200" dirty="0"/>
              <a:t> </a:t>
            </a:r>
            <a:r>
              <a:rPr lang="en-US" sz="2200" dirty="0"/>
              <a:t/>
            </a:r>
            <a:br>
              <a:rPr lang="en-US" sz="2200" dirty="0"/>
            </a:br>
            <a:r>
              <a:rPr lang="ar-IQ" sz="2200" b="1" dirty="0"/>
              <a:t>1 . طريقة فترة الاسترداد </a:t>
            </a:r>
            <a:r>
              <a:rPr lang="en-US" sz="2200" b="1" dirty="0"/>
              <a:t>The Payback Period</a:t>
            </a:r>
            <a:r>
              <a:rPr lang="ar-IQ" sz="2200" b="1" dirty="0"/>
              <a:t>. </a:t>
            </a:r>
            <a:r>
              <a:rPr lang="en-US" sz="2200" dirty="0"/>
              <a:t/>
            </a:r>
            <a:br>
              <a:rPr lang="en-US" sz="2200" dirty="0"/>
            </a:br>
            <a:r>
              <a:rPr lang="ar-IQ" sz="2200" b="1" dirty="0"/>
              <a:t>2 . طريقة معدل العائد على الاستثمار </a:t>
            </a:r>
            <a:r>
              <a:rPr lang="en-US" sz="2200" b="1" dirty="0"/>
              <a:t>Average Return on Investment</a:t>
            </a:r>
            <a:r>
              <a:rPr lang="ar-IQ" sz="2200" b="1" dirty="0"/>
              <a:t>. </a:t>
            </a:r>
            <a:r>
              <a:rPr lang="en-US" sz="2200" dirty="0"/>
              <a:t/>
            </a:r>
            <a:br>
              <a:rPr lang="en-US" sz="2200" dirty="0"/>
            </a:br>
            <a:r>
              <a:rPr lang="ar-IQ" sz="2200" b="1" dirty="0"/>
              <a:t>3 . طريقة القيمة الحالية </a:t>
            </a:r>
            <a:r>
              <a:rPr lang="en-US" sz="2200" b="1" dirty="0"/>
              <a:t>Net Present Value</a:t>
            </a:r>
            <a:r>
              <a:rPr lang="ar-IQ" sz="2200" b="1" dirty="0"/>
              <a:t>. </a:t>
            </a:r>
            <a:r>
              <a:rPr lang="en-US" sz="3100" dirty="0"/>
              <a:t/>
            </a:r>
            <a:br>
              <a:rPr lang="en-US" sz="3100" dirty="0"/>
            </a:br>
            <a:r>
              <a:rPr lang="ar-IQ" sz="3100" dirty="0"/>
              <a:t> </a:t>
            </a:r>
            <a:r>
              <a:rPr lang="en-US" dirty="0"/>
              <a:t/>
            </a:r>
            <a:br>
              <a:rPr lang="en-US" dirty="0"/>
            </a:b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4961706"/>
          </a:xfrm>
        </p:spPr>
        <p:txBody>
          <a:bodyPr>
            <a:normAutofit fontScale="90000"/>
          </a:bodyPr>
          <a:lstStyle/>
          <a:p>
            <a:pPr algn="r"/>
            <a:r>
              <a:rPr lang="ar-IQ" dirty="0"/>
              <a:t> </a:t>
            </a:r>
            <a:r>
              <a:rPr lang="en-US" dirty="0"/>
              <a:t/>
            </a:r>
            <a:br>
              <a:rPr lang="en-US" dirty="0"/>
            </a:br>
            <a:r>
              <a:rPr lang="ar-IQ" sz="2000" b="1" dirty="0" smtClean="0"/>
              <a:t>. </a:t>
            </a:r>
            <a:r>
              <a:rPr lang="ar-IQ" sz="2000" b="1" dirty="0"/>
              <a:t>طريقة فترة الاسترداد </a:t>
            </a:r>
            <a:r>
              <a:rPr lang="en-US" sz="2000" b="1" dirty="0"/>
              <a:t>The Payback Period</a:t>
            </a:r>
            <a:r>
              <a:rPr lang="ar-IQ" sz="2000" b="1" dirty="0"/>
              <a:t>: </a:t>
            </a:r>
            <a:r>
              <a:rPr lang="en-US" sz="2000" dirty="0"/>
              <a:t/>
            </a:r>
            <a:br>
              <a:rPr lang="en-US" sz="2000" dirty="0"/>
            </a:br>
            <a:r>
              <a:rPr lang="ar-IQ" sz="2000" dirty="0"/>
              <a:t>تعد هذه الطريقة من الطرق الشائعة والأكثر استخداماً حيث يقيس هذا المعيار القيمة الاقتصادية للاستثمار عن طريق الفترة الزمنية اللازمة لاسترداد كلفة الاستثمار عن طريق </a:t>
            </a:r>
            <a:r>
              <a:rPr lang="ar-IQ" sz="2000" dirty="0" err="1"/>
              <a:t>الايراد</a:t>
            </a:r>
            <a:r>
              <a:rPr lang="ar-IQ" sz="2000" dirty="0"/>
              <a:t> النقدي السنوي لذلك الاستثمار.</a:t>
            </a:r>
            <a:r>
              <a:rPr lang="en-US" sz="2000" dirty="0"/>
              <a:t/>
            </a:r>
            <a:br>
              <a:rPr lang="en-US" sz="2000" dirty="0"/>
            </a:br>
            <a:r>
              <a:rPr lang="ar-IQ" sz="2000" dirty="0"/>
              <a:t>وتعرف فترة الاسترداد على </a:t>
            </a:r>
            <a:r>
              <a:rPr lang="ar-IQ" sz="2000" dirty="0" err="1"/>
              <a:t>انها</a:t>
            </a:r>
            <a:r>
              <a:rPr lang="ar-IQ" sz="2000" dirty="0"/>
              <a:t> : عدد السنوات اللازمة لاستعادة أصل المبلغ المستثمر من صافي التدفق النقدي السنوي، ويضاف التدفق النقدي لبعضه سنة بعد </a:t>
            </a:r>
            <a:r>
              <a:rPr lang="ar-IQ" sz="2000" dirty="0" err="1"/>
              <a:t>اخرى</a:t>
            </a:r>
            <a:r>
              <a:rPr lang="ar-IQ" sz="2000" dirty="0"/>
              <a:t> للتوصل </a:t>
            </a:r>
            <a:r>
              <a:rPr lang="ar-IQ" sz="2000" dirty="0" err="1"/>
              <a:t>الى</a:t>
            </a:r>
            <a:r>
              <a:rPr lang="ar-IQ" sz="2000" dirty="0"/>
              <a:t> المبلغ الذي يقارن بأصل الاستثمار. كما في المعادلة التالية: </a:t>
            </a:r>
            <a:r>
              <a:rPr lang="ar-IQ" sz="2000" dirty="0" smtClean="0"/>
              <a:t/>
            </a:r>
            <a:br>
              <a:rPr lang="ar-IQ" sz="2000" dirty="0" smtClean="0"/>
            </a:br>
            <a:r>
              <a:rPr lang="ar-IQ" sz="2000" dirty="0" smtClean="0"/>
              <a:t>الكلفة </a:t>
            </a:r>
            <a:r>
              <a:rPr lang="ar-IQ" sz="2000" dirty="0" err="1" smtClean="0"/>
              <a:t>الاستمارية</a:t>
            </a:r>
            <a:r>
              <a:rPr lang="ar-IQ" sz="2000" dirty="0" smtClean="0"/>
              <a:t> للمشروع / </a:t>
            </a:r>
            <a:r>
              <a:rPr lang="ar-IQ" sz="2000" dirty="0" err="1" smtClean="0"/>
              <a:t>الايراد</a:t>
            </a:r>
            <a:r>
              <a:rPr lang="ar-IQ" sz="2000" dirty="0" smtClean="0"/>
              <a:t> النقدي السنوي</a:t>
            </a:r>
            <a:r>
              <a:rPr lang="en-US" sz="2000" dirty="0"/>
              <a:t/>
            </a:r>
            <a:br>
              <a:rPr lang="en-US" sz="2000" dirty="0"/>
            </a:br>
            <a:r>
              <a:rPr lang="ar-IQ" sz="2000" dirty="0"/>
              <a:t>ويعتبر المشروع </a:t>
            </a:r>
            <a:r>
              <a:rPr lang="ar-IQ" sz="2000" dirty="0" err="1"/>
              <a:t>الافضل</a:t>
            </a:r>
            <a:r>
              <a:rPr lang="ar-IQ" sz="2000" dirty="0"/>
              <a:t> </a:t>
            </a:r>
            <a:r>
              <a:rPr lang="ar-IQ" sz="2000" dirty="0" err="1"/>
              <a:t>والاكفأ</a:t>
            </a:r>
            <a:r>
              <a:rPr lang="ar-IQ" sz="2000" dirty="0"/>
              <a:t> اقتصادياً هو المشروع الذي يحقق أقصر فترة استرداد ، وفي حالة عدم وجود مشاريع للمفاضلة فيتم مقارنة فترة الاسترداد الحاسمة التي يحددها المستثمر على </a:t>
            </a:r>
            <a:r>
              <a:rPr lang="ar-IQ" sz="2000" dirty="0" err="1"/>
              <a:t>اساس</a:t>
            </a:r>
            <a:r>
              <a:rPr lang="ar-IQ" sz="2000" dirty="0"/>
              <a:t> من الخبرة السابقة له. </a:t>
            </a:r>
            <a:r>
              <a:rPr lang="en-US" sz="2000" dirty="0"/>
              <a:t/>
            </a:r>
            <a:br>
              <a:rPr lang="en-US" sz="2000" dirty="0"/>
            </a:b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5105722"/>
          </a:xfrm>
        </p:spPr>
        <p:txBody>
          <a:bodyPr>
            <a:normAutofit fontScale="90000"/>
          </a:bodyPr>
          <a:lstStyle/>
          <a:p>
            <a:pPr algn="r"/>
            <a:r>
              <a:rPr lang="ar-IQ" sz="1800" u="sng" dirty="0"/>
              <a:t>مزايا هذا المعيار</a:t>
            </a:r>
            <a:r>
              <a:rPr lang="ar-IQ" sz="1800" dirty="0"/>
              <a:t> :</a:t>
            </a:r>
            <a:r>
              <a:rPr lang="en-US" sz="1800" dirty="0"/>
              <a:t/>
            </a:r>
            <a:br>
              <a:rPr lang="en-US" sz="1800" dirty="0"/>
            </a:br>
            <a:r>
              <a:rPr lang="ar-IQ" sz="1800" dirty="0"/>
              <a:t>لسهولة وتوفر المعلومات اللازمة لاستخدامه، ويناسب المشاريع الاستثمارية صغيرة الحجم. </a:t>
            </a:r>
            <a:r>
              <a:rPr lang="en-US" sz="1800" dirty="0"/>
              <a:t/>
            </a:r>
            <a:br>
              <a:rPr lang="en-US" sz="1800" dirty="0"/>
            </a:br>
            <a:r>
              <a:rPr lang="ar-IQ" sz="1800" dirty="0" err="1"/>
              <a:t>يلائم</a:t>
            </a:r>
            <a:r>
              <a:rPr lang="ar-IQ" sz="1800" dirty="0"/>
              <a:t> المشاريع التي تخضع لعوامل التقلب السريعة وعدم التأكد ونوعية الاستثمارات ذات المخاطرة العالية، </a:t>
            </a:r>
            <a:r>
              <a:rPr lang="ar-IQ" sz="1800" dirty="0" err="1"/>
              <a:t>او</a:t>
            </a:r>
            <a:r>
              <a:rPr lang="ar-IQ" sz="1800" dirty="0"/>
              <a:t> التي تتعرض لتغيرات تكنولوجية سريعة ، </a:t>
            </a:r>
            <a:r>
              <a:rPr lang="ar-IQ" sz="1800" dirty="0" err="1"/>
              <a:t>اذ</a:t>
            </a:r>
            <a:r>
              <a:rPr lang="ar-IQ" sz="1800" dirty="0"/>
              <a:t> التأخر يعمل على تقادم المعدات قبل أن يحين وقت اندثارها.</a:t>
            </a:r>
            <a:r>
              <a:rPr lang="en-US" sz="1800" dirty="0"/>
              <a:t/>
            </a:r>
            <a:br>
              <a:rPr lang="en-US" sz="1800" dirty="0"/>
            </a:br>
            <a:r>
              <a:rPr lang="ar-IQ" sz="1800" dirty="0"/>
              <a:t>اعتباره معياراً لقياس درجة المخاطرة التي يمكن </a:t>
            </a:r>
            <a:r>
              <a:rPr lang="ar-IQ" sz="1800" dirty="0" err="1"/>
              <a:t>ان</a:t>
            </a:r>
            <a:r>
              <a:rPr lang="ar-IQ" sz="1800" dirty="0"/>
              <a:t> يتعرض لها كل مال مستثمر.</a:t>
            </a:r>
            <a:r>
              <a:rPr lang="en-US" sz="1800" dirty="0"/>
              <a:t/>
            </a:r>
            <a:br>
              <a:rPr lang="en-US" sz="1800" dirty="0"/>
            </a:br>
            <a:r>
              <a:rPr lang="ar-IQ" sz="1800" dirty="0"/>
              <a:t>تناسب المستثمر </a:t>
            </a:r>
            <a:r>
              <a:rPr lang="ar-IQ" sz="1800" dirty="0" err="1"/>
              <a:t>الاجنبي</a:t>
            </a:r>
            <a:r>
              <a:rPr lang="ar-IQ" sz="1800" dirty="0"/>
              <a:t> في البلاد التي لا تتمتع بالاستقرار الاقتصادي والسياسي، حيث يتركز اهتمام المستثمر في تحقيق أكبر تدفق نقدي في أقصر فترة زمنية لاسترداد </a:t>
            </a:r>
            <a:r>
              <a:rPr lang="ar-IQ" sz="1800" dirty="0" err="1"/>
              <a:t>امواله</a:t>
            </a:r>
            <a:r>
              <a:rPr lang="ar-IQ" sz="1800" dirty="0"/>
              <a:t> المستثمرة.</a:t>
            </a:r>
            <a:r>
              <a:rPr lang="en-US" sz="1800" dirty="0"/>
              <a:t/>
            </a:r>
            <a:br>
              <a:rPr lang="en-US" sz="1800" dirty="0"/>
            </a:br>
            <a:r>
              <a:rPr lang="ar-IQ" sz="1800" dirty="0"/>
              <a:t>ملائم للمشاريع التي لديها احتمالات مجالات للاستثمار لكن مقيدة بالموارد المالية.</a:t>
            </a:r>
            <a:r>
              <a:rPr lang="en-US" sz="1800" dirty="0"/>
              <a:t/>
            </a:r>
            <a:br>
              <a:rPr lang="en-US" sz="1800" dirty="0"/>
            </a:br>
            <a:r>
              <a:rPr lang="ar-IQ" sz="1800" dirty="0"/>
              <a:t> </a:t>
            </a:r>
            <a:r>
              <a:rPr lang="en-US" sz="1800" dirty="0" smtClean="0"/>
              <a:t/>
            </a:r>
            <a:br>
              <a:rPr lang="en-US" sz="1800" dirty="0" smtClean="0"/>
            </a:br>
            <a:r>
              <a:rPr lang="en-US" sz="1800" dirty="0"/>
              <a:t> </a:t>
            </a:r>
            <a:r>
              <a:rPr lang="en-US" sz="1800" dirty="0" smtClean="0"/>
              <a:t/>
            </a:r>
            <a:br>
              <a:rPr lang="en-US" sz="1800" dirty="0" smtClean="0"/>
            </a:br>
            <a:r>
              <a:rPr lang="ar-IQ" sz="1800" u="sng" dirty="0"/>
              <a:t>العيوب</a:t>
            </a:r>
            <a:r>
              <a:rPr lang="ar-IQ" sz="1800" dirty="0"/>
              <a:t> :</a:t>
            </a:r>
            <a:r>
              <a:rPr lang="en-US" sz="1800" dirty="0"/>
              <a:t/>
            </a:r>
            <a:br>
              <a:rPr lang="en-US" sz="1800" dirty="0"/>
            </a:br>
            <a:r>
              <a:rPr lang="ar-IQ" sz="1800" dirty="0"/>
              <a:t>إهماله القيمة الزمنية للنقود، </a:t>
            </a:r>
            <a:r>
              <a:rPr lang="ar-IQ" sz="1800" dirty="0" err="1"/>
              <a:t>اي</a:t>
            </a:r>
            <a:r>
              <a:rPr lang="ar-IQ" sz="1800" dirty="0"/>
              <a:t> تجاهله للتوقيت الزمني للتدفقات النقدية فهو يتعامل مع وحدة النقد المتحققة في السنة </a:t>
            </a:r>
            <a:r>
              <a:rPr lang="ar-IQ" sz="1800" dirty="0" err="1"/>
              <a:t>الاولى</a:t>
            </a:r>
            <a:r>
              <a:rPr lang="ar-IQ" sz="1800" dirty="0"/>
              <a:t> على </a:t>
            </a:r>
            <a:r>
              <a:rPr lang="ar-IQ" sz="1800" dirty="0" err="1"/>
              <a:t>انها</a:t>
            </a:r>
            <a:r>
              <a:rPr lang="ar-IQ" sz="1800" dirty="0"/>
              <a:t> متساوية مع وحدة النقد المتحققة في سنة لاحقة.</a:t>
            </a:r>
            <a:r>
              <a:rPr lang="en-US" sz="1800" dirty="0"/>
              <a:t/>
            </a:r>
            <a:br>
              <a:rPr lang="en-US" sz="1800" dirty="0"/>
            </a:br>
            <a:r>
              <a:rPr lang="ar-IQ" sz="1800" dirty="0"/>
              <a:t>إهماله التدفقات النقدية التي يمكن </a:t>
            </a:r>
            <a:r>
              <a:rPr lang="ar-IQ" sz="1800" dirty="0" err="1"/>
              <a:t>ان</a:t>
            </a:r>
            <a:r>
              <a:rPr lang="ar-IQ" sz="1800" dirty="0"/>
              <a:t> يحققها المشروع خلال عمره </a:t>
            </a:r>
            <a:r>
              <a:rPr lang="ar-IQ" sz="1800" dirty="0" err="1"/>
              <a:t>الانتاجي</a:t>
            </a:r>
            <a:r>
              <a:rPr lang="ar-IQ" sz="1800" dirty="0"/>
              <a:t> حيث يركز على السنوات التي يستطيع فيها المشروع استرداد رأسماله </a:t>
            </a:r>
            <a:r>
              <a:rPr lang="ar-IQ" sz="1800" dirty="0" err="1"/>
              <a:t>الاصلي</a:t>
            </a:r>
            <a:r>
              <a:rPr lang="ar-IQ" sz="1800" dirty="0"/>
              <a:t> </a:t>
            </a:r>
            <a:r>
              <a:rPr lang="ar-IQ" sz="1800" dirty="0" err="1"/>
              <a:t>ويهمل</a:t>
            </a:r>
            <a:r>
              <a:rPr lang="ar-IQ" sz="1800" dirty="0"/>
              <a:t> المكاسب التي يمكن </a:t>
            </a:r>
            <a:r>
              <a:rPr lang="ar-IQ" sz="1800" dirty="0" err="1"/>
              <a:t>ان</a:t>
            </a:r>
            <a:r>
              <a:rPr lang="ar-IQ" sz="1800" dirty="0"/>
              <a:t> يحققها بعد فترة الاسترداد والتي قد تكون مهمة بحيث تؤثر على قرار الاستثمار.</a:t>
            </a:r>
            <a:r>
              <a:rPr lang="en-US" dirty="0"/>
              <a:t/>
            </a:r>
            <a:br>
              <a:rPr lang="en-US" dirty="0"/>
            </a:b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TotalTime>
  <Words>10</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حيوية</vt:lpstr>
      <vt:lpstr>رابعا : معايير التقييم الاقتصادي للاستثمار        هناك العديد من المعايير الاقتصادية المتخصصة في تقييم أي نشاط ومنها النشاط السياحي ولكن سنتناول اكثر المعايير شيوعاً وأهميته التي توضح لنا العلاقة المطلوبة بين الكلفة الاستثمارية والعوائد المتحققة عنها وبالتالي اثرها على النتيجة المالية للنشاط. واهم هذه المعايير:   1 . طريقة فترة الاسترداد The Payback Period.  2 . طريقة معدل العائد على الاستثمار Average Return on Investment.  3 . طريقة القيمة الحالية Net Present Value.    </vt:lpstr>
      <vt:lpstr>  . طريقة فترة الاسترداد The Payback Period:  تعد هذه الطريقة من الطرق الشائعة والأكثر استخداماً حيث يقيس هذا المعيار القيمة الاقتصادية للاستثمار عن طريق الفترة الزمنية اللازمة لاسترداد كلفة الاستثمار عن طريق الايراد النقدي السنوي لذلك الاستثمار. وتعرف فترة الاسترداد على انها : عدد السنوات اللازمة لاستعادة أصل المبلغ المستثمر من صافي التدفق النقدي السنوي، ويضاف التدفق النقدي لبعضه سنة بعد اخرى للتوصل الى المبلغ الذي يقارن بأصل الاستثمار. كما في المعادلة التالية:  الكلفة الاستمارية للمشروع / الايراد النقدي السنوي ويعتبر المشروع الافضل والاكفأ اقتصادياً هو المشروع الذي يحقق أقصر فترة استرداد ، وفي حالة عدم وجود مشاريع للمفاضلة فيتم مقارنة فترة الاسترداد الحاسمة التي يحددها المستثمر على اساس من الخبرة السابقة له.  </vt:lpstr>
      <vt:lpstr>مزايا هذا المعيار : لسهولة وتوفر المعلومات اللازمة لاستخدامه، ويناسب المشاريع الاستثمارية صغيرة الحجم.  يلائم المشاريع التي تخضع لعوامل التقلب السريعة وعدم التأكد ونوعية الاستثمارات ذات المخاطرة العالية، او التي تتعرض لتغيرات تكنولوجية سريعة ، اذ التأخر يعمل على تقادم المعدات قبل أن يحين وقت اندثارها. اعتباره معياراً لقياس درجة المخاطرة التي يمكن ان يتعرض لها كل مال مستثمر. تناسب المستثمر الاجنبي في البلاد التي لا تتمتع بالاستقرار الاقتصادي والسياسي، حيث يتركز اهتمام المستثمر في تحقيق أكبر تدفق نقدي في أقصر فترة زمنية لاسترداد امواله المستثمرة. ملائم للمشاريع التي لديها احتمالات مجالات للاستثمار لكن مقيدة بالموارد المالية.     العيوب : إهماله القيمة الزمنية للنقود، اي تجاهله للتوقيت الزمني للتدفقات النقدية فهو يتعامل مع وحدة النقد المتحققة في السنة الاولى على انها متساوية مع وحدة النقد المتحققة في سنة لاحقة. إهماله التدفقات النقدية التي يمكن ان يحققها المشروع خلال عمره الانتاجي حيث يركز على السنوات التي يستطيع فيها المشروع استرداد رأسماله الاصلي ويهمل المكاسب التي يمكن ان يحققها بعد فترة الاسترداد والتي قد تكون مهمة بحيث تؤثر على قرار الاستثمار. </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رابعا : معايير التقييم الاقتصادي للاستثمار        هناك العديد من المعايير الاقتصادية المتخصصة في تقييم أي نشاط ومنها النشاط السياحي ولكن سنتناول اكثر المعايير شيوعاً وأهميته التي توضح لنا العلاقة المطلوبة بين الكلفة الاستثمارية والعوائد المتحققة عنها وبالتالي اثرها على النتيجة المالية للنشاط. واهم هذه المعايير:   1 . طريقة فترة الاسترداد The Payback Period.  2 . طريقة معدل العائد على الاستثمار Average Return on Investment.  3 . طريقة القيمة الحالية Net Present Value.    </dc:title>
  <dc:creator>user</dc:creator>
  <cp:lastModifiedBy>user</cp:lastModifiedBy>
  <cp:revision>2</cp:revision>
  <dcterms:created xsi:type="dcterms:W3CDTF">2019-03-02T20:16:52Z</dcterms:created>
  <dcterms:modified xsi:type="dcterms:W3CDTF">2019-03-02T20:31:16Z</dcterms:modified>
</cp:coreProperties>
</file>