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7A49000B-90FB-478F-8C5A-5536FE8D0B91}" type="datetimeFigureOut">
              <a:rPr lang="ar-IQ" smtClean="0"/>
              <a:t>25/06/1440</a:t>
            </a:fld>
            <a:endParaRPr lang="ar-IQ"/>
          </a:p>
        </p:txBody>
      </p:sp>
      <p:sp>
        <p:nvSpPr>
          <p:cNvPr id="19" name="عنصر نائب للتذييل 18"/>
          <p:cNvSpPr>
            <a:spLocks noGrp="1"/>
          </p:cNvSpPr>
          <p:nvPr>
            <p:ph type="ftr" sz="quarter" idx="11"/>
          </p:nvPr>
        </p:nvSpPr>
        <p:spPr/>
        <p:txBody>
          <a:bodyPr/>
          <a:lstStyle/>
          <a:p>
            <a:endParaRPr lang="ar-IQ"/>
          </a:p>
        </p:txBody>
      </p:sp>
      <p:sp>
        <p:nvSpPr>
          <p:cNvPr id="27" name="عنصر نائب لرقم الشريحة 26"/>
          <p:cNvSpPr>
            <a:spLocks noGrp="1"/>
          </p:cNvSpPr>
          <p:nvPr>
            <p:ph type="sldNum" sz="quarter" idx="12"/>
          </p:nvPr>
        </p:nvSpPr>
        <p:spPr/>
        <p:txBody>
          <a:bodyPr/>
          <a:lstStyle/>
          <a:p>
            <a:fld id="{DC055B72-8366-430B-9E10-DD6C56042ADE}"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A49000B-90FB-478F-8C5A-5536FE8D0B91}" type="datetimeFigureOut">
              <a:rPr lang="ar-IQ" smtClean="0"/>
              <a:t>25/06/1440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C055B72-8366-430B-9E10-DD6C56042AD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A49000B-90FB-478F-8C5A-5536FE8D0B91}" type="datetimeFigureOut">
              <a:rPr lang="ar-IQ" smtClean="0"/>
              <a:t>25/06/1440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C055B72-8366-430B-9E10-DD6C56042AD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A49000B-90FB-478F-8C5A-5536FE8D0B91}" type="datetimeFigureOut">
              <a:rPr lang="ar-IQ" smtClean="0"/>
              <a:t>25/06/1440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C055B72-8366-430B-9E10-DD6C56042AD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A49000B-90FB-478F-8C5A-5536FE8D0B91}" type="datetimeFigureOut">
              <a:rPr lang="ar-IQ" smtClean="0"/>
              <a:t>25/06/1440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C055B72-8366-430B-9E10-DD6C56042ADE}"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7A49000B-90FB-478F-8C5A-5536FE8D0B91}" type="datetimeFigureOut">
              <a:rPr lang="ar-IQ" smtClean="0"/>
              <a:t>25/06/1440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C055B72-8366-430B-9E10-DD6C56042AD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7A49000B-90FB-478F-8C5A-5536FE8D0B91}" type="datetimeFigureOut">
              <a:rPr lang="ar-IQ" smtClean="0"/>
              <a:t>25/06/1440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C055B72-8366-430B-9E10-DD6C56042ADE}"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7A49000B-90FB-478F-8C5A-5536FE8D0B91}" type="datetimeFigureOut">
              <a:rPr lang="ar-IQ" smtClean="0"/>
              <a:t>25/06/1440</a:t>
            </a:fld>
            <a:endParaRPr lang="ar-IQ"/>
          </a:p>
        </p:txBody>
      </p:sp>
      <p:sp>
        <p:nvSpPr>
          <p:cNvPr id="8" name="عنصر نائب لرقم الشريحة 7"/>
          <p:cNvSpPr>
            <a:spLocks noGrp="1"/>
          </p:cNvSpPr>
          <p:nvPr>
            <p:ph type="sldNum" sz="quarter" idx="11"/>
          </p:nvPr>
        </p:nvSpPr>
        <p:spPr/>
        <p:txBody>
          <a:bodyPr/>
          <a:lstStyle/>
          <a:p>
            <a:fld id="{DC055B72-8366-430B-9E10-DD6C56042ADE}" type="slidenum">
              <a:rPr lang="ar-IQ" smtClean="0"/>
              <a:t>‹#›</a:t>
            </a:fld>
            <a:endParaRPr lang="ar-IQ"/>
          </a:p>
        </p:txBody>
      </p:sp>
      <p:sp>
        <p:nvSpPr>
          <p:cNvPr id="9" name="عنصر نائب للتذييل 8"/>
          <p:cNvSpPr>
            <a:spLocks noGrp="1"/>
          </p:cNvSpPr>
          <p:nvPr>
            <p:ph type="ftr" sz="quarter" idx="12"/>
          </p:nvPr>
        </p:nvSpPr>
        <p:spPr/>
        <p:txBody>
          <a:bodyPr/>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A49000B-90FB-478F-8C5A-5536FE8D0B91}" type="datetimeFigureOut">
              <a:rPr lang="ar-IQ" smtClean="0"/>
              <a:t>25/06/1440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C055B72-8366-430B-9E10-DD6C56042AD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7A49000B-90FB-478F-8C5A-5536FE8D0B91}" type="datetimeFigureOut">
              <a:rPr lang="ar-IQ" smtClean="0"/>
              <a:t>25/06/1440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156448" y="6422064"/>
            <a:ext cx="762000" cy="365125"/>
          </a:xfrm>
        </p:spPr>
        <p:txBody>
          <a:bodyPr/>
          <a:lstStyle/>
          <a:p>
            <a:fld id="{DC055B72-8366-430B-9E10-DD6C56042ADE}"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7A49000B-90FB-478F-8C5A-5536FE8D0B91}" type="datetimeFigureOut">
              <a:rPr lang="ar-IQ" smtClean="0"/>
              <a:t>25/06/1440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C055B72-8366-430B-9E10-DD6C56042AD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A49000B-90FB-478F-8C5A-5536FE8D0B91}" type="datetimeFigureOut">
              <a:rPr lang="ar-IQ" smtClean="0"/>
              <a:t>25/06/1440</a:t>
            </a:fld>
            <a:endParaRPr lang="ar-IQ"/>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IQ"/>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C055B72-8366-430B-9E10-DD6C56042ADE}"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3400" y="260648"/>
            <a:ext cx="8287072" cy="6120680"/>
          </a:xfrm>
        </p:spPr>
        <p:txBody>
          <a:bodyPr>
            <a:normAutofit/>
          </a:bodyPr>
          <a:lstStyle/>
          <a:p>
            <a:pPr algn="ctr"/>
            <a:r>
              <a:rPr lang="ar-IQ" b="1" dirty="0" smtClean="0"/>
              <a:t>الفصل الرابع</a:t>
            </a:r>
            <a:endParaRPr lang="en-US" dirty="0" smtClean="0"/>
          </a:p>
          <a:p>
            <a:pPr algn="ctr"/>
            <a:r>
              <a:rPr lang="ar-IQ" b="1" dirty="0" smtClean="0"/>
              <a:t>معايير التقييم الاقتصادي للاستثمار في المشروع السياحي</a:t>
            </a:r>
            <a:endParaRPr lang="en-US" dirty="0" smtClean="0"/>
          </a:p>
          <a:p>
            <a:pPr algn="ctr"/>
            <a:r>
              <a:rPr lang="ar-IQ" b="1" dirty="0" smtClean="0"/>
              <a:t>المفهوم – الأهمية والأهداف – المراحل - المعايير (المزايا والعيوب) – معايير تقييم مناطق الجذب السياحي</a:t>
            </a:r>
            <a:endParaRPr lang="en-US" dirty="0" smtClean="0"/>
          </a:p>
          <a:p>
            <a:r>
              <a:rPr lang="ar-IQ" b="1" dirty="0" smtClean="0"/>
              <a:t> </a:t>
            </a:r>
            <a:endParaRPr lang="en-US" dirty="0" smtClean="0"/>
          </a:p>
          <a:p>
            <a:r>
              <a:rPr lang="ar-IQ" b="1" u="sng" dirty="0" err="1" smtClean="0"/>
              <a:t>اولا</a:t>
            </a:r>
            <a:r>
              <a:rPr lang="ar-IQ" b="1" u="sng" dirty="0" smtClean="0"/>
              <a:t> : مفهوم عملية التقييم الاقتصادي للمشاريع </a:t>
            </a:r>
            <a:endParaRPr lang="en-US" dirty="0" smtClean="0"/>
          </a:p>
          <a:p>
            <a:r>
              <a:rPr lang="ar-IQ" dirty="0" smtClean="0"/>
              <a:t>      يعتبر موضوع تقييم المشاريع من المواضيع الاقتصادية الحديثة، وقد حظي هذا الموضوع باهتمام كبير في البلدان المتقدمة لاهتمامها بأهمية تحقيق الاستخدام </a:t>
            </a:r>
            <a:r>
              <a:rPr lang="ar-IQ" dirty="0" err="1" smtClean="0"/>
              <a:t>الامثل</a:t>
            </a:r>
            <a:r>
              <a:rPr lang="ar-IQ" dirty="0" smtClean="0"/>
              <a:t> للموارد الاقتصادية المتاحة والنادرة. أما بالنسبة للدول النامية فقد اهتمت </a:t>
            </a:r>
            <a:r>
              <a:rPr lang="ar-IQ" dirty="0" err="1" smtClean="0"/>
              <a:t>اكثر</a:t>
            </a:r>
            <a:r>
              <a:rPr lang="ar-IQ" dirty="0" smtClean="0"/>
              <a:t> لما له علاقة وثيقة بتحقيق عملية التنمية الاقتصادية من جهة وتحقيق الاستخدام والتوزيع </a:t>
            </a:r>
            <a:r>
              <a:rPr lang="ar-IQ" dirty="0" err="1" smtClean="0"/>
              <a:t>الامثل</a:t>
            </a:r>
            <a:r>
              <a:rPr lang="ar-IQ" dirty="0" smtClean="0"/>
              <a:t> للموارد المتاحة.</a:t>
            </a:r>
            <a:endParaRPr lang="en-US" dirty="0" smtClean="0"/>
          </a:p>
          <a:p>
            <a:r>
              <a:rPr lang="ar-IQ" dirty="0" smtClean="0"/>
              <a:t>      وتعرف عملية تقييم المشاريع بأنها : عبارة عن عملية وضع المعايير اللازمة التي يمكن من خلالها التوصل </a:t>
            </a:r>
            <a:r>
              <a:rPr lang="ar-IQ" dirty="0" err="1" smtClean="0"/>
              <a:t>الى</a:t>
            </a:r>
            <a:r>
              <a:rPr lang="ar-IQ" dirty="0" smtClean="0"/>
              <a:t> اختيار البديل </a:t>
            </a:r>
            <a:r>
              <a:rPr lang="ar-IQ" dirty="0" err="1" smtClean="0"/>
              <a:t>او</a:t>
            </a:r>
            <a:r>
              <a:rPr lang="ar-IQ" dirty="0" smtClean="0"/>
              <a:t> المشروع المناسب من بين عدة بدائل مقترحة، والذي يضمن تحقيق </a:t>
            </a:r>
            <a:r>
              <a:rPr lang="ar-IQ" dirty="0" err="1" smtClean="0"/>
              <a:t>الاهداف</a:t>
            </a:r>
            <a:r>
              <a:rPr lang="ar-IQ" dirty="0" smtClean="0"/>
              <a:t> المحددة واستناداً </a:t>
            </a:r>
            <a:r>
              <a:rPr lang="ar-IQ" dirty="0" err="1" smtClean="0"/>
              <a:t>الى</a:t>
            </a:r>
            <a:r>
              <a:rPr lang="ar-IQ" dirty="0" smtClean="0"/>
              <a:t> أسس علمية.</a:t>
            </a:r>
            <a:endParaRPr lang="en-US"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52736"/>
            <a:ext cx="8305800" cy="5544616"/>
          </a:xfrm>
        </p:spPr>
        <p:txBody>
          <a:bodyPr>
            <a:normAutofit fontScale="90000"/>
          </a:bodyPr>
          <a:lstStyle/>
          <a:p>
            <a:pPr algn="r" rtl="1"/>
            <a:r>
              <a:rPr lang="ar-IQ" sz="2700" b="1" u="sng" dirty="0" smtClean="0"/>
              <a:t/>
            </a:r>
            <a:br>
              <a:rPr lang="ar-IQ" sz="2700" b="1" u="sng" dirty="0" smtClean="0"/>
            </a:br>
            <a:r>
              <a:rPr lang="ar-IQ" sz="2700" b="1" u="sng" dirty="0" smtClean="0"/>
              <a:t/>
            </a:r>
            <a:br>
              <a:rPr lang="ar-IQ" sz="2700" b="1" u="sng" dirty="0" smtClean="0"/>
            </a:br>
            <a:r>
              <a:rPr lang="ar-IQ" sz="2700" b="1" u="sng" dirty="0" smtClean="0"/>
              <a:t/>
            </a:r>
            <a:br>
              <a:rPr lang="ar-IQ" sz="2700" b="1" u="sng" dirty="0" smtClean="0"/>
            </a:br>
            <a:r>
              <a:rPr lang="ar-IQ" sz="2200" b="1" u="sng" dirty="0" smtClean="0"/>
              <a:t>ثانيا </a:t>
            </a:r>
            <a:r>
              <a:rPr lang="ar-IQ" sz="2200" b="1" u="sng" dirty="0" smtClean="0"/>
              <a:t>: </a:t>
            </a:r>
            <a:r>
              <a:rPr lang="ar-IQ" sz="2200" b="1" u="sng" dirty="0" err="1" smtClean="0"/>
              <a:t>اهمية</a:t>
            </a:r>
            <a:r>
              <a:rPr lang="ar-IQ" sz="2200" b="1" u="sng" dirty="0" smtClean="0"/>
              <a:t> </a:t>
            </a:r>
            <a:r>
              <a:rPr lang="ar-IQ" sz="2200" b="1" u="sng" dirty="0" err="1" smtClean="0"/>
              <a:t>واهداف</a:t>
            </a:r>
            <a:r>
              <a:rPr lang="ar-IQ" sz="2200" b="1" u="sng" dirty="0" smtClean="0"/>
              <a:t> التقييم  </a:t>
            </a:r>
            <a:r>
              <a:rPr lang="en-US" sz="2200" b="1" dirty="0" smtClean="0"/>
              <a:t/>
            </a:r>
            <a:br>
              <a:rPr lang="en-US" sz="2200" b="1" dirty="0" smtClean="0"/>
            </a:br>
            <a:r>
              <a:rPr lang="ar-IQ" sz="2200" b="1" dirty="0" smtClean="0"/>
              <a:t>      إن أهمية تقييم المشاريع يمكن أن يعود </a:t>
            </a:r>
            <a:r>
              <a:rPr lang="ar-IQ" sz="2200" b="1" dirty="0" err="1" smtClean="0"/>
              <a:t>الى</a:t>
            </a:r>
            <a:r>
              <a:rPr lang="ar-IQ" sz="2200" b="1" dirty="0" smtClean="0"/>
              <a:t> عاملين أساسيين هما: </a:t>
            </a:r>
            <a:r>
              <a:rPr lang="en-US" sz="2200" b="1" dirty="0" smtClean="0"/>
              <a:t/>
            </a:r>
            <a:br>
              <a:rPr lang="en-US" sz="2200" b="1" dirty="0" smtClean="0"/>
            </a:br>
            <a:r>
              <a:rPr lang="ar-IQ" sz="2200" b="1" dirty="0" smtClean="0"/>
              <a:t>العامل </a:t>
            </a:r>
            <a:r>
              <a:rPr lang="ar-IQ" sz="2200" b="1" dirty="0" err="1" smtClean="0"/>
              <a:t>الاول</a:t>
            </a:r>
            <a:r>
              <a:rPr lang="ar-IQ" sz="2200" b="1" dirty="0" smtClean="0"/>
              <a:t>: ندرة الموارد الاقتصادية خاصة رأس المال نتيجة لتعدد المجالات والنشاطات التي يمكن أن يستخدم فيها .</a:t>
            </a:r>
            <a:r>
              <a:rPr lang="en-US" sz="2200" b="1" dirty="0" smtClean="0"/>
              <a:t/>
            </a:r>
            <a:br>
              <a:rPr lang="en-US" sz="2200" b="1" dirty="0" smtClean="0"/>
            </a:br>
            <a:r>
              <a:rPr lang="ar-IQ" sz="2200" b="1" dirty="0" smtClean="0"/>
              <a:t>العامل الثاني: التقدم العلمي والتكنولوجي والذي وفر العديد من البدائل سواء في مجال وسائل </a:t>
            </a:r>
            <a:r>
              <a:rPr lang="ar-IQ" sz="2200" b="1" dirty="0" err="1" smtClean="0"/>
              <a:t>الانتاج</a:t>
            </a:r>
            <a:r>
              <a:rPr lang="ar-IQ" sz="2200" b="1" dirty="0" smtClean="0"/>
              <a:t> </a:t>
            </a:r>
            <a:r>
              <a:rPr lang="ar-IQ" sz="2200" b="1" dirty="0" err="1" smtClean="0"/>
              <a:t>او</a:t>
            </a:r>
            <a:r>
              <a:rPr lang="ar-IQ" sz="2200" b="1" dirty="0" smtClean="0"/>
              <a:t> طرق </a:t>
            </a:r>
            <a:r>
              <a:rPr lang="ar-IQ" sz="2200" b="1" dirty="0" err="1" smtClean="0"/>
              <a:t>الانتاج</a:t>
            </a:r>
            <a:r>
              <a:rPr lang="ar-IQ" sz="2200" b="1" dirty="0" smtClean="0"/>
              <a:t>، </a:t>
            </a:r>
            <a:r>
              <a:rPr lang="ar-IQ" sz="2200" b="1" dirty="0" err="1" smtClean="0"/>
              <a:t>اضافة</a:t>
            </a:r>
            <a:r>
              <a:rPr lang="ar-IQ" sz="2200" b="1" dirty="0" smtClean="0"/>
              <a:t> </a:t>
            </a:r>
            <a:r>
              <a:rPr lang="ar-IQ" sz="2200" b="1" dirty="0" err="1" smtClean="0"/>
              <a:t>الى</a:t>
            </a:r>
            <a:r>
              <a:rPr lang="ar-IQ" sz="2200" b="1" dirty="0" smtClean="0"/>
              <a:t> سرعة تناقل المعلومات من خلال ثورة الاتصالات والمعلومات.</a:t>
            </a:r>
            <a:r>
              <a:rPr lang="en-US" sz="2200" b="1" dirty="0" smtClean="0"/>
              <a:t/>
            </a:r>
            <a:br>
              <a:rPr lang="en-US" sz="2200" b="1" dirty="0" smtClean="0"/>
            </a:br>
            <a:r>
              <a:rPr lang="ar-IQ" sz="2200" b="1" dirty="0" smtClean="0"/>
              <a:t>ويمكن اعتبار عملية المفاضلة بين المشاريع الاستثمارية بمثابة وسيلة تساعد في تحقيق الاستخدام </a:t>
            </a:r>
            <a:r>
              <a:rPr lang="ar-IQ" sz="2200" b="1" dirty="0" err="1" smtClean="0"/>
              <a:t>الامثل</a:t>
            </a:r>
            <a:r>
              <a:rPr lang="ar-IQ" sz="2200" b="1" dirty="0" smtClean="0"/>
              <a:t> للموارد المتاحة من جهة، كما تساعد على توجيه تلك الموارد </a:t>
            </a:r>
            <a:r>
              <a:rPr lang="ar-IQ" sz="2200" b="1" dirty="0" err="1" smtClean="0"/>
              <a:t>الى</a:t>
            </a:r>
            <a:r>
              <a:rPr lang="ar-IQ" sz="2200" b="1" dirty="0" smtClean="0"/>
              <a:t> استخدام دون أخر من جهة </a:t>
            </a:r>
            <a:r>
              <a:rPr lang="ar-IQ" sz="2200" b="1" dirty="0" err="1" smtClean="0"/>
              <a:t>اخرى</a:t>
            </a:r>
            <a:r>
              <a:rPr lang="ar-IQ" sz="2200" b="1" dirty="0" smtClean="0"/>
              <a:t>.</a:t>
            </a:r>
            <a:r>
              <a:rPr lang="en-US" sz="2200" b="1" dirty="0" smtClean="0"/>
              <a:t/>
            </a:r>
            <a:br>
              <a:rPr lang="en-US" sz="2200" b="1" dirty="0" smtClean="0"/>
            </a:br>
            <a:r>
              <a:rPr lang="ar-IQ" sz="2200" b="1" dirty="0" smtClean="0"/>
              <a:t>أما </a:t>
            </a:r>
            <a:r>
              <a:rPr lang="ar-IQ" sz="2200" b="1" dirty="0" err="1" smtClean="0"/>
              <a:t>اهداف</a:t>
            </a:r>
            <a:r>
              <a:rPr lang="ar-IQ" sz="2200" b="1" dirty="0" smtClean="0"/>
              <a:t> تقييم المشاريع فتتمثل </a:t>
            </a:r>
            <a:r>
              <a:rPr lang="ar-IQ" sz="2200" b="1" dirty="0" err="1" smtClean="0"/>
              <a:t>بـ</a:t>
            </a:r>
            <a:r>
              <a:rPr lang="ar-IQ" sz="2200" b="1" dirty="0" smtClean="0"/>
              <a:t>:</a:t>
            </a:r>
            <a:r>
              <a:rPr lang="en-US" sz="2200" b="1" dirty="0" smtClean="0"/>
              <a:t/>
            </a:r>
            <a:br>
              <a:rPr lang="en-US" sz="2200" b="1" dirty="0" smtClean="0"/>
            </a:br>
            <a:r>
              <a:rPr lang="ar-IQ" sz="2200" b="1" dirty="0" smtClean="0"/>
              <a:t>تحقيق الاستخدام </a:t>
            </a:r>
            <a:r>
              <a:rPr lang="ar-IQ" sz="2200" b="1" dirty="0" err="1" smtClean="0"/>
              <a:t>الامثل</a:t>
            </a:r>
            <a:r>
              <a:rPr lang="ar-IQ" sz="2200" b="1" dirty="0" smtClean="0"/>
              <a:t> للموارد المتاحة، فلابد من تحديد العلاقات الترابطية بين المشروع المقترح والمشاريع القائمة.</a:t>
            </a:r>
            <a:r>
              <a:rPr lang="en-US" sz="2200" b="1" dirty="0" smtClean="0"/>
              <a:t/>
            </a:r>
            <a:br>
              <a:rPr lang="en-US" sz="2200" b="1" dirty="0" smtClean="0"/>
            </a:br>
            <a:r>
              <a:rPr lang="ar-IQ" sz="2200" b="1" dirty="0" smtClean="0"/>
              <a:t>تساعد في التخفيف من درجة المخاطرة للأموال المستثمرة.</a:t>
            </a:r>
            <a:r>
              <a:rPr lang="en-US" sz="2200" b="1" dirty="0" smtClean="0"/>
              <a:t/>
            </a:r>
            <a:br>
              <a:rPr lang="en-US" sz="2200" b="1" dirty="0" smtClean="0"/>
            </a:br>
            <a:r>
              <a:rPr lang="ar-IQ" sz="2200" b="1" dirty="0" smtClean="0"/>
              <a:t>تساعد في توجيه المال المراد استثماره </a:t>
            </a:r>
            <a:r>
              <a:rPr lang="ar-IQ" sz="2200" b="1" dirty="0" err="1" smtClean="0"/>
              <a:t>الى</a:t>
            </a:r>
            <a:r>
              <a:rPr lang="ar-IQ" sz="2200" b="1" dirty="0" smtClean="0"/>
              <a:t> ذلك المجال الذي يضمن تحقيق </a:t>
            </a:r>
            <a:r>
              <a:rPr lang="ar-IQ" sz="2200" b="1" dirty="0" err="1" smtClean="0"/>
              <a:t>الاهداف</a:t>
            </a:r>
            <a:r>
              <a:rPr lang="ar-IQ" sz="2200" b="1" dirty="0" smtClean="0"/>
              <a:t> المحددة.</a:t>
            </a:r>
            <a:r>
              <a:rPr lang="en-US" sz="2200" b="1" dirty="0" smtClean="0"/>
              <a:t/>
            </a:r>
            <a:br>
              <a:rPr lang="en-US" sz="2200" b="1" dirty="0" smtClean="0"/>
            </a:br>
            <a:r>
              <a:rPr lang="ar-IQ" sz="2200" b="1" dirty="0" smtClean="0"/>
              <a:t>تساعد على ترشيد القرارات الاستثمارية</a:t>
            </a:r>
            <a:r>
              <a:rPr lang="ar-IQ" sz="2200" dirty="0" smtClean="0"/>
              <a:t>.</a:t>
            </a:r>
            <a:r>
              <a:rPr lang="en-US" sz="2200" dirty="0" smtClean="0"/>
              <a:t/>
            </a:r>
            <a:br>
              <a:rPr lang="en-US" sz="2200" dirty="0" smtClean="0"/>
            </a:br>
            <a:r>
              <a:rPr lang="en-US" sz="2200" b="1" dirty="0" smtClean="0"/>
              <a:t> </a:t>
            </a:r>
            <a:r>
              <a:rPr lang="en-US" dirty="0" smtClean="0"/>
              <a:t/>
            </a:r>
            <a:br>
              <a:rPr lang="en-US" dirty="0" smtClean="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5821256"/>
          </a:xfrm>
        </p:spPr>
        <p:txBody>
          <a:bodyPr>
            <a:normAutofit fontScale="90000"/>
          </a:bodyPr>
          <a:lstStyle/>
          <a:p>
            <a:pPr algn="r" rtl="1"/>
            <a:r>
              <a:rPr lang="ar-IQ" sz="2000" b="1" u="sng" dirty="0" smtClean="0"/>
              <a:t>ثالثا : مراحل عملية التقييم  </a:t>
            </a:r>
            <a:r>
              <a:rPr lang="en-US" sz="2000" b="1" dirty="0" smtClean="0"/>
              <a:t/>
            </a:r>
            <a:br>
              <a:rPr lang="en-US" sz="2000" b="1" dirty="0" smtClean="0"/>
            </a:br>
            <a:r>
              <a:rPr lang="ar-IQ" sz="2000" b="1" dirty="0" smtClean="0"/>
              <a:t>      </a:t>
            </a:r>
            <a:r>
              <a:rPr lang="ar-IQ" sz="2000" b="1" dirty="0" err="1" smtClean="0"/>
              <a:t>ان</a:t>
            </a:r>
            <a:r>
              <a:rPr lang="ar-IQ" sz="2000" b="1" dirty="0" smtClean="0"/>
              <a:t> الهدف من هذه المراحل هو تسلسل وتتابع العمليات حيث تعتمد كل مرحلة على نتائج المراحل السابقة، وتتمثل المراحل بالاتي:</a:t>
            </a:r>
            <a:r>
              <a:rPr lang="en-US" sz="2000" b="1" dirty="0" smtClean="0"/>
              <a:t/>
            </a:r>
            <a:br>
              <a:rPr lang="en-US" sz="2000" b="1" dirty="0" smtClean="0"/>
            </a:br>
            <a:r>
              <a:rPr lang="ar-IQ" sz="2000" b="1" u="sng" dirty="0" smtClean="0"/>
              <a:t>مرحلة البحث والإعداد وصياغة الفكرة </a:t>
            </a:r>
            <a:r>
              <a:rPr lang="ar-IQ" sz="2000" b="1" u="sng" dirty="0" err="1" smtClean="0"/>
              <a:t>الاولية</a:t>
            </a:r>
            <a:r>
              <a:rPr lang="ar-IQ" sz="2000" b="1" dirty="0" smtClean="0"/>
              <a:t> : وتتضمن صياغة </a:t>
            </a:r>
            <a:r>
              <a:rPr lang="ar-IQ" sz="2000" b="1" dirty="0" err="1" smtClean="0"/>
              <a:t>الافكار</a:t>
            </a:r>
            <a:r>
              <a:rPr lang="ar-IQ" sz="2000" b="1" dirty="0" smtClean="0"/>
              <a:t> </a:t>
            </a:r>
            <a:r>
              <a:rPr lang="ar-IQ" sz="2000" b="1" dirty="0" err="1" smtClean="0"/>
              <a:t>الاولية</a:t>
            </a:r>
            <a:r>
              <a:rPr lang="ar-IQ" sz="2000" b="1" dirty="0" smtClean="0"/>
              <a:t> عن المشاريع </a:t>
            </a:r>
            <a:r>
              <a:rPr lang="ar-IQ" sz="2000" b="1" dirty="0" err="1" smtClean="0"/>
              <a:t>واهدافها</a:t>
            </a:r>
            <a:r>
              <a:rPr lang="ar-IQ" sz="2000" b="1" dirty="0" smtClean="0"/>
              <a:t> </a:t>
            </a:r>
            <a:r>
              <a:rPr lang="ar-IQ" sz="2000" b="1" dirty="0" err="1" smtClean="0"/>
              <a:t>والامكانيات</a:t>
            </a:r>
            <a:r>
              <a:rPr lang="ar-IQ" sz="2000" b="1" dirty="0" smtClean="0"/>
              <a:t> المتاحة بهدف المفاضلة بينها واختيار البديل </a:t>
            </a:r>
            <a:r>
              <a:rPr lang="ar-IQ" sz="2000" b="1" dirty="0" err="1" smtClean="0"/>
              <a:t>الافضل</a:t>
            </a:r>
            <a:r>
              <a:rPr lang="ar-IQ" sz="2000" b="1" dirty="0" smtClean="0"/>
              <a:t> واستبعاد المشاريع الغير قابلة للتنفيذ.</a:t>
            </a:r>
            <a:r>
              <a:rPr lang="en-US" sz="2000" b="1" dirty="0" smtClean="0"/>
              <a:t/>
            </a:r>
            <a:br>
              <a:rPr lang="en-US" sz="2000" b="1" dirty="0" smtClean="0"/>
            </a:br>
            <a:r>
              <a:rPr lang="ar-IQ" sz="2000" b="1" u="sng" dirty="0" smtClean="0"/>
              <a:t>مرحلة </a:t>
            </a:r>
            <a:r>
              <a:rPr lang="ar-IQ" sz="2000" b="1" u="sng" dirty="0" err="1" smtClean="0"/>
              <a:t>اعداد</a:t>
            </a:r>
            <a:r>
              <a:rPr lang="ar-IQ" sz="2000" b="1" u="sng" dirty="0" smtClean="0"/>
              <a:t> المشاريع</a:t>
            </a:r>
            <a:r>
              <a:rPr lang="ar-IQ" sz="2000" b="1" dirty="0" smtClean="0"/>
              <a:t> : وتشمل دراسة كافة جوانب المشروع وصولاً </a:t>
            </a:r>
            <a:r>
              <a:rPr lang="ar-IQ" sz="2000" b="1" dirty="0" err="1" smtClean="0"/>
              <a:t>الى</a:t>
            </a:r>
            <a:r>
              <a:rPr lang="ar-IQ" sz="2000" b="1" dirty="0" smtClean="0"/>
              <a:t> مرحلة وضع </a:t>
            </a:r>
            <a:r>
              <a:rPr lang="ar-IQ" sz="2000" b="1" dirty="0" err="1" smtClean="0"/>
              <a:t>الاسس</a:t>
            </a:r>
            <a:r>
              <a:rPr lang="ar-IQ" sz="2000" b="1" dirty="0" smtClean="0"/>
              <a:t> العلمية والعملية لمرحلة التنفيذ ، حيث تتم دراسة الاحتياجات الفنية للمشروع، والموقع والتصميم المناسب، والطلب المتوقع، </a:t>
            </a:r>
            <a:r>
              <a:rPr lang="ar-IQ" sz="2000" b="1" dirty="0" err="1" smtClean="0"/>
              <a:t>اضافة</a:t>
            </a:r>
            <a:r>
              <a:rPr lang="ar-IQ" sz="2000" b="1" dirty="0" smtClean="0"/>
              <a:t> </a:t>
            </a:r>
            <a:r>
              <a:rPr lang="ar-IQ" sz="2000" b="1" dirty="0" err="1" smtClean="0"/>
              <a:t>الى</a:t>
            </a:r>
            <a:r>
              <a:rPr lang="ar-IQ" sz="2000" b="1" dirty="0" smtClean="0"/>
              <a:t> دراسة الجوانب المالية وتحديد رأس المال اللازم </a:t>
            </a:r>
            <a:r>
              <a:rPr lang="ar-IQ" sz="2000" b="1" dirty="0" err="1" smtClean="0"/>
              <a:t>والايرادات</a:t>
            </a:r>
            <a:r>
              <a:rPr lang="ar-IQ" sz="2000" b="1" dirty="0" smtClean="0"/>
              <a:t> المتوقعة.</a:t>
            </a:r>
            <a:r>
              <a:rPr lang="en-US" sz="2000" b="1" dirty="0" smtClean="0"/>
              <a:t/>
            </a:r>
            <a:br>
              <a:rPr lang="en-US" sz="2000" b="1" dirty="0" smtClean="0"/>
            </a:br>
            <a:r>
              <a:rPr lang="ar-IQ" sz="2000" b="1" u="sng" dirty="0" smtClean="0"/>
              <a:t>مرحلة المفاضلة بين المشاريع</a:t>
            </a:r>
            <a:r>
              <a:rPr lang="ar-IQ" sz="2000" b="1" dirty="0" smtClean="0"/>
              <a:t>: ومن خلالها يتم اختيار البديل </a:t>
            </a:r>
            <a:r>
              <a:rPr lang="ar-IQ" sz="2000" b="1" dirty="0" err="1" smtClean="0"/>
              <a:t>الافضل</a:t>
            </a:r>
            <a:r>
              <a:rPr lang="ar-IQ" sz="2000" b="1" dirty="0" smtClean="0"/>
              <a:t> الذي يحقق </a:t>
            </a:r>
            <a:r>
              <a:rPr lang="ar-IQ" sz="2000" b="1" dirty="0" err="1" smtClean="0"/>
              <a:t>الاهداف</a:t>
            </a:r>
            <a:r>
              <a:rPr lang="ar-IQ" sz="2000" b="1" dirty="0" smtClean="0"/>
              <a:t> المحددة.</a:t>
            </a:r>
            <a:r>
              <a:rPr lang="en-US" sz="2000" b="1" dirty="0" smtClean="0"/>
              <a:t/>
            </a:r>
            <a:br>
              <a:rPr lang="en-US" sz="2000" b="1" dirty="0" smtClean="0"/>
            </a:br>
            <a:r>
              <a:rPr lang="ar-IQ" sz="2000" b="1" u="sng" dirty="0" smtClean="0"/>
              <a:t>التحليل المادي لإنشاء المشروع</a:t>
            </a:r>
            <a:r>
              <a:rPr lang="en-US" sz="2000" b="1" u="sng" dirty="0" smtClean="0"/>
              <a:t>Feasibility Study </a:t>
            </a:r>
            <a:r>
              <a:rPr lang="ar-IQ" sz="2000" b="1" dirty="0" smtClean="0"/>
              <a:t> : بعد جمع المعلومات السابقة، يتم دراسة الجدوى الاقتصادية والفنية ، </a:t>
            </a:r>
            <a:r>
              <a:rPr lang="ar-IQ" sz="2000" b="1" dirty="0" err="1" smtClean="0"/>
              <a:t>اذ</a:t>
            </a:r>
            <a:r>
              <a:rPr lang="ar-IQ" sz="2000" b="1" dirty="0" smtClean="0"/>
              <a:t> يتم تكليف فريق عمل التصميم </a:t>
            </a:r>
            <a:r>
              <a:rPr lang="ar-IQ" sz="2000" b="1" dirty="0" err="1" smtClean="0"/>
              <a:t>الاساسي</a:t>
            </a:r>
            <a:r>
              <a:rPr lang="ar-IQ" sz="2000" b="1" dirty="0" smtClean="0"/>
              <a:t> بتحديد الكلف المادية لإنشاء وعمل </a:t>
            </a:r>
            <a:r>
              <a:rPr lang="ar-IQ" sz="2000" b="1" dirty="0" smtClean="0"/>
              <a:t>المشروع.</a:t>
            </a:r>
            <a:r>
              <a:rPr lang="en-US" sz="2000" b="1" dirty="0" smtClean="0"/>
              <a:t/>
            </a:r>
            <a:br>
              <a:rPr lang="en-US" sz="2000" b="1" dirty="0" smtClean="0"/>
            </a:br>
            <a:r>
              <a:rPr lang="ar-IQ" sz="2000" b="1" dirty="0" smtClean="0"/>
              <a:t>مرحلة تنفيذ المشاريع.</a:t>
            </a:r>
            <a:r>
              <a:rPr lang="en-US" sz="2000" b="1" dirty="0" smtClean="0"/>
              <a:t/>
            </a:r>
            <a:br>
              <a:rPr lang="en-US" sz="2000" b="1" dirty="0" smtClean="0"/>
            </a:br>
            <a:r>
              <a:rPr lang="ar-IQ" sz="2000" b="1" dirty="0" smtClean="0"/>
              <a:t>مرحلة متابعة تنفيذ المشاريع</a:t>
            </a:r>
            <a:r>
              <a:rPr lang="ar-IQ" dirty="0" smtClean="0"/>
              <a:t>.</a:t>
            </a:r>
            <a:r>
              <a:rPr lang="en-US" dirty="0" smtClean="0"/>
              <a:t/>
            </a:r>
            <a:br>
              <a:rPr lang="en-US" dirty="0" smtClean="0"/>
            </a:br>
            <a:r>
              <a:rPr lang="ar-IQ" dirty="0" smtClean="0"/>
              <a:t> </a:t>
            </a:r>
            <a:r>
              <a:rPr lang="en-US" dirty="0" smtClean="0"/>
              <a:t/>
            </a:r>
            <a:br>
              <a:rPr lang="en-US" dirty="0" smtClean="0"/>
            </a:b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9</TotalTime>
  <Words>32</Words>
  <Application>Microsoft Office PowerPoint</Application>
  <PresentationFormat>عرض على الشاشة (3:4)‏</PresentationFormat>
  <Paragraphs>9</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تقنية</vt:lpstr>
      <vt:lpstr>الشريحة 1</vt:lpstr>
      <vt:lpstr>   ثانيا : اهمية واهداف التقييم         إن أهمية تقييم المشاريع يمكن أن يعود الى عاملين أساسيين هما:  العامل الاول: ندرة الموارد الاقتصادية خاصة رأس المال نتيجة لتعدد المجالات والنشاطات التي يمكن أن يستخدم فيها . العامل الثاني: التقدم العلمي والتكنولوجي والذي وفر العديد من البدائل سواء في مجال وسائل الانتاج او طرق الانتاج، اضافة الى سرعة تناقل المعلومات من خلال ثورة الاتصالات والمعلومات. ويمكن اعتبار عملية المفاضلة بين المشاريع الاستثمارية بمثابة وسيلة تساعد في تحقيق الاستخدام الامثل للموارد المتاحة من جهة، كما تساعد على توجيه تلك الموارد الى استخدام دون أخر من جهة اخرى. أما اهداف تقييم المشاريع فتتمثل بـ: تحقيق الاستخدام الامثل للموارد المتاحة، فلابد من تحديد العلاقات الترابطية بين المشروع المقترح والمشاريع القائمة. تساعد في التخفيف من درجة المخاطرة للأموال المستثمرة. تساعد في توجيه المال المراد استثماره الى ذلك المجال الذي يضمن تحقيق الاهداف المحددة. تساعد على ترشيد القرارات الاستثمارية.   </vt:lpstr>
      <vt:lpstr>ثالثا : مراحل عملية التقييم         ان الهدف من هذه المراحل هو تسلسل وتتابع العمليات حيث تعتمد كل مرحلة على نتائج المراحل السابقة، وتتمثل المراحل بالاتي: مرحلة البحث والإعداد وصياغة الفكرة الاولية : وتتضمن صياغة الافكار الاولية عن المشاريع واهدافها والامكانيات المتاحة بهدف المفاضلة بينها واختيار البديل الافضل واستبعاد المشاريع الغير قابلة للتنفيذ. مرحلة اعداد المشاريع : وتشمل دراسة كافة جوانب المشروع وصولاً الى مرحلة وضع الاسس العلمية والعملية لمرحلة التنفيذ ، حيث تتم دراسة الاحتياجات الفنية للمشروع، والموقع والتصميم المناسب، والطلب المتوقع، اضافة الى دراسة الجوانب المالية وتحديد رأس المال اللازم والايرادات المتوقعة. مرحلة المفاضلة بين المشاريع: ومن خلالها يتم اختيار البديل الافضل الذي يحقق الاهداف المحددة. التحليل المادي لإنشاء المشروعFeasibility Study  : بعد جمع المعلومات السابقة، يتم دراسة الجدوى الاقتصادية والفنية ، اذ يتم تكليف فريق عمل التصميم الاساسي بتحديد الكلف المادية لإنشاء وعمل المشروع. مرحلة تنفيذ المشاريع. مرحلة متابعة تنفيذ المشاريع.   </vt:lpstr>
      <vt:lpstr>الشريحة 4</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user</cp:lastModifiedBy>
  <cp:revision>3</cp:revision>
  <dcterms:created xsi:type="dcterms:W3CDTF">2019-03-02T20:06:56Z</dcterms:created>
  <dcterms:modified xsi:type="dcterms:W3CDTF">2019-03-02T20:16:28Z</dcterms:modified>
</cp:coreProperties>
</file>