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85" r:id="rId3"/>
    <p:sldId id="300" r:id="rId4"/>
    <p:sldId id="301" r:id="rId5"/>
    <p:sldId id="298" r:id="rId6"/>
    <p:sldId id="299"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6" autoAdjust="0"/>
    <p:restoredTop sz="94671" autoAdjust="0"/>
  </p:normalViewPr>
  <p:slideViewPr>
    <p:cSldViewPr>
      <p:cViewPr>
        <p:scale>
          <a:sx n="60" d="100"/>
          <a:sy n="60" d="100"/>
        </p:scale>
        <p:origin x="-276" y="-2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A78C0F-C70E-4D22-A3C6-26011F034C54}" type="datetimeFigureOut">
              <a:rPr lang="en-US" smtClean="0"/>
              <a:t>1/20/2019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A78C0F-C70E-4D22-A3C6-26011F034C54}" type="datetimeFigureOut">
              <a:rPr lang="en-US" smtClean="0"/>
              <a:t>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A78C0F-C70E-4D22-A3C6-26011F034C54}" type="datetimeFigureOut">
              <a:rPr lang="en-US" smtClean="0"/>
              <a:t>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8C0F-C70E-4D22-A3C6-26011F034C54}" type="datetimeFigureOut">
              <a:rPr lang="en-US" smtClean="0"/>
              <a:t>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A699FE-4B2B-4485-A353-9AC5C49CE7B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A78C0F-C70E-4D22-A3C6-26011F034C54}" type="datetimeFigureOut">
              <a:rPr lang="en-US" smtClean="0"/>
              <a:t>1/20/2019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A699FE-4B2B-4485-A353-9AC5C49CE7B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endParaRPr lang="ar-IQ" sz="1400" b="1" dirty="0" smtClean="0">
              <a:latin typeface="Times New Roman" pitchFamily="18" charset="0"/>
              <a:cs typeface="Times New Roman" pitchFamily="18" charset="0"/>
            </a:endParaRPr>
          </a:p>
          <a:p>
            <a:pPr marL="0" indent="0" algn="ctr" rtl="1">
              <a:buNone/>
            </a:pPr>
            <a:endParaRPr lang="ar-IQ" sz="1400" b="1" dirty="0" smtClean="0">
              <a:latin typeface="Times New Roman" pitchFamily="18" charset="0"/>
              <a:cs typeface="Times New Roman" pitchFamily="18" charset="0"/>
            </a:endParaRPr>
          </a:p>
          <a:p>
            <a:pPr marL="0" indent="0" algn="ctr" rtl="1">
              <a:buNone/>
            </a:pPr>
            <a:r>
              <a:rPr lang="ar-IQ" sz="5400" b="1" dirty="0" smtClean="0">
                <a:latin typeface="Times New Roman" pitchFamily="18" charset="0"/>
                <a:cs typeface="Times New Roman" pitchFamily="18" charset="0"/>
              </a:rPr>
              <a:t>مادة أدارة المنظمات الفندقية</a:t>
            </a:r>
          </a:p>
          <a:p>
            <a:pPr marL="0" indent="0" algn="ctr" rtl="1">
              <a:buNone/>
            </a:pPr>
            <a:r>
              <a:rPr lang="ar-IQ" sz="6000" b="1" dirty="0" smtClean="0">
                <a:latin typeface="Times New Roman" pitchFamily="18" charset="0"/>
                <a:cs typeface="Times New Roman" pitchFamily="18" charset="0"/>
              </a:rPr>
              <a:t>( </a:t>
            </a:r>
            <a:r>
              <a:rPr lang="ar-IQ" sz="6000" b="1" dirty="0" smtClean="0">
                <a:latin typeface="Times New Roman" pitchFamily="18" charset="0"/>
                <a:cs typeface="Times New Roman" pitchFamily="18" charset="0"/>
              </a:rPr>
              <a:t>مبادئ و أسس التنظيم )</a:t>
            </a:r>
            <a:endParaRPr lang="ar-IQ" sz="6000" b="1" dirty="0">
              <a:latin typeface="Times New Roman" pitchFamily="18" charset="0"/>
              <a:cs typeface="Times New Roman" pitchFamily="18" charset="0"/>
            </a:endParaRPr>
          </a:p>
          <a:p>
            <a:pPr marL="45720" indent="0" algn="ctr" rtl="1">
              <a:buNone/>
            </a:pPr>
            <a:r>
              <a:rPr lang="ar-IQ" sz="4000" b="1" dirty="0" smtClean="0">
                <a:latin typeface="Times New Roman" pitchFamily="18" charset="0"/>
                <a:cs typeface="Times New Roman" pitchFamily="18" charset="0"/>
              </a:rPr>
              <a:t>المدرس المساعد </a:t>
            </a:r>
          </a:p>
          <a:p>
            <a:pPr marL="45720" indent="0" algn="ctr" rtl="1">
              <a:buNone/>
            </a:pPr>
            <a:r>
              <a:rPr lang="ar-IQ" sz="4800" b="1" dirty="0" smtClean="0">
                <a:latin typeface="Times New Roman" pitchFamily="18" charset="0"/>
                <a:cs typeface="Times New Roman" pitchFamily="18" charset="0"/>
              </a:rPr>
              <a:t>محمد </a:t>
            </a:r>
            <a:r>
              <a:rPr lang="ar-IQ" sz="4800" b="1" dirty="0">
                <a:latin typeface="Times New Roman" pitchFamily="18" charset="0"/>
                <a:cs typeface="Times New Roman" pitchFamily="18" charset="0"/>
              </a:rPr>
              <a:t>حميد عبدالمجيد اللامي</a:t>
            </a:r>
          </a:p>
        </p:txBody>
      </p:sp>
      <p:sp>
        <p:nvSpPr>
          <p:cNvPr id="4" name="Rectangle 1"/>
          <p:cNvSpPr>
            <a:spLocks noChangeArrowheads="1"/>
          </p:cNvSpPr>
          <p:nvPr/>
        </p:nvSpPr>
        <p:spPr bwMode="auto">
          <a:xfrm>
            <a:off x="1143000" y="2317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6448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مبادئ و أسس التنظيم</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Low" rtl="1">
              <a:buNone/>
            </a:pPr>
            <a:r>
              <a:rPr lang="fa-IR" sz="3500" b="1" dirty="0" smtClean="0">
                <a:solidFill>
                  <a:schemeClr val="tx2"/>
                </a:solidFill>
                <a:latin typeface="Times New Roman" pitchFamily="18" charset="0"/>
                <a:cs typeface="Times New Roman" pitchFamily="18" charset="0"/>
              </a:rPr>
              <a:t>1- </a:t>
            </a:r>
            <a:r>
              <a:rPr lang="ar-IQ" sz="3300" b="1" dirty="0" smtClean="0">
                <a:solidFill>
                  <a:schemeClr val="tx2"/>
                </a:solidFill>
                <a:latin typeface="Times New Roman" pitchFamily="18" charset="0"/>
                <a:cs typeface="Times New Roman" pitchFamily="18" charset="0"/>
              </a:rPr>
              <a:t>نطاق الاشراف :- </a:t>
            </a:r>
          </a:p>
          <a:p>
            <a:pPr marL="45720" indent="0" algn="justLow" rtl="1">
              <a:buNone/>
            </a:pPr>
            <a:r>
              <a:rPr lang="fa-IR" sz="3600" b="1" dirty="0">
                <a:solidFill>
                  <a:schemeClr val="tx2"/>
                </a:solidFill>
                <a:latin typeface="Times New Roman" pitchFamily="18" charset="0"/>
                <a:cs typeface="Times New Roman" pitchFamily="18" charset="0"/>
              </a:rPr>
              <a:t>يقصد بنطاق الإشراف عدد الأشخاص الذين يستطيع المدير الإشراف عليه شخصيا بكفاءة وفعالية ، ولا يستطيع احد الجزم بعدد معين للمرؤوسين التابعين لمدير أو مشرف واحد ، ولكن بصفة عامة يحدد نطاق (10) إلى (30) بالنسبة للعاملين الموظفين ، و(3) إلي (8) بالنسبة للعاملين الإداريين ففي الإعمال العادية (الموظفين التنفيذيين) يدرب الإفراد عادة لتأدية نواحي نشاطهم بطريقة محددة وما أن يصلوا إلى إتقانها فان عملهم يتطلب نوعا من الرقابة أو الإشراف ذا الطبيعة روتينية إلى حد ما </a:t>
            </a:r>
            <a:r>
              <a:rPr lang="fa-IR" sz="3600" b="1" dirty="0" smtClean="0">
                <a:solidFill>
                  <a:schemeClr val="tx2"/>
                </a:solidFill>
                <a:latin typeface="Times New Roman" pitchFamily="18" charset="0"/>
                <a:cs typeface="Times New Roman" pitchFamily="18" charset="0"/>
              </a:rPr>
              <a:t>.</a:t>
            </a:r>
            <a:endParaRPr lang="ar-IQ" sz="36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42750900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مبادئ و أسس التنظيم</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Low" rtl="1">
              <a:buNone/>
            </a:pPr>
            <a:r>
              <a:rPr lang="ar-IQ" sz="3600" b="1" dirty="0" smtClean="0">
                <a:solidFill>
                  <a:schemeClr val="tx2"/>
                </a:solidFill>
                <a:latin typeface="Times New Roman" pitchFamily="18" charset="0"/>
                <a:cs typeface="Times New Roman" pitchFamily="18" charset="0"/>
              </a:rPr>
              <a:t>2</a:t>
            </a:r>
            <a:r>
              <a:rPr lang="fa-IR" sz="3600" b="1" dirty="0" smtClean="0">
                <a:solidFill>
                  <a:schemeClr val="tx2"/>
                </a:solidFill>
                <a:latin typeface="Times New Roman" pitchFamily="18" charset="0"/>
                <a:cs typeface="Times New Roman" pitchFamily="18" charset="0"/>
              </a:rPr>
              <a:t>- </a:t>
            </a:r>
            <a:r>
              <a:rPr lang="fa-IR" sz="3600" b="1" dirty="0">
                <a:solidFill>
                  <a:schemeClr val="tx2"/>
                </a:solidFill>
                <a:latin typeface="Times New Roman" pitchFamily="18" charset="0"/>
                <a:cs typeface="Times New Roman" pitchFamily="18" charset="0"/>
              </a:rPr>
              <a:t>وحدة الأمر (وحدة القيادة ) </a:t>
            </a:r>
            <a:r>
              <a:rPr lang="fa-IR" sz="3600" b="1" dirty="0" smtClean="0">
                <a:solidFill>
                  <a:schemeClr val="tx2"/>
                </a:solidFill>
                <a:latin typeface="Times New Roman" pitchFamily="18" charset="0"/>
                <a:cs typeface="Times New Roman" pitchFamily="18" charset="0"/>
              </a:rPr>
              <a:t>:</a:t>
            </a:r>
            <a:endParaRPr lang="ar-IQ" sz="3600" b="1" dirty="0" smtClean="0">
              <a:solidFill>
                <a:schemeClr val="tx2"/>
              </a:solidFill>
              <a:latin typeface="Times New Roman" pitchFamily="18" charset="0"/>
              <a:cs typeface="Times New Roman" pitchFamily="18" charset="0"/>
            </a:endParaRPr>
          </a:p>
          <a:p>
            <a:pPr marL="45720" indent="0" algn="justLow" rtl="1">
              <a:buNone/>
            </a:pPr>
            <a:r>
              <a:rPr lang="fa-IR" sz="3300" b="1" dirty="0" smtClean="0">
                <a:solidFill>
                  <a:schemeClr val="tx2"/>
                </a:solidFill>
                <a:latin typeface="Times New Roman" pitchFamily="18" charset="0"/>
                <a:cs typeface="Times New Roman" pitchFamily="18" charset="0"/>
              </a:rPr>
              <a:t> </a:t>
            </a:r>
            <a:r>
              <a:rPr lang="fa-IR" sz="3600" b="1" dirty="0">
                <a:solidFill>
                  <a:schemeClr val="tx2"/>
                </a:solidFill>
                <a:latin typeface="Times New Roman" pitchFamily="18" charset="0"/>
                <a:cs typeface="Times New Roman" pitchFamily="18" charset="0"/>
              </a:rPr>
              <a:t>يوضح هذا المبدأ ضرورة خضوع كل مرؤوس الرئيس واحد وليس الرئيسين أو اكثر ، فالشخص الذي يجبر على إرضاء رئيسين أو ذات الوقت بالنسبة لنفس الوظيفة ، لا يستطيع في الحقيقة أن يبذل كل جهده ، وإذ يصبح الأمر مختلفا عليه ، ويحاول المماطلة ومعرفة أيهما أعظم تأثيرا وربما يقوم بالوظيفة بطريقة تجعل الرئيس الأخر غاضبا لعدم إتباع أوامره كما ينبغي ، مما يغير الفوضى وتشيع المسئولية الازدواجية والتعارض داخل التنظيم .</a:t>
            </a:r>
            <a:endParaRPr lang="ar-IQ" sz="36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4614528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مبادئ و أسس التنظيم</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fontScale="70000" lnSpcReduction="20000"/>
          </a:bodyPr>
          <a:lstStyle/>
          <a:p>
            <a:pPr marL="45720" indent="0" algn="justLow" rtl="1">
              <a:buNone/>
            </a:pPr>
            <a:r>
              <a:rPr lang="ar-IQ" sz="4600" b="1" dirty="0" smtClean="0">
                <a:solidFill>
                  <a:schemeClr val="tx2"/>
                </a:solidFill>
                <a:latin typeface="Times New Roman" pitchFamily="18" charset="0"/>
                <a:cs typeface="Times New Roman" pitchFamily="18" charset="0"/>
              </a:rPr>
              <a:t>3</a:t>
            </a:r>
            <a:r>
              <a:rPr lang="fa-IR" sz="4600" b="1" dirty="0" smtClean="0">
                <a:solidFill>
                  <a:schemeClr val="tx2"/>
                </a:solidFill>
                <a:latin typeface="Times New Roman" pitchFamily="18" charset="0"/>
                <a:cs typeface="Times New Roman" pitchFamily="18" charset="0"/>
              </a:rPr>
              <a:t>- </a:t>
            </a:r>
            <a:r>
              <a:rPr lang="fa-IR" sz="5700" b="1" dirty="0">
                <a:solidFill>
                  <a:schemeClr val="tx2"/>
                </a:solidFill>
                <a:latin typeface="Times New Roman" pitchFamily="18" charset="0"/>
                <a:cs typeface="Times New Roman" pitchFamily="18" charset="0"/>
              </a:rPr>
              <a:t>المركزية ولا المركزية : </a:t>
            </a:r>
            <a:endParaRPr lang="ar-IQ" sz="5700" b="1" dirty="0">
              <a:solidFill>
                <a:schemeClr val="tx2"/>
              </a:solidFill>
              <a:latin typeface="Times New Roman" pitchFamily="18" charset="0"/>
              <a:cs typeface="Times New Roman" pitchFamily="18" charset="0"/>
            </a:endParaRPr>
          </a:p>
          <a:p>
            <a:pPr marL="45720" indent="0" algn="justLow" rtl="1">
              <a:buNone/>
            </a:pPr>
            <a:r>
              <a:rPr lang="fa-IR" sz="4600" b="1" dirty="0">
                <a:solidFill>
                  <a:schemeClr val="tx2"/>
                </a:solidFill>
                <a:latin typeface="Times New Roman" pitchFamily="18" charset="0"/>
                <a:cs typeface="Times New Roman" pitchFamily="18" charset="0"/>
              </a:rPr>
              <a:t>يتحقق </a:t>
            </a:r>
            <a:r>
              <a:rPr lang="fa-IR" sz="4600" b="1" dirty="0">
                <a:solidFill>
                  <a:schemeClr val="tx2"/>
                </a:solidFill>
                <a:latin typeface="Times New Roman" pitchFamily="18" charset="0"/>
                <a:cs typeface="Times New Roman" pitchFamily="18" charset="0"/>
              </a:rPr>
              <a:t>توزيع السلطة الإدارية في المنظمات عن طريقتين ، الطريقة الأولى يتمثل في المركزية والطريقة الثانية هي اللامركزية ، وتعني المركزية تركيز السلطة في المستوى الإداري الأعلى ويتم اللجوء إليها بقصد تدعيم السلطة الإدارية وتقويتها مع بسط النفوذ والرقابة ، وتوحيد الجهة التي لها سلطة الأمر ، في حين تعني اللامركزية تقسم السلطة الإدارية وتوزيعها من الهيئة المركزية – الممثلة في المستوى الإداري الأعلى – والهيئات الاخري غير المركزية حيث تقوم الأخيرة بممارسة سلطتها الإدارية تحت إشراف ورقابة الأولى. فمع كبر حجم المنظمات و التوسع في أنشطتها وانتشار فروعها يصبح من الصعب على الهيئة المركزية في المنظمة أن تهمين على إدارة الفروع بكفاءة وخاصة مع اختلاف العوامل والظروف البيئة التي تحيط بكل فرع من الفروع ومن ثم يلزم اللجوء إلى إتباع سياسة اللامركزية التي تتيح وفرا من الاستقلال لكل فرع من فروع المنظمة .</a:t>
            </a:r>
            <a:endParaRPr lang="ar-IQ" sz="46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2882187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Low" rtl="1">
              <a:buNone/>
            </a:pPr>
            <a:r>
              <a:rPr lang="fa-IR" sz="3200" b="1" dirty="0">
                <a:solidFill>
                  <a:schemeClr val="tx2"/>
                </a:solidFill>
                <a:latin typeface="Times New Roman" pitchFamily="18" charset="0"/>
                <a:cs typeface="Times New Roman" pitchFamily="18" charset="0"/>
              </a:rPr>
              <a:t>وفي واقع الأمر ، لا تجد منظمة تتبع النظام الإداري المركزية بشكل كامل أو ترى أخرى تتبع اللامركزية بصورة عامة والتي تمثل خروجا عن السيطرة فلكل سياسة منها مزايا وعيوب ، ولذلك فثمة بعض المحددات الواجب مراعاتها من اختيار المنظمة إتباع المركزية أو اللامركزية في سياستها : </a:t>
            </a:r>
            <a:endParaRPr lang="ar-IQ" sz="3200" b="1" dirty="0" smtClean="0">
              <a:solidFill>
                <a:schemeClr val="tx2"/>
              </a:solidFill>
              <a:latin typeface="Times New Roman" pitchFamily="18" charset="0"/>
              <a:cs typeface="Times New Roman" pitchFamily="18" charset="0"/>
            </a:endParaRPr>
          </a:p>
          <a:p>
            <a:pPr marL="502920" indent="-457200" algn="justLow" rtl="1">
              <a:buFont typeface="Wingdings" pitchFamily="2" charset="2"/>
              <a:buChar char="v"/>
            </a:pPr>
            <a:r>
              <a:rPr lang="fa-IR" sz="3200" b="1" dirty="0" smtClean="0">
                <a:solidFill>
                  <a:schemeClr val="tx2"/>
                </a:solidFill>
                <a:latin typeface="Times New Roman" pitchFamily="18" charset="0"/>
                <a:cs typeface="Times New Roman" pitchFamily="18" charset="0"/>
              </a:rPr>
              <a:t>حجم </a:t>
            </a:r>
            <a:r>
              <a:rPr lang="fa-IR" sz="3200" b="1" dirty="0">
                <a:solidFill>
                  <a:schemeClr val="tx2"/>
                </a:solidFill>
                <a:latin typeface="Times New Roman" pitchFamily="18" charset="0"/>
                <a:cs typeface="Times New Roman" pitchFamily="18" charset="0"/>
              </a:rPr>
              <a:t>المنظمة : فكلما زاد حجم المنظمة واتسع نشاطها ، كلما كانت حاجتها إلى إتباع سياسة اللامركزية أكثر </a:t>
            </a:r>
            <a:r>
              <a:rPr lang="fa-IR" sz="3200" b="1" dirty="0">
                <a:solidFill>
                  <a:schemeClr val="tx2"/>
                </a:solidFill>
                <a:latin typeface="Times New Roman" pitchFamily="18" charset="0"/>
                <a:cs typeface="Times New Roman" pitchFamily="18" charset="0"/>
              </a:rPr>
              <a:t>.</a:t>
            </a:r>
            <a:endParaRPr lang="ar-IQ" sz="3200" b="1" dirty="0">
              <a:solidFill>
                <a:schemeClr val="tx2"/>
              </a:solidFill>
              <a:latin typeface="Times New Roman" pitchFamily="18" charset="0"/>
              <a:cs typeface="Times New Roman" pitchFamily="18" charset="0"/>
            </a:endParaRPr>
          </a:p>
          <a:p>
            <a:pPr marL="502920" indent="-457200" algn="justLow" rtl="1">
              <a:buFont typeface="Wingdings" pitchFamily="2" charset="2"/>
              <a:buChar char="v"/>
            </a:pPr>
            <a:r>
              <a:rPr lang="fa-IR" sz="3200" b="1" dirty="0">
                <a:solidFill>
                  <a:schemeClr val="tx2"/>
                </a:solidFill>
                <a:latin typeface="Times New Roman" pitchFamily="18" charset="0"/>
                <a:cs typeface="Times New Roman" pitchFamily="18" charset="0"/>
              </a:rPr>
              <a:t> </a:t>
            </a:r>
            <a:r>
              <a:rPr lang="fa-IR" sz="3200" b="1" dirty="0" smtClean="0">
                <a:solidFill>
                  <a:schemeClr val="tx2"/>
                </a:solidFill>
                <a:latin typeface="Times New Roman" pitchFamily="18" charset="0"/>
                <a:cs typeface="Times New Roman" pitchFamily="18" charset="0"/>
              </a:rPr>
              <a:t>فلسفة </a:t>
            </a:r>
            <a:r>
              <a:rPr lang="fa-IR" sz="3200" b="1" dirty="0">
                <a:solidFill>
                  <a:schemeClr val="tx2"/>
                </a:solidFill>
                <a:latin typeface="Times New Roman" pitchFamily="18" charset="0"/>
                <a:cs typeface="Times New Roman" pitchFamily="18" charset="0"/>
              </a:rPr>
              <a:t>الإدارة : ما يتعقد المديرون في الإدارة العليا يؤثر تأثير كبيرا في اختيار المنظمة للسياسية المناسب ، فإذا اعتقد هؤلاء أن اللامركزية تزيد من فاعلية المنظمة فان ذلك يزيد من اتجاه المنظمة نحو إتباعها .</a:t>
            </a:r>
            <a:endParaRPr lang="en-US" sz="32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416810959"/>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990600"/>
            <a:ext cx="9144000" cy="5943600"/>
          </a:xfrm>
          <a:prstGeom prst="rect">
            <a:avLst/>
          </a:prstGeom>
        </p:spPr>
        <p:txBody>
          <a:bodyPr>
            <a:normAutofit/>
          </a:bodyPr>
          <a:lstStyle/>
          <a:p>
            <a:pPr marL="502920" indent="-457200" algn="justLow" rtl="1">
              <a:buFont typeface="Wingdings" pitchFamily="2" charset="2"/>
              <a:buChar char="v"/>
            </a:pPr>
            <a:r>
              <a:rPr lang="fa-IR" sz="3200" dirty="0" smtClean="0"/>
              <a:t> </a:t>
            </a:r>
            <a:r>
              <a:rPr lang="fa-IR" sz="3600" b="1" dirty="0">
                <a:solidFill>
                  <a:schemeClr val="tx2"/>
                </a:solidFill>
                <a:latin typeface="Times New Roman" pitchFamily="18" charset="0"/>
                <a:cs typeface="Times New Roman" pitchFamily="18" charset="0"/>
              </a:rPr>
              <a:t>مدى أهمية القرارات : إذا تميزت بعض القرارات التي تريد المنظمة اتخاذها بالخطورة والأهمية فان ذلك يتطلب غالبا أن تتجه المنظمة إلى اتخاذها من مستوى إداري مركزية </a:t>
            </a:r>
            <a:r>
              <a:rPr lang="fa-IR" sz="3600" b="1" dirty="0" smtClean="0">
                <a:solidFill>
                  <a:schemeClr val="tx2"/>
                </a:solidFill>
                <a:latin typeface="Times New Roman" pitchFamily="18" charset="0"/>
                <a:cs typeface="Times New Roman" pitchFamily="18" charset="0"/>
              </a:rPr>
              <a:t>(</a:t>
            </a:r>
            <a:r>
              <a:rPr lang="ar-IQ" sz="3600" b="1" dirty="0" smtClean="0">
                <a:solidFill>
                  <a:schemeClr val="tx2"/>
                </a:solidFill>
                <a:latin typeface="Times New Roman" pitchFamily="18" charset="0"/>
                <a:cs typeface="Times New Roman" pitchFamily="18" charset="0"/>
              </a:rPr>
              <a:t> </a:t>
            </a:r>
            <a:r>
              <a:rPr lang="fa-IR" sz="3600" b="1" dirty="0" smtClean="0">
                <a:solidFill>
                  <a:schemeClr val="tx2"/>
                </a:solidFill>
                <a:latin typeface="Times New Roman" pitchFamily="18" charset="0"/>
                <a:cs typeface="Times New Roman" pitchFamily="18" charset="0"/>
              </a:rPr>
              <a:t>مستوى </a:t>
            </a:r>
            <a:r>
              <a:rPr lang="fa-IR" sz="3600" b="1" dirty="0">
                <a:solidFill>
                  <a:schemeClr val="tx2"/>
                </a:solidFill>
                <a:latin typeface="Times New Roman" pitchFamily="18" charset="0"/>
                <a:cs typeface="Times New Roman" pitchFamily="18" charset="0"/>
              </a:rPr>
              <a:t>الإدارة </a:t>
            </a:r>
            <a:r>
              <a:rPr lang="fa-IR" sz="3600" b="1" dirty="0" smtClean="0">
                <a:solidFill>
                  <a:schemeClr val="tx2"/>
                </a:solidFill>
                <a:latin typeface="Times New Roman" pitchFamily="18" charset="0"/>
                <a:cs typeface="Times New Roman" pitchFamily="18" charset="0"/>
              </a:rPr>
              <a:t>الأعلى</a:t>
            </a:r>
            <a:r>
              <a:rPr lang="ar-IQ" sz="3600" b="1" dirty="0" smtClean="0">
                <a:solidFill>
                  <a:schemeClr val="tx2"/>
                </a:solidFill>
                <a:latin typeface="Times New Roman" pitchFamily="18" charset="0"/>
                <a:cs typeface="Times New Roman" pitchFamily="18" charset="0"/>
              </a:rPr>
              <a:t> </a:t>
            </a:r>
            <a:r>
              <a:rPr lang="fa-IR" sz="3600" b="1" dirty="0" smtClean="0">
                <a:solidFill>
                  <a:schemeClr val="tx2"/>
                </a:solidFill>
                <a:latin typeface="Times New Roman" pitchFamily="18" charset="0"/>
                <a:cs typeface="Times New Roman" pitchFamily="18" charset="0"/>
              </a:rPr>
              <a:t>) </a:t>
            </a:r>
            <a:r>
              <a:rPr lang="fa-IR" sz="3600" b="1" dirty="0">
                <a:solidFill>
                  <a:schemeClr val="tx2"/>
                </a:solidFill>
                <a:latin typeface="Times New Roman" pitchFamily="18" charset="0"/>
                <a:cs typeface="Times New Roman" pitchFamily="18" charset="0"/>
              </a:rPr>
              <a:t>، وعلى العكس من ذلك القرارات العادية يمكن أن تقوم بها مستويات إدارية اقل ، وبالتالي يكون الاتجاه لإتباع اللامركزية أكثر احتمالا . </a:t>
            </a:r>
            <a:endParaRPr lang="ar-IQ" sz="3600" b="1" dirty="0">
              <a:solidFill>
                <a:schemeClr val="tx2"/>
              </a:solidFill>
              <a:latin typeface="Times New Roman" pitchFamily="18" charset="0"/>
              <a:cs typeface="Times New Roman" pitchFamily="18" charset="0"/>
            </a:endParaRPr>
          </a:p>
          <a:p>
            <a:pPr marL="617220" indent="-571500" algn="justLow" rtl="1">
              <a:buFont typeface="Wingdings" pitchFamily="2" charset="2"/>
              <a:buChar char="v"/>
            </a:pPr>
            <a:r>
              <a:rPr lang="fa-IR" sz="3600" b="1" dirty="0">
                <a:solidFill>
                  <a:schemeClr val="tx2"/>
                </a:solidFill>
                <a:latin typeface="Times New Roman" pitchFamily="18" charset="0"/>
                <a:cs typeface="Times New Roman" pitchFamily="18" charset="0"/>
              </a:rPr>
              <a:t>توافر </a:t>
            </a:r>
            <a:r>
              <a:rPr lang="fa-IR" sz="3600" b="1" dirty="0">
                <a:solidFill>
                  <a:schemeClr val="tx2"/>
                </a:solidFill>
                <a:latin typeface="Times New Roman" pitchFamily="18" charset="0"/>
                <a:cs typeface="Times New Roman" pitchFamily="18" charset="0"/>
              </a:rPr>
              <a:t>الرقابة الفعالة من عدمه : لا تتجه المنظمة نحو اللامركزية إلا إذا كان لديها نظاما رقابيا فعالا على فروعها وأقسامها والإدارات التابعة لها .</a:t>
            </a:r>
            <a:endParaRPr lang="en-US" sz="36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626374266"/>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143000"/>
          </a:xfrm>
        </p:spPr>
        <p:txBody>
          <a:bodyPr>
            <a:normAutofit fontScale="90000"/>
          </a:bodyPr>
          <a:lstStyle/>
          <a:p>
            <a:pPr marL="0" indent="0" algn="ctr" rtl="1">
              <a:buNone/>
            </a:pPr>
            <a:r>
              <a:rPr lang="ar-IQ" sz="8800" b="1" dirty="0" smtClean="0">
                <a:solidFill>
                  <a:srgbClr val="C00000"/>
                </a:solidFill>
                <a:latin typeface="Times New Roman" pitchFamily="18" charset="0"/>
                <a:cs typeface="Times New Roman" pitchFamily="18" charset="0"/>
              </a:rPr>
              <a:t>شُكراً على حُسنِ الأصغاء</a:t>
            </a:r>
            <a:endParaRPr lang="en-US" sz="8800" b="1" dirty="0">
              <a:solidFill>
                <a:srgbClr val="C00000"/>
              </a:solidFill>
              <a:latin typeface="Times New Roman" pitchFamily="18" charset="0"/>
              <a:cs typeface="Times New Roman" pitchFamily="18" charset="0"/>
            </a:endParaRPr>
          </a:p>
        </p:txBody>
      </p:sp>
      <p:pic>
        <p:nvPicPr>
          <p:cNvPr id="5" name="Content Placeholder 7" descr="12.gif"/>
          <p:cNvPicPr>
            <a:picLocks noGrp="1" noChangeAspect="1"/>
          </p:cNvPicPr>
          <p:nvPr>
            <p:ph idx="1"/>
          </p:nvPr>
        </p:nvPicPr>
        <p:blipFill>
          <a:blip r:embed="rId2"/>
          <a:stretch>
            <a:fillRect/>
          </a:stretch>
        </p:blipFill>
        <p:spPr>
          <a:xfrm>
            <a:off x="2266950" y="3177381"/>
            <a:ext cx="4610100" cy="1905000"/>
          </a:xfrm>
        </p:spPr>
      </p:pic>
      <p:sp>
        <p:nvSpPr>
          <p:cNvPr id="4" name="Slide Number Placeholder 3"/>
          <p:cNvSpPr>
            <a:spLocks noGrp="1"/>
          </p:cNvSpPr>
          <p:nvPr>
            <p:ph type="sldNum" sz="quarter" idx="12"/>
          </p:nvPr>
        </p:nvSpPr>
        <p:spPr/>
        <p:txBody>
          <a:bodyPr/>
          <a:lstStyle/>
          <a:p>
            <a:pPr>
              <a:defRPr/>
            </a:pPr>
            <a:fld id="{46ED5938-454E-4F25-ABE5-61419BC9EF58}" type="slidenum">
              <a:rPr lang="en-US" smtClean="0"/>
              <a:pPr>
                <a:defRPr/>
              </a:pPr>
              <a:t>7</a:t>
            </a:fld>
            <a:endParaRPr lang="en-US"/>
          </a:p>
        </p:txBody>
      </p:sp>
    </p:spTree>
    <p:extLst>
      <p:ext uri="{BB962C8B-B14F-4D97-AF65-F5344CB8AC3E}">
        <p14:creationId xmlns:p14="http://schemas.microsoft.com/office/powerpoint/2010/main" val="1251640857"/>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1586</TotalTime>
  <Words>531</Words>
  <Application>Microsoft Office PowerPoint</Application>
  <PresentationFormat>On-screen Show (4:3)</PresentationFormat>
  <Paragraphs>23</Paragraphs>
  <Slides>7</Slides>
  <Notes>0</Notes>
  <HiddenSlides>1</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PowerPoint Presentation</vt:lpstr>
      <vt:lpstr>مبادئ و أسس التنظيم</vt:lpstr>
      <vt:lpstr>مبادئ و أسس التنظيم</vt:lpstr>
      <vt:lpstr>مبادئ و أسس التنظيم</vt:lpstr>
      <vt:lpstr>PowerPoint Presentation</vt:lpstr>
      <vt:lpstr>PowerPoint Presentation</vt:lpstr>
      <vt:lpstr>شُكراً على حُسنِ الأصغاء</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التطوير الوظيفي :</dc:title>
  <dc:creator>Se7en</dc:creator>
  <cp:lastModifiedBy>Se7en</cp:lastModifiedBy>
  <cp:revision>127</cp:revision>
  <dcterms:created xsi:type="dcterms:W3CDTF">2016-09-05T15:03:04Z</dcterms:created>
  <dcterms:modified xsi:type="dcterms:W3CDTF">2019-01-20T17:20:02Z</dcterms:modified>
</cp:coreProperties>
</file>