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9" r:id="rId2"/>
    <p:sldId id="285" r:id="rId3"/>
    <p:sldId id="288" r:id="rId4"/>
    <p:sldId id="297" r:id="rId5"/>
    <p:sldId id="294" r:id="rId6"/>
    <p:sldId id="26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6" autoAdjust="0"/>
    <p:restoredTop sz="94671" autoAdjust="0"/>
  </p:normalViewPr>
  <p:slideViewPr>
    <p:cSldViewPr>
      <p:cViewPr>
        <p:scale>
          <a:sx n="70" d="100"/>
          <a:sy n="70" d="100"/>
        </p:scale>
        <p:origin x="-156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DA78C0F-C70E-4D22-A3C6-26011F034C54}" type="datetimeFigureOut">
              <a:rPr lang="en-US" smtClean="0"/>
              <a:t>1/20/2019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6A699FE-4B2B-4485-A353-9AC5C49CE7B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A78C0F-C70E-4D22-A3C6-26011F034C54}"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A78C0F-C70E-4D22-A3C6-26011F034C54}" type="datetimeFigureOut">
              <a:rPr lang="en-US" smtClean="0"/>
              <a:t>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A78C0F-C70E-4D22-A3C6-26011F034C54}" type="datetimeFigureOut">
              <a:rPr lang="en-US" smtClean="0"/>
              <a:t>1/20/2019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A78C0F-C70E-4D22-A3C6-26011F034C54}" type="datetimeFigureOut">
              <a:rPr lang="en-US" smtClean="0"/>
              <a:t>1/20/2019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A78C0F-C70E-4D22-A3C6-26011F034C54}" type="datetimeFigureOut">
              <a:rPr lang="en-US" smtClean="0"/>
              <a:t>1/20/2019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A78C0F-C70E-4D22-A3C6-26011F034C54}" type="datetimeFigureOut">
              <a:rPr lang="en-US" smtClean="0"/>
              <a:t>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A78C0F-C70E-4D22-A3C6-26011F034C54}" type="datetimeFigureOut">
              <a:rPr lang="en-US" smtClean="0"/>
              <a:t>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6A699FE-4B2B-4485-A353-9AC5C49CE7B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DA78C0F-C70E-4D22-A3C6-26011F034C54}" type="datetimeFigureOut">
              <a:rPr lang="en-US" smtClean="0"/>
              <a:t>1/20/2019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6A699FE-4B2B-4485-A353-9AC5C49CE7B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ctr" rtl="1"/>
            <a:endParaRPr lang="ar-IQ" sz="1400" b="1" dirty="0" smtClean="0">
              <a:latin typeface="Times New Roman" pitchFamily="18" charset="0"/>
              <a:cs typeface="Times New Roman" pitchFamily="18" charset="0"/>
            </a:endParaRPr>
          </a:p>
          <a:p>
            <a:pPr marL="0" indent="0" algn="ctr" rtl="1">
              <a:buNone/>
            </a:pPr>
            <a:endParaRPr lang="ar-IQ" sz="1400" b="1" dirty="0" smtClean="0">
              <a:latin typeface="Times New Roman" pitchFamily="18" charset="0"/>
              <a:cs typeface="Times New Roman" pitchFamily="18" charset="0"/>
            </a:endParaRPr>
          </a:p>
          <a:p>
            <a:pPr marL="0" indent="0" algn="ctr" rtl="1">
              <a:buNone/>
            </a:pPr>
            <a:r>
              <a:rPr lang="ar-IQ" sz="5400" b="1" dirty="0" smtClean="0">
                <a:latin typeface="Times New Roman" pitchFamily="18" charset="0"/>
                <a:cs typeface="Times New Roman" pitchFamily="18" charset="0"/>
              </a:rPr>
              <a:t>مادة أدارة المنظمات الفندقية</a:t>
            </a:r>
          </a:p>
          <a:p>
            <a:pPr marL="0" indent="0" algn="ctr" rtl="1">
              <a:buNone/>
            </a:pPr>
            <a:r>
              <a:rPr lang="ar-IQ" sz="6000" b="1" dirty="0" smtClean="0">
                <a:latin typeface="Times New Roman" pitchFamily="18" charset="0"/>
                <a:cs typeface="Times New Roman" pitchFamily="18" charset="0"/>
              </a:rPr>
              <a:t>( </a:t>
            </a:r>
            <a:r>
              <a:rPr lang="ar-IQ" sz="6000" b="1" dirty="0" smtClean="0">
                <a:latin typeface="Times New Roman" pitchFamily="18" charset="0"/>
                <a:cs typeface="Times New Roman" pitchFamily="18" charset="0"/>
              </a:rPr>
              <a:t>التنظيم )</a:t>
            </a:r>
            <a:endParaRPr lang="ar-IQ" sz="6000" b="1" dirty="0">
              <a:latin typeface="Times New Roman" pitchFamily="18" charset="0"/>
              <a:cs typeface="Times New Roman" pitchFamily="18" charset="0"/>
            </a:endParaRPr>
          </a:p>
          <a:p>
            <a:pPr marL="45720" indent="0" algn="ctr" rtl="1">
              <a:buNone/>
            </a:pPr>
            <a:r>
              <a:rPr lang="ar-IQ" sz="4000" b="1" dirty="0" smtClean="0">
                <a:latin typeface="Times New Roman" pitchFamily="18" charset="0"/>
                <a:cs typeface="Times New Roman" pitchFamily="18" charset="0"/>
              </a:rPr>
              <a:t>المدرس المساعد </a:t>
            </a:r>
          </a:p>
          <a:p>
            <a:pPr marL="45720" indent="0" algn="ctr" rtl="1">
              <a:buNone/>
            </a:pPr>
            <a:r>
              <a:rPr lang="ar-IQ" sz="4800" b="1" dirty="0" smtClean="0">
                <a:latin typeface="Times New Roman" pitchFamily="18" charset="0"/>
                <a:cs typeface="Times New Roman" pitchFamily="18" charset="0"/>
              </a:rPr>
              <a:t>محمد </a:t>
            </a:r>
            <a:r>
              <a:rPr lang="ar-IQ" sz="4800" b="1" dirty="0">
                <a:latin typeface="Times New Roman" pitchFamily="18" charset="0"/>
                <a:cs typeface="Times New Roman" pitchFamily="18" charset="0"/>
              </a:rPr>
              <a:t>حميد عبدالمجيد اللامي</a:t>
            </a:r>
          </a:p>
        </p:txBody>
      </p:sp>
      <p:sp>
        <p:nvSpPr>
          <p:cNvPr id="4" name="Rectangle 1"/>
          <p:cNvSpPr>
            <a:spLocks noChangeArrowheads="1"/>
          </p:cNvSpPr>
          <p:nvPr/>
        </p:nvSpPr>
        <p:spPr bwMode="auto">
          <a:xfrm>
            <a:off x="1143000" y="2317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7364481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9525000" cy="838200"/>
          </a:xfrm>
        </p:spPr>
        <p:txBody>
          <a:bodyPr>
            <a:normAutofit/>
          </a:bodyPr>
          <a:lstStyle/>
          <a:p>
            <a:pPr algn="ctr" rtl="1"/>
            <a:r>
              <a:rPr lang="ar-IQ" sz="4000" dirty="0" smtClean="0">
                <a:solidFill>
                  <a:srgbClr val="C00000"/>
                </a:solidFill>
                <a:latin typeface="Times New Roman" pitchFamily="18" charset="0"/>
                <a:cs typeface="Times New Roman" pitchFamily="18" charset="0"/>
              </a:rPr>
              <a:t>مفهوم التنظيم</a:t>
            </a:r>
            <a:endParaRPr lang="en-US" sz="4000" b="1" dirty="0">
              <a:solidFill>
                <a:srgbClr val="C0000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a:bodyPr>
          <a:lstStyle/>
          <a:p>
            <a:pPr marL="45720" indent="0" algn="just" rtl="1">
              <a:buNone/>
            </a:pPr>
            <a:r>
              <a:rPr lang="fa-IR" sz="3600" b="1" dirty="0">
                <a:solidFill>
                  <a:schemeClr val="tx2"/>
                </a:solidFill>
                <a:latin typeface="Times New Roman" pitchFamily="18" charset="0"/>
                <a:cs typeface="Times New Roman" pitchFamily="18" charset="0"/>
              </a:rPr>
              <a:t>التنظيم</a:t>
            </a:r>
            <a:r>
              <a:rPr lang="ar-IQ" sz="3600" b="1" dirty="0">
                <a:solidFill>
                  <a:schemeClr val="tx2"/>
                </a:solidFill>
                <a:latin typeface="Times New Roman" pitchFamily="18" charset="0"/>
                <a:cs typeface="Times New Roman" pitchFamily="18" charset="0"/>
              </a:rPr>
              <a:t> :-</a:t>
            </a:r>
          </a:p>
          <a:p>
            <a:pPr marL="45720" indent="0" algn="just" rtl="1">
              <a:buNone/>
            </a:pPr>
            <a:r>
              <a:rPr lang="fa-IR" sz="3600" dirty="0" smtClean="0"/>
              <a:t> </a:t>
            </a:r>
            <a:r>
              <a:rPr lang="fa-IR" sz="3200" b="1" dirty="0">
                <a:solidFill>
                  <a:schemeClr val="tx2"/>
                </a:solidFill>
                <a:latin typeface="Times New Roman" pitchFamily="18" charset="0"/>
                <a:cs typeface="Times New Roman" pitchFamily="18" charset="0"/>
              </a:rPr>
              <a:t>هو الإطار الذي تتحرك بداخله أي مجموعة بشرية نحو هدف محدد فهو يعبر عن نمط التعاون البشري القائم من اجل تحقيق هدف مشترك ويعني أيضاً التجميع المنظم للأجزاء المرتبطة والمماثلة من اجل تكوين كيان موحد بمارس الإعمال والواجبات والسلطات لتحقيق الهدف المنشود . وللتنظيم أهمية بالغة في نجاح المنظمة وتحقيق خططها وأهدافها وأدائها للعمل بقدرة عالية . فهما الهيكل والأداء اللذان بواسطتهما ، يقام جهد منظم بناء على خطة مرسومة ، وتوجيه المراحل المختلفة للجهود المرسومة والإشراف عليها من اجل تحقيق الهدف المنشود.</a:t>
            </a:r>
            <a:endParaRPr lang="ar-IQ" sz="3200" b="1" dirty="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42750900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0" y="0"/>
            <a:ext cx="9144000" cy="6858000"/>
          </a:xfrm>
          <a:prstGeom prst="rect">
            <a:avLst/>
          </a:prstGeom>
        </p:spPr>
        <p:txBody>
          <a:bodyPr>
            <a:normAutofit/>
          </a:bodyPr>
          <a:lstStyle/>
          <a:p>
            <a:pPr marL="45720" indent="0" algn="justLow" rtl="1">
              <a:buNone/>
            </a:pPr>
            <a:r>
              <a:rPr lang="fa-IR" sz="3200" b="1" dirty="0">
                <a:solidFill>
                  <a:schemeClr val="tx2"/>
                </a:solidFill>
                <a:latin typeface="Times New Roman" pitchFamily="18" charset="0"/>
                <a:cs typeface="Times New Roman" pitchFamily="18" charset="0"/>
              </a:rPr>
              <a:t>وللتنظيم أهمية بالغة في نجاح المنظمة وتحقيق خططها وأهدافها وأدائها للعمل بقدرة عالية . فهما الهيكل والأداء اللذان بواسطتهما ، يقام جهد منظم بناء على خطة مرسومة ، وتوجيه المراحل المختلفة للجهود المرسومة والإشراف عليها من اجل تحقيق الهدف المنشود. </a:t>
            </a:r>
            <a:r>
              <a:rPr lang="fa-IR" sz="3200" b="1" dirty="0">
                <a:solidFill>
                  <a:schemeClr val="tx2"/>
                </a:solidFill>
                <a:latin typeface="Times New Roman" pitchFamily="18" charset="0"/>
                <a:cs typeface="Times New Roman" pitchFamily="18" charset="0"/>
              </a:rPr>
              <a:t>إن الغرض من التنظيم هو تحديد أوجه النشاط اللازمة لتحقيق هدف معين أو خطة مرسومة، وهذا يتطلب توفر العاصر التالية</a:t>
            </a:r>
            <a:r>
              <a:rPr lang="fa-IR" sz="3200" b="1" dirty="0" smtClean="0">
                <a:solidFill>
                  <a:schemeClr val="tx2"/>
                </a:solidFill>
                <a:latin typeface="Times New Roman" pitchFamily="18" charset="0"/>
                <a:cs typeface="Times New Roman" pitchFamily="18" charset="0"/>
              </a:rPr>
              <a:t>:</a:t>
            </a:r>
            <a:endParaRPr lang="ar-IQ" sz="3200" b="1" dirty="0" smtClean="0">
              <a:solidFill>
                <a:schemeClr val="tx2"/>
              </a:solidFill>
              <a:latin typeface="Times New Roman" pitchFamily="18" charset="0"/>
              <a:cs typeface="Times New Roman" pitchFamily="18" charset="0"/>
            </a:endParaRPr>
          </a:p>
          <a:p>
            <a:pPr marL="45720" indent="0" algn="justLow" rtl="1">
              <a:buNone/>
            </a:pPr>
            <a:r>
              <a:rPr lang="fa-IR" sz="3200" b="1" dirty="0" smtClean="0">
                <a:solidFill>
                  <a:schemeClr val="tx2"/>
                </a:solidFill>
                <a:latin typeface="Times New Roman" pitchFamily="18" charset="0"/>
                <a:cs typeface="Times New Roman" pitchFamily="18" charset="0"/>
              </a:rPr>
              <a:t> </a:t>
            </a:r>
            <a:r>
              <a:rPr lang="fa-IR" sz="3200" b="1" dirty="0">
                <a:solidFill>
                  <a:schemeClr val="tx2"/>
                </a:solidFill>
                <a:latin typeface="Times New Roman" pitchFamily="18" charset="0"/>
                <a:cs typeface="Times New Roman" pitchFamily="18" charset="0"/>
              </a:rPr>
              <a:t>1- وحدة هدف معين متفق عليه </a:t>
            </a:r>
            <a:r>
              <a:rPr lang="fa-IR" sz="3200" b="1" dirty="0" smtClean="0">
                <a:solidFill>
                  <a:schemeClr val="tx2"/>
                </a:solidFill>
                <a:latin typeface="Times New Roman" pitchFamily="18" charset="0"/>
                <a:cs typeface="Times New Roman" pitchFamily="18" charset="0"/>
              </a:rPr>
              <a:t>.</a:t>
            </a:r>
            <a:endParaRPr lang="ar-IQ" sz="3200" b="1" dirty="0" smtClean="0">
              <a:solidFill>
                <a:schemeClr val="tx2"/>
              </a:solidFill>
              <a:latin typeface="Times New Roman" pitchFamily="18" charset="0"/>
              <a:cs typeface="Times New Roman" pitchFamily="18" charset="0"/>
            </a:endParaRPr>
          </a:p>
          <a:p>
            <a:pPr marL="45720" indent="0" algn="justLow" rtl="1">
              <a:buNone/>
            </a:pPr>
            <a:r>
              <a:rPr lang="fa-IR" sz="3200" b="1" dirty="0" smtClean="0">
                <a:solidFill>
                  <a:schemeClr val="tx2"/>
                </a:solidFill>
                <a:latin typeface="Times New Roman" pitchFamily="18" charset="0"/>
                <a:cs typeface="Times New Roman" pitchFamily="18" charset="0"/>
              </a:rPr>
              <a:t> </a:t>
            </a:r>
            <a:r>
              <a:rPr lang="fa-IR" sz="3200" b="1" dirty="0">
                <a:solidFill>
                  <a:schemeClr val="tx2"/>
                </a:solidFill>
                <a:latin typeface="Times New Roman" pitchFamily="18" charset="0"/>
                <a:cs typeface="Times New Roman" pitchFamily="18" charset="0"/>
              </a:rPr>
              <a:t>2- وجود مجموعة من الإفراد بينهم علاقة محسوسة </a:t>
            </a:r>
            <a:r>
              <a:rPr lang="fa-IR" sz="3200" b="1" dirty="0" smtClean="0">
                <a:solidFill>
                  <a:schemeClr val="tx2"/>
                </a:solidFill>
                <a:latin typeface="Times New Roman" pitchFamily="18" charset="0"/>
                <a:cs typeface="Times New Roman" pitchFamily="18" charset="0"/>
              </a:rPr>
              <a:t>.</a:t>
            </a:r>
            <a:endParaRPr lang="ar-IQ" sz="3200" b="1" dirty="0" smtClean="0">
              <a:solidFill>
                <a:schemeClr val="tx2"/>
              </a:solidFill>
              <a:latin typeface="Times New Roman" pitchFamily="18" charset="0"/>
              <a:cs typeface="Times New Roman" pitchFamily="18" charset="0"/>
            </a:endParaRPr>
          </a:p>
          <a:p>
            <a:pPr marL="45720" indent="0" algn="justLow" rtl="1">
              <a:buNone/>
            </a:pPr>
            <a:r>
              <a:rPr lang="fa-IR" sz="3200" b="1" dirty="0" smtClean="0">
                <a:solidFill>
                  <a:schemeClr val="tx2"/>
                </a:solidFill>
                <a:latin typeface="Times New Roman" pitchFamily="18" charset="0"/>
                <a:cs typeface="Times New Roman" pitchFamily="18" charset="0"/>
              </a:rPr>
              <a:t> </a:t>
            </a:r>
            <a:r>
              <a:rPr lang="fa-IR" sz="3200" b="1" dirty="0">
                <a:solidFill>
                  <a:schemeClr val="tx2"/>
                </a:solidFill>
                <a:latin typeface="Times New Roman" pitchFamily="18" charset="0"/>
                <a:cs typeface="Times New Roman" pitchFamily="18" charset="0"/>
              </a:rPr>
              <a:t>3- اشتراك الإفراد في تحقيق الهدف </a:t>
            </a:r>
            <a:r>
              <a:rPr lang="fa-IR" sz="3200" b="1" dirty="0" smtClean="0">
                <a:solidFill>
                  <a:schemeClr val="tx2"/>
                </a:solidFill>
                <a:latin typeface="Times New Roman" pitchFamily="18" charset="0"/>
                <a:cs typeface="Times New Roman" pitchFamily="18" charset="0"/>
              </a:rPr>
              <a:t>.</a:t>
            </a:r>
            <a:endParaRPr lang="ar-IQ" sz="3200" b="1" dirty="0" smtClean="0">
              <a:solidFill>
                <a:schemeClr val="tx2"/>
              </a:solidFill>
              <a:latin typeface="Times New Roman" pitchFamily="18" charset="0"/>
              <a:cs typeface="Times New Roman" pitchFamily="18" charset="0"/>
            </a:endParaRPr>
          </a:p>
          <a:p>
            <a:pPr marL="45720" indent="0" algn="justLow" rtl="1">
              <a:buNone/>
            </a:pPr>
            <a:r>
              <a:rPr lang="fa-IR" sz="3200" b="1" dirty="0" smtClean="0">
                <a:solidFill>
                  <a:schemeClr val="tx2"/>
                </a:solidFill>
                <a:latin typeface="Times New Roman" pitchFamily="18" charset="0"/>
                <a:cs typeface="Times New Roman" pitchFamily="18" charset="0"/>
              </a:rPr>
              <a:t> </a:t>
            </a:r>
            <a:r>
              <a:rPr lang="fa-IR" sz="3200" b="1" dirty="0">
                <a:solidFill>
                  <a:schemeClr val="tx2"/>
                </a:solidFill>
                <a:latin typeface="Times New Roman" pitchFamily="18" charset="0"/>
                <a:cs typeface="Times New Roman" pitchFamily="18" charset="0"/>
              </a:rPr>
              <a:t>بناء على ما تقدم يجب أن يتميز التنظيم بواقعيته وحيويته وفاعليته في تحقيق الأهداف بأفضل الأساليب واقل التكاليف من خلال مجموعة من الإفراد يكون بينهم تنسيق في جهودهم وعملهم .</a:t>
            </a:r>
            <a:endParaRPr lang="ar-IQ" sz="3200"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4119752574"/>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0" y="0"/>
            <a:ext cx="9144000" cy="6858000"/>
          </a:xfrm>
          <a:prstGeom prst="rect">
            <a:avLst/>
          </a:prstGeom>
        </p:spPr>
        <p:txBody>
          <a:bodyPr>
            <a:noAutofit/>
          </a:bodyPr>
          <a:lstStyle/>
          <a:p>
            <a:pPr marL="502920" indent="-457200" algn="justLow" rtl="1">
              <a:buFont typeface="Wingdings" pitchFamily="2" charset="2"/>
              <a:buChar char="ü"/>
            </a:pPr>
            <a:r>
              <a:rPr lang="fa-IR" sz="2800" b="1" dirty="0">
                <a:solidFill>
                  <a:schemeClr val="tx2"/>
                </a:solidFill>
                <a:latin typeface="Times New Roman" pitchFamily="18" charset="0"/>
                <a:cs typeface="Times New Roman" pitchFamily="18" charset="0"/>
              </a:rPr>
              <a:t>تعريف التنظيم : </a:t>
            </a:r>
            <a:r>
              <a:rPr lang="fa-IR" sz="2800" b="1" dirty="0" smtClean="0">
                <a:solidFill>
                  <a:schemeClr val="tx2"/>
                </a:solidFill>
                <a:latin typeface="Times New Roman" pitchFamily="18" charset="0"/>
                <a:cs typeface="Times New Roman" pitchFamily="18" charset="0"/>
              </a:rPr>
              <a:t>الإطار </a:t>
            </a:r>
            <a:r>
              <a:rPr lang="fa-IR" sz="2800" b="1" dirty="0">
                <a:solidFill>
                  <a:schemeClr val="tx2"/>
                </a:solidFill>
                <a:latin typeface="Times New Roman" pitchFamily="18" charset="0"/>
                <a:cs typeface="Times New Roman" pitchFamily="18" charset="0"/>
              </a:rPr>
              <a:t>الذي يحدد العلاقات بين الوظائف والواجبات المختلفة بما يحقق الأهداف التنظيمية أي انه الحقل الذي تعمل فيه الإدارة وباعتباره وظيفة من وظائف المدير </a:t>
            </a:r>
            <a:r>
              <a:rPr lang="fa-IR" sz="2800" b="1" dirty="0" smtClean="0">
                <a:solidFill>
                  <a:schemeClr val="tx2"/>
                </a:solidFill>
                <a:latin typeface="Times New Roman" pitchFamily="18" charset="0"/>
                <a:cs typeface="Times New Roman" pitchFamily="18" charset="0"/>
              </a:rPr>
              <a:t>.</a:t>
            </a:r>
            <a:endParaRPr lang="ar-IQ" sz="2800" b="1" dirty="0" smtClean="0">
              <a:solidFill>
                <a:schemeClr val="tx2"/>
              </a:solidFill>
              <a:latin typeface="Times New Roman" pitchFamily="18" charset="0"/>
              <a:cs typeface="Times New Roman" pitchFamily="18" charset="0"/>
            </a:endParaRPr>
          </a:p>
          <a:p>
            <a:pPr marL="502920" indent="-457200" algn="justLow" rtl="1">
              <a:buFont typeface="Wingdings" pitchFamily="2" charset="2"/>
              <a:buChar char="ü"/>
            </a:pPr>
            <a:r>
              <a:rPr lang="fa-IR" sz="2800" b="1" dirty="0" smtClean="0">
                <a:solidFill>
                  <a:schemeClr val="tx2"/>
                </a:solidFill>
                <a:latin typeface="Times New Roman" pitchFamily="18" charset="0"/>
                <a:cs typeface="Times New Roman" pitchFamily="18" charset="0"/>
              </a:rPr>
              <a:t>”</a:t>
            </a:r>
            <a:r>
              <a:rPr lang="fa-IR" sz="2800" b="1" dirty="0">
                <a:solidFill>
                  <a:schemeClr val="tx2"/>
                </a:solidFill>
                <a:latin typeface="Times New Roman" pitchFamily="18" charset="0"/>
                <a:cs typeface="Times New Roman" pitchFamily="18" charset="0"/>
              </a:rPr>
              <a:t>سيد الهواري” </a:t>
            </a:r>
            <a:r>
              <a:rPr lang="fa-IR" sz="2800" b="1" dirty="0" smtClean="0">
                <a:solidFill>
                  <a:schemeClr val="tx2"/>
                </a:solidFill>
                <a:latin typeface="Times New Roman" pitchFamily="18" charset="0"/>
                <a:cs typeface="Times New Roman" pitchFamily="18" charset="0"/>
              </a:rPr>
              <a:t>تحديد </a:t>
            </a:r>
            <a:r>
              <a:rPr lang="fa-IR" sz="2800" b="1" dirty="0">
                <a:solidFill>
                  <a:schemeClr val="tx2"/>
                </a:solidFill>
                <a:latin typeface="Times New Roman" pitchFamily="18" charset="0"/>
                <a:cs typeface="Times New Roman" pitchFamily="18" charset="0"/>
              </a:rPr>
              <a:t>المهام التي يمكن من خلالها تحديد الأهداف ومن ثم ترتيبها في شكل وظائف محدده الواجبات والحقوق ومن ثم أيضاً اختيار وتحديد الأشخاص الذين يقومون بها </a:t>
            </a:r>
            <a:r>
              <a:rPr lang="fa-IR" sz="2800" b="1" dirty="0" smtClean="0">
                <a:solidFill>
                  <a:schemeClr val="tx2"/>
                </a:solidFill>
                <a:latin typeface="Times New Roman" pitchFamily="18" charset="0"/>
                <a:cs typeface="Times New Roman" pitchFamily="18" charset="0"/>
              </a:rPr>
              <a:t>.</a:t>
            </a:r>
            <a:endParaRPr lang="ar-IQ" sz="2800" b="1" dirty="0" smtClean="0">
              <a:solidFill>
                <a:schemeClr val="tx2"/>
              </a:solidFill>
              <a:latin typeface="Times New Roman" pitchFamily="18" charset="0"/>
              <a:cs typeface="Times New Roman" pitchFamily="18" charset="0"/>
            </a:endParaRPr>
          </a:p>
          <a:p>
            <a:pPr marL="502920" indent="-457200" algn="justLow" rtl="1">
              <a:buFont typeface="Wingdings" pitchFamily="2" charset="2"/>
              <a:buChar char="ü"/>
            </a:pPr>
            <a:r>
              <a:rPr lang="fa-IR" sz="2800" b="1" dirty="0" smtClean="0">
                <a:solidFill>
                  <a:schemeClr val="tx2"/>
                </a:solidFill>
                <a:latin typeface="Times New Roman" pitchFamily="18" charset="0"/>
                <a:cs typeface="Times New Roman" pitchFamily="18" charset="0"/>
              </a:rPr>
              <a:t>” </a:t>
            </a:r>
            <a:r>
              <a:rPr lang="fa-IR" sz="2800" b="1" dirty="0">
                <a:solidFill>
                  <a:schemeClr val="tx2"/>
                </a:solidFill>
                <a:latin typeface="Times New Roman" pitchFamily="18" charset="0"/>
                <a:cs typeface="Times New Roman" pitchFamily="18" charset="0"/>
              </a:rPr>
              <a:t>زكي مكي إسماعيل </a:t>
            </a:r>
            <a:r>
              <a:rPr lang="fa-IR" sz="2800" b="1" dirty="0" smtClean="0">
                <a:solidFill>
                  <a:schemeClr val="tx2"/>
                </a:solidFill>
                <a:latin typeface="Times New Roman" pitchFamily="18" charset="0"/>
                <a:cs typeface="Times New Roman" pitchFamily="18" charset="0"/>
              </a:rPr>
              <a:t>“</a:t>
            </a:r>
            <a:r>
              <a:rPr lang="ar-IQ" sz="2800" b="1" dirty="0" smtClean="0">
                <a:solidFill>
                  <a:schemeClr val="tx2"/>
                </a:solidFill>
                <a:latin typeface="Times New Roman" pitchFamily="18" charset="0"/>
                <a:cs typeface="Times New Roman" pitchFamily="18" charset="0"/>
              </a:rPr>
              <a:t> </a:t>
            </a:r>
            <a:r>
              <a:rPr lang="fa-IR" sz="2800" b="1" dirty="0" smtClean="0">
                <a:solidFill>
                  <a:schemeClr val="tx2"/>
                </a:solidFill>
                <a:latin typeface="Times New Roman" pitchFamily="18" charset="0"/>
                <a:cs typeface="Times New Roman" pitchFamily="18" charset="0"/>
              </a:rPr>
              <a:t>العملية </a:t>
            </a:r>
            <a:r>
              <a:rPr lang="fa-IR" sz="2800" b="1" dirty="0">
                <a:solidFill>
                  <a:schemeClr val="tx2"/>
                </a:solidFill>
                <a:latin typeface="Times New Roman" pitchFamily="18" charset="0"/>
                <a:cs typeface="Times New Roman" pitchFamily="18" charset="0"/>
              </a:rPr>
              <a:t>التي تتضمن تحديد المهمات وتخصيص الموارد وتهيئة النشاطات المترابطة للأفراد والجماعات لتنفيذ الخطط. </a:t>
            </a:r>
            <a:endParaRPr lang="ar-IQ" sz="2800" b="1" dirty="0" smtClean="0">
              <a:solidFill>
                <a:schemeClr val="tx2"/>
              </a:solidFill>
              <a:latin typeface="Times New Roman" pitchFamily="18" charset="0"/>
              <a:cs typeface="Times New Roman" pitchFamily="18" charset="0"/>
            </a:endParaRPr>
          </a:p>
          <a:p>
            <a:pPr marL="502920" indent="-457200" algn="justLow" rtl="1">
              <a:buFont typeface="Wingdings" pitchFamily="2" charset="2"/>
              <a:buChar char="ü"/>
            </a:pPr>
            <a:r>
              <a:rPr lang="fa-IR" sz="2800" b="1" dirty="0" smtClean="0">
                <a:solidFill>
                  <a:schemeClr val="tx2"/>
                </a:solidFill>
                <a:latin typeface="Times New Roman" pitchFamily="18" charset="0"/>
                <a:cs typeface="Times New Roman" pitchFamily="18" charset="0"/>
              </a:rPr>
              <a:t>“</a:t>
            </a:r>
            <a:r>
              <a:rPr lang="en-US" sz="2800" b="1" dirty="0" err="1" smtClean="0">
                <a:solidFill>
                  <a:schemeClr val="tx2"/>
                </a:solidFill>
                <a:latin typeface="Times New Roman" pitchFamily="18" charset="0"/>
                <a:cs typeface="Times New Roman" pitchFamily="18" charset="0"/>
              </a:rPr>
              <a:t>Schermer</a:t>
            </a:r>
            <a:r>
              <a:rPr lang="ar-IQ" sz="2800" b="1" dirty="0" smtClean="0">
                <a:solidFill>
                  <a:schemeClr val="tx2"/>
                </a:solidFill>
                <a:latin typeface="Times New Roman" pitchFamily="18" charset="0"/>
                <a:cs typeface="Times New Roman" pitchFamily="18" charset="0"/>
              </a:rPr>
              <a:t> </a:t>
            </a:r>
            <a:r>
              <a:rPr lang="fa-IR" sz="2800" b="1" dirty="0" smtClean="0">
                <a:solidFill>
                  <a:schemeClr val="tx2"/>
                </a:solidFill>
                <a:latin typeface="Times New Roman" pitchFamily="18" charset="0"/>
                <a:cs typeface="Times New Roman" pitchFamily="18" charset="0"/>
              </a:rPr>
              <a:t>نسق </a:t>
            </a:r>
            <a:r>
              <a:rPr lang="fa-IR" sz="2800" b="1" dirty="0">
                <a:solidFill>
                  <a:schemeClr val="tx2"/>
                </a:solidFill>
                <a:latin typeface="Times New Roman" pitchFamily="18" charset="0"/>
                <a:cs typeface="Times New Roman" pitchFamily="18" charset="0"/>
              </a:rPr>
              <a:t>يحدد الأنشطة والقوى البشرية والعلاقات بينها خلال إطار إداري معين </a:t>
            </a:r>
            <a:r>
              <a:rPr lang="fa-IR" sz="2800" b="1" dirty="0" smtClean="0">
                <a:solidFill>
                  <a:schemeClr val="tx2"/>
                </a:solidFill>
                <a:latin typeface="Times New Roman" pitchFamily="18" charset="0"/>
                <a:cs typeface="Times New Roman" pitchFamily="18" charset="0"/>
              </a:rPr>
              <a:t>.</a:t>
            </a:r>
            <a:endParaRPr lang="ar-IQ" sz="2800" b="1" dirty="0" smtClean="0">
              <a:solidFill>
                <a:schemeClr val="tx2"/>
              </a:solidFill>
              <a:latin typeface="Times New Roman" pitchFamily="18" charset="0"/>
              <a:cs typeface="Times New Roman" pitchFamily="18" charset="0"/>
            </a:endParaRPr>
          </a:p>
          <a:p>
            <a:pPr marL="45720" indent="0" algn="justLow" rtl="1">
              <a:buNone/>
            </a:pPr>
            <a:r>
              <a:rPr lang="fa-IR" sz="2800" b="1" dirty="0" smtClean="0">
                <a:solidFill>
                  <a:schemeClr val="tx2"/>
                </a:solidFill>
                <a:latin typeface="Times New Roman" pitchFamily="18" charset="0"/>
                <a:cs typeface="Times New Roman" pitchFamily="18" charset="0"/>
              </a:rPr>
              <a:t> </a:t>
            </a:r>
            <a:r>
              <a:rPr lang="fa-IR" sz="2800" b="1" dirty="0">
                <a:solidFill>
                  <a:schemeClr val="tx2"/>
                </a:solidFill>
                <a:latin typeface="Times New Roman" pitchFamily="18" charset="0"/>
                <a:cs typeface="Times New Roman" pitchFamily="18" charset="0"/>
              </a:rPr>
              <a:t>“</a:t>
            </a:r>
            <a:r>
              <a:rPr lang="en-US" sz="2800" b="1" dirty="0" smtClean="0">
                <a:solidFill>
                  <a:schemeClr val="tx2"/>
                </a:solidFill>
                <a:latin typeface="Times New Roman" pitchFamily="18" charset="0"/>
                <a:cs typeface="Times New Roman" pitchFamily="18" charset="0"/>
              </a:rPr>
              <a:t>Bernard</a:t>
            </a:r>
            <a:r>
              <a:rPr lang="ar-IQ" sz="2800" b="1" dirty="0" smtClean="0">
                <a:solidFill>
                  <a:schemeClr val="tx2"/>
                </a:solidFill>
                <a:latin typeface="Times New Roman" pitchFamily="18" charset="0"/>
                <a:cs typeface="Times New Roman" pitchFamily="18" charset="0"/>
              </a:rPr>
              <a:t> </a:t>
            </a:r>
            <a:r>
              <a:rPr lang="en-US" sz="2800" b="1" dirty="0" smtClean="0">
                <a:solidFill>
                  <a:schemeClr val="tx2"/>
                </a:solidFill>
                <a:latin typeface="Times New Roman" pitchFamily="18" charset="0"/>
                <a:cs typeface="Times New Roman" pitchFamily="18" charset="0"/>
              </a:rPr>
              <a:t>” </a:t>
            </a:r>
            <a:r>
              <a:rPr lang="fa-IR" sz="2800" b="1" dirty="0" smtClean="0">
                <a:solidFill>
                  <a:schemeClr val="tx2"/>
                </a:solidFill>
                <a:latin typeface="Times New Roman" pitchFamily="18" charset="0"/>
                <a:cs typeface="Times New Roman" pitchFamily="18" charset="0"/>
              </a:rPr>
              <a:t>الكيفية </a:t>
            </a:r>
            <a:r>
              <a:rPr lang="fa-IR" sz="2800" b="1" dirty="0">
                <a:solidFill>
                  <a:schemeClr val="tx2"/>
                </a:solidFill>
                <a:latin typeface="Times New Roman" pitchFamily="18" charset="0"/>
                <a:cs typeface="Times New Roman" pitchFamily="18" charset="0"/>
              </a:rPr>
              <a:t>التي يتم بمقتضاها ترتيب الموظفين بتيسير تحقيق الأهداف المتفق عليها عن طريق توزيع الصلاحيات وتحديد المسئوليات . </a:t>
            </a:r>
            <a:r>
              <a:rPr lang="fa-IR" sz="2800" b="1" dirty="0" smtClean="0">
                <a:solidFill>
                  <a:schemeClr val="tx2"/>
                </a:solidFill>
                <a:latin typeface="Times New Roman" pitchFamily="18" charset="0"/>
                <a:cs typeface="Times New Roman" pitchFamily="18" charset="0"/>
              </a:rPr>
              <a:t>“</a:t>
            </a:r>
            <a:endParaRPr lang="ar-IQ" sz="2800"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88262606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p:cTn id="15"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p:cTn id="23"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p:cTn id="31"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5">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anim calcmode="lin" valueType="num">
                                      <p:cBhvr>
                                        <p:cTn id="39"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0" y="0"/>
            <a:ext cx="9144000" cy="6858000"/>
          </a:xfrm>
          <a:prstGeom prst="rect">
            <a:avLst/>
          </a:prstGeom>
        </p:spPr>
        <p:txBody>
          <a:bodyPr>
            <a:normAutofit lnSpcReduction="10000"/>
          </a:bodyPr>
          <a:lstStyle/>
          <a:p>
            <a:pPr marL="502920" indent="-457200" algn="justLow" rtl="1">
              <a:buFont typeface="Wingdings" pitchFamily="2" charset="2"/>
              <a:buChar char="ü"/>
            </a:pPr>
            <a:r>
              <a:rPr lang="fa-IR" sz="3200" b="1" dirty="0">
                <a:solidFill>
                  <a:schemeClr val="tx2"/>
                </a:solidFill>
                <a:latin typeface="Times New Roman" pitchFamily="18" charset="0"/>
                <a:cs typeface="Times New Roman" pitchFamily="18" charset="0"/>
              </a:rPr>
              <a:t>جون جورس” </a:t>
            </a:r>
            <a:r>
              <a:rPr lang="fa-IR" sz="3200" b="1" dirty="0" smtClean="0">
                <a:solidFill>
                  <a:schemeClr val="tx2"/>
                </a:solidFill>
                <a:latin typeface="Times New Roman" pitchFamily="18" charset="0"/>
                <a:cs typeface="Times New Roman" pitchFamily="18" charset="0"/>
              </a:rPr>
              <a:t>وظيفة </a:t>
            </a:r>
            <a:r>
              <a:rPr lang="fa-IR" sz="3200" b="1" dirty="0">
                <a:solidFill>
                  <a:schemeClr val="tx2"/>
                </a:solidFill>
                <a:latin typeface="Times New Roman" pitchFamily="18" charset="0"/>
                <a:cs typeface="Times New Roman" pitchFamily="18" charset="0"/>
              </a:rPr>
              <a:t>إدارية تهتم بتحديد النشاطات المباحة وتقسيم مهامها على الإفراد كل حسب اختصاصه وموقعه مع بيان طرق الأداء والحقوق والوجبات والصلاحيات اللازمة . مع الاستغلال الأمثل للإمكانات المتاحة وفقا للشرع الحنيف من اجل تحقيق أهداف مشروعة محددة مسبقا </a:t>
            </a:r>
            <a:r>
              <a:rPr lang="fa-IR" sz="3200" b="1" dirty="0" smtClean="0">
                <a:solidFill>
                  <a:schemeClr val="tx2"/>
                </a:solidFill>
                <a:latin typeface="Times New Roman" pitchFamily="18" charset="0"/>
                <a:cs typeface="Times New Roman" pitchFamily="18" charset="0"/>
              </a:rPr>
              <a:t>.</a:t>
            </a:r>
            <a:endParaRPr lang="ar-IQ" sz="3200" b="1" dirty="0" smtClean="0">
              <a:solidFill>
                <a:schemeClr val="tx2"/>
              </a:solidFill>
              <a:latin typeface="Times New Roman" pitchFamily="18" charset="0"/>
              <a:cs typeface="Times New Roman" pitchFamily="18" charset="0"/>
            </a:endParaRPr>
          </a:p>
          <a:p>
            <a:pPr marL="502920" indent="-457200" algn="justLow" rtl="1">
              <a:buFont typeface="Wingdings" pitchFamily="2" charset="2"/>
              <a:buChar char="ü"/>
            </a:pPr>
            <a:r>
              <a:rPr lang="fa-IR" sz="3200" b="1" smtClean="0">
                <a:solidFill>
                  <a:schemeClr val="tx2"/>
                </a:solidFill>
                <a:latin typeface="Times New Roman" pitchFamily="18" charset="0"/>
                <a:cs typeface="Times New Roman" pitchFamily="18" charset="0"/>
              </a:rPr>
              <a:t> </a:t>
            </a:r>
            <a:r>
              <a:rPr lang="fa-IR" sz="3200" b="1" dirty="0">
                <a:solidFill>
                  <a:schemeClr val="tx2"/>
                </a:solidFill>
                <a:latin typeface="Times New Roman" pitchFamily="18" charset="0"/>
                <a:cs typeface="Times New Roman" pitchFamily="18" charset="0"/>
              </a:rPr>
              <a:t>” ألعتبي ( المفهوم الإسلامي ) </a:t>
            </a:r>
            <a:r>
              <a:rPr lang="fa-IR" sz="3200" b="1">
                <a:solidFill>
                  <a:schemeClr val="tx2"/>
                </a:solidFill>
                <a:latin typeface="Times New Roman" pitchFamily="18" charset="0"/>
                <a:cs typeface="Times New Roman" pitchFamily="18" charset="0"/>
              </a:rPr>
              <a:t>” </a:t>
            </a:r>
            <a:r>
              <a:rPr lang="fa-IR" sz="3200" b="1" smtClean="0">
                <a:solidFill>
                  <a:schemeClr val="tx2"/>
                </a:solidFill>
                <a:latin typeface="Times New Roman" pitchFamily="18" charset="0"/>
                <a:cs typeface="Times New Roman" pitchFamily="18" charset="0"/>
              </a:rPr>
              <a:t>طبيعة </a:t>
            </a:r>
            <a:r>
              <a:rPr lang="fa-IR" sz="3200" b="1" dirty="0">
                <a:solidFill>
                  <a:schemeClr val="tx2"/>
                </a:solidFill>
                <a:latin typeface="Times New Roman" pitchFamily="18" charset="0"/>
                <a:cs typeface="Times New Roman" pitchFamily="18" charset="0"/>
              </a:rPr>
              <a:t>التنظيم : هو عملية مستمرة ومتحركة وليست عملية ثابتة أو جامدة تهتم فقط بتفويض السلطات ورسم الهيكل التنظيمي ، ووصف الوظائف . حيث يتركز الاهتمام في تصميم هيكل تنظيمي سهل من رسم السياسات وتنفيذ الخطط والبرامج واتخاذ القرارات الإدارية المعقدة والمهمة بالسرعة المطلوبة والوقت المناسب خصوصا . وإنها تعمل على بيئة عمل سريعة الحركة و التقلبات والتغيير هذا بالإضافة إلى ضمان وجود عامل الكفاءة والفاعلية الإدارية ورضا العاملين والموظفين في الجهاز الإداري</a:t>
            </a:r>
            <a:endParaRPr lang="ar-IQ" sz="3200"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52198022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p:cTn id="15"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29200"/>
            <a:ext cx="9144000" cy="1143000"/>
          </a:xfrm>
        </p:spPr>
        <p:txBody>
          <a:bodyPr>
            <a:normAutofit fontScale="90000"/>
          </a:bodyPr>
          <a:lstStyle/>
          <a:p>
            <a:pPr marL="0" indent="0" algn="ctr" rtl="1">
              <a:buNone/>
            </a:pPr>
            <a:r>
              <a:rPr lang="ar-IQ" sz="8800" b="1" dirty="0" smtClean="0">
                <a:solidFill>
                  <a:srgbClr val="C00000"/>
                </a:solidFill>
                <a:latin typeface="Times New Roman" pitchFamily="18" charset="0"/>
                <a:cs typeface="Times New Roman" pitchFamily="18" charset="0"/>
              </a:rPr>
              <a:t>شُكراً على حُسنِ الأصغاء</a:t>
            </a:r>
            <a:endParaRPr lang="en-US" sz="8800" b="1" dirty="0">
              <a:solidFill>
                <a:srgbClr val="C00000"/>
              </a:solidFill>
              <a:latin typeface="Times New Roman" pitchFamily="18" charset="0"/>
              <a:cs typeface="Times New Roman" pitchFamily="18" charset="0"/>
            </a:endParaRPr>
          </a:p>
        </p:txBody>
      </p:sp>
      <p:pic>
        <p:nvPicPr>
          <p:cNvPr id="5" name="Content Placeholder 7" descr="12.gif"/>
          <p:cNvPicPr>
            <a:picLocks noGrp="1" noChangeAspect="1"/>
          </p:cNvPicPr>
          <p:nvPr>
            <p:ph idx="1"/>
          </p:nvPr>
        </p:nvPicPr>
        <p:blipFill>
          <a:blip r:embed="rId2"/>
          <a:stretch>
            <a:fillRect/>
          </a:stretch>
        </p:blipFill>
        <p:spPr>
          <a:xfrm>
            <a:off x="2266950" y="3177381"/>
            <a:ext cx="4610100" cy="1905000"/>
          </a:xfrm>
        </p:spPr>
      </p:pic>
      <p:sp>
        <p:nvSpPr>
          <p:cNvPr id="4" name="Slide Number Placeholder 3"/>
          <p:cNvSpPr>
            <a:spLocks noGrp="1"/>
          </p:cNvSpPr>
          <p:nvPr>
            <p:ph type="sldNum" sz="quarter" idx="12"/>
          </p:nvPr>
        </p:nvSpPr>
        <p:spPr/>
        <p:txBody>
          <a:bodyPr/>
          <a:lstStyle/>
          <a:p>
            <a:pPr>
              <a:defRPr/>
            </a:pPr>
            <a:fld id="{46ED5938-454E-4F25-ABE5-61419BC9EF58}" type="slidenum">
              <a:rPr lang="en-US" smtClean="0"/>
              <a:pPr>
                <a:defRPr/>
              </a:pPr>
              <a:t>6</a:t>
            </a:fld>
            <a:endParaRPr lang="en-US"/>
          </a:p>
        </p:txBody>
      </p:sp>
    </p:spTree>
    <p:extLst>
      <p:ext uri="{BB962C8B-B14F-4D97-AF65-F5344CB8AC3E}">
        <p14:creationId xmlns:p14="http://schemas.microsoft.com/office/powerpoint/2010/main" val="1251640857"/>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fltVal val="0"/>
                                          </p:val>
                                        </p:tav>
                                        <p:tav tm="100000">
                                          <p:val>
                                            <p:strVal val="#ppt_w"/>
                                          </p:val>
                                        </p:tav>
                                      </p:tavLst>
                                    </p:anim>
                                    <p:anim calcmode="lin" valueType="num">
                                      <p:cBhvr>
                                        <p:cTn id="8" dur="5000" fill="hold"/>
                                        <p:tgtEl>
                                          <p:spTgt spid="2"/>
                                        </p:tgtEl>
                                        <p:attrNameLst>
                                          <p:attrName>ppt_h</p:attrName>
                                        </p:attrNameLst>
                                      </p:cBhvr>
                                      <p:tavLst>
                                        <p:tav tm="0">
                                          <p:val>
                                            <p:fltVal val="0"/>
                                          </p:val>
                                        </p:tav>
                                        <p:tav tm="100000">
                                          <p:val>
                                            <p:strVal val="#ppt_h"/>
                                          </p:val>
                                        </p:tav>
                                      </p:tavLst>
                                    </p:anim>
                                    <p:animEffect transition="in" filter="fade">
                                      <p:cBhvr>
                                        <p:cTn id="9"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1553</TotalTime>
  <Words>466</Words>
  <Application>Microsoft Office PowerPoint</Application>
  <PresentationFormat>On-screen Show (4:3)</PresentationFormat>
  <Paragraphs>24</Paragraphs>
  <Slides>6</Slides>
  <Notes>0</Notes>
  <HiddenSlides>1</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PowerPoint Presentation</vt:lpstr>
      <vt:lpstr>مفهوم التنظيم</vt:lpstr>
      <vt:lpstr>PowerPoint Presentation</vt:lpstr>
      <vt:lpstr>PowerPoint Presentation</vt:lpstr>
      <vt:lpstr>PowerPoint Presentation</vt:lpstr>
      <vt:lpstr>شُكراً على حُسنِ الأصغاء</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ماهية التطوير الوظيفي :</dc:title>
  <dc:creator>Se7en</dc:creator>
  <cp:lastModifiedBy>Se7en</cp:lastModifiedBy>
  <cp:revision>124</cp:revision>
  <dcterms:created xsi:type="dcterms:W3CDTF">2016-09-05T15:03:04Z</dcterms:created>
  <dcterms:modified xsi:type="dcterms:W3CDTF">2019-01-20T16:47:20Z</dcterms:modified>
</cp:coreProperties>
</file>