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9" r:id="rId2"/>
    <p:sldId id="299" r:id="rId3"/>
    <p:sldId id="307" r:id="rId4"/>
    <p:sldId id="308" r:id="rId5"/>
    <p:sldId id="311" r:id="rId6"/>
    <p:sldId id="312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71" autoAdjust="0"/>
  </p:normalViewPr>
  <p:slideViewPr>
    <p:cSldViewPr>
      <p:cViewPr>
        <p:scale>
          <a:sx n="60" d="100"/>
          <a:sy n="60" d="100"/>
        </p:scale>
        <p:origin x="-186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CC0AB-3498-4415-AA79-C8C9BB847F96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EEDEE-1E5E-4ACF-A760-D26D6902F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04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EEDEE-1E5E-4ACF-A760-D26D6902FA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59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EEDEE-1E5E-4ACF-A760-D26D6902FA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59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EEDEE-1E5E-4ACF-A760-D26D6902FAB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59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EEDEE-1E5E-4ACF-A760-D26D6902FA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59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EEDEE-1E5E-4ACF-A760-D26D6902FA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59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 rtl="1"/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r>
              <a:rPr lang="ar-IQ" sz="5400" b="1" dirty="0" smtClean="0">
                <a:latin typeface="Times New Roman" pitchFamily="18" charset="0"/>
                <a:cs typeface="Times New Roman" pitchFamily="18" charset="0"/>
              </a:rPr>
              <a:t>مادة أدارة المنظمات الفندقية</a:t>
            </a:r>
          </a:p>
          <a:p>
            <a:pPr marL="0" indent="0" algn="ctr" rtl="1">
              <a:buNone/>
            </a:pPr>
            <a:r>
              <a:rPr lang="ar-IQ" sz="6000" b="1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ar-IQ" sz="6000" b="1" smtClean="0">
                <a:latin typeface="Times New Roman" pitchFamily="18" charset="0"/>
                <a:cs typeface="Times New Roman" pitchFamily="18" charset="0"/>
              </a:rPr>
              <a:t>مراحل التخطيط </a:t>
            </a:r>
            <a:r>
              <a:rPr lang="ar-IQ" sz="6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ar-IQ" sz="60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ctr" rtl="1">
              <a:buNone/>
            </a:pPr>
            <a:r>
              <a:rPr lang="ar-IQ" sz="4000" b="1" dirty="0" smtClean="0">
                <a:latin typeface="Times New Roman" pitchFamily="18" charset="0"/>
                <a:cs typeface="Times New Roman" pitchFamily="18" charset="0"/>
              </a:rPr>
              <a:t>المدرس المساعد </a:t>
            </a:r>
          </a:p>
          <a:p>
            <a:pPr marL="45720" indent="0" algn="ctr" rtl="1">
              <a:buNone/>
            </a:pPr>
            <a:r>
              <a:rPr lang="ar-IQ" sz="4800" b="1" dirty="0" smtClean="0">
                <a:latin typeface="Times New Roman" pitchFamily="18" charset="0"/>
                <a:cs typeface="Times New Roman" pitchFamily="18" charset="0"/>
              </a:rPr>
              <a:t>محمد </a:t>
            </a:r>
            <a:r>
              <a:rPr lang="ar-IQ" sz="4800" b="1" dirty="0">
                <a:latin typeface="Times New Roman" pitchFamily="18" charset="0"/>
                <a:cs typeface="Times New Roman" pitchFamily="18" charset="0"/>
              </a:rPr>
              <a:t>حميد عبدالمجيد اللامي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43000" y="2317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64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مراحل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Low" rtl="1"/>
            <a:r>
              <a:rPr lang="fa-IR" sz="2400" dirty="0"/>
              <a:t>إن </a:t>
            </a:r>
            <a:r>
              <a:rPr lang="fa-I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التخطيط كعملية أساسية في كل مؤسسة ينطوي على مجموعة مترابطة من المراحل تتمثل فيما يلي :</a:t>
            </a:r>
            <a:br>
              <a:rPr lang="fa-I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IQ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r-IQ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ar-IQ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التعرف على الفرص المتاحة وأكتشافها </a:t>
            </a:r>
            <a:r>
              <a:rPr lang="fa-I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IQ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>
              <a:buFont typeface="Wingdings" pitchFamily="2" charset="2"/>
              <a:buChar char="v"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إن الخطوة الأولى في عملية التخطيط هي محاولة التعرف على الفرص (المشاكل )المتوقعة الحدوث في المستقبل ، ثم دراسة هذه الفرص دراسة كاملة لمعرفة جوانب القوة و الضعف فيها و تتم دراسة الفرص من خلال معالجة الجوانب التالية 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>
              <a:buFont typeface="Wingdings" pitchFamily="2" charset="2"/>
              <a:buChar char="v"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العوامل المحيطة بالمنظمة مثل العوامل الاقتصادية و السياسية و الاجتماعية </a:t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طبيعة السوق الذي تنشط فيه المنظمة .</a:t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درجة المنافسة السائدة .</a:t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معرفة رغبات العملاء و المستهلكين .</a:t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ظروف البيئة الداخلية مثل نوع الخبرات و الكفاءات لدى الأفراد و نوع الآلات و المعدات </a:t>
            </a:r>
            <a:r>
              <a:rPr lang="fa-IR" sz="2800" dirty="0" smtClean="0"/>
              <a:t>.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endParaRPr lang="fa-IR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400" dirty="0"/>
              <a:t/>
            </a:r>
            <a:br>
              <a:rPr lang="fa-IR" sz="2400" dirty="0"/>
            </a:br>
            <a:endParaRPr lang="en-US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2372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مراحل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Low" rtl="1" fontAlgn="base">
              <a:buNone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تحديد الاهداف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تعتبر الأهداف مزيج من الغايات الواقعية التي تصبو المؤسسة إلي تحقيقها و الأهداف تعكس مدى قدرة المؤسسة على التفاعل مع المحيط و يعتبر تحديد الأهداف الأساس في العملية التخطيطية لأنه يمكن من: </a:t>
            </a:r>
          </a:p>
          <a:p>
            <a:pPr algn="justLow" rtl="1">
              <a:buFont typeface="Wingdings" pitchFamily="2" charset="2"/>
              <a:buChar char="v"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وضع خطة متكاملة و متناسقة خاصة إذا كانت الأهداف دقيقة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تحديد 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رسالة المؤسسة في المجتمع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توحيد 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جهود الإدارات و الأقسام و الأفراد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توليد 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الدافع لدى كل فرد على العمل و هذا عن طريق ربط أهدافه بأهداف </a:t>
            </a: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المنظمة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المساعدة 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على تقييم القرارات المتخذة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المساعدة 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على التنبؤ بالسلوك و الأحداث المستقبلية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تحديد </a:t>
            </a:r>
            <a:r>
              <a:rPr lang="fa-I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المطلوب فهو مقياس للرقابة (خاصة إذا كانت كمية ) حيث يقدم المعايير اللازمة للقياس .</a:t>
            </a:r>
          </a:p>
          <a:p>
            <a:pPr algn="justLow" rtl="1"/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dirty="0"/>
              <a:t/>
            </a:r>
            <a:br>
              <a:rPr lang="fa-IR" sz="2800" dirty="0"/>
            </a:br>
            <a:endParaRPr lang="en-US" sz="28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7095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مراحل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Low" rtl="1" fontAlgn="base">
              <a:buNone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وضع </a:t>
            </a:r>
            <a:r>
              <a:rPr lang="ar-IQ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المتغيرات</a:t>
            </a: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التخطيطية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إن المرحلة الثالثة في التخطيط هي وضع الفروض التي تمثل المستقبل الذي على أساسه ستوضع الفروض التخطيطية ، أي بعبارة أخرى البيئة المستقبلية التي ستعمل فيها الخطط و لهذا فان التنبؤ ضروري لوضع الفروض التخطيطية ، حيث توجد أربع أنواع للتنبؤ تتمثل فيما يلي :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Ø"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التنبؤ 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الاقتصادي : التنبؤ بحالة الاقتصاد من حيث احتمال حدوث رواج أو كساد أو انتعاش فيه 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Ø"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التنبؤ تكنولوجي : محاولة التعرف على الطرق و المعارف الفنية و التقنية المتوقع إدخالها في عملية الإنتاج 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Ø"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التنبؤ بدرجة المنافسة : محاولة التعرف على ردود أفعال المؤسسات المنافسة عند تغيير أنواع و أسعار المنتوجات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Ø"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التنبؤ بسلوك المستهلك : من حيث الرغبات , الأذواق ، الطلب ….الخ .</a:t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/>
            </a:r>
            <a:br>
              <a:rPr lang="fa-IR" sz="2800" dirty="0" smtClean="0"/>
            </a:br>
            <a:endParaRPr lang="fa-IR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dirty="0"/>
              <a:t/>
            </a:r>
            <a:br>
              <a:rPr lang="fa-IR" sz="2800" dirty="0"/>
            </a:br>
            <a:endParaRPr lang="en-US" sz="28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02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مراحل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Low" rtl="1" fontAlgn="base">
              <a:buNone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وضع </a:t>
            </a:r>
            <a:r>
              <a:rPr lang="ar-IQ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المتغيرات</a:t>
            </a: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التخطيطية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تحديد البدائل : و تقتضي هذه المرحلة تجميع كل البدائل و طرق العمل حتى يتسنى للمؤسسة التعرف على البديل المناسب لتحقيق الأهداف المرجوة .</a:t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و حسب كونتر انه من النادر وجود خطة يمكن تنفيذها من خلال بديل واحد فقط بل يوجد أكثر من بديل و في الغالب ما يكون البديل الغير ظاهر هو عادة أفضل البدائل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/>
            </a:r>
            <a:br>
              <a:rPr lang="fa-IR" sz="2800" dirty="0" smtClean="0"/>
            </a:br>
            <a:endParaRPr lang="fa-IR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dirty="0"/>
              <a:t/>
            </a:r>
            <a:br>
              <a:rPr lang="fa-IR" sz="2800" dirty="0"/>
            </a:br>
            <a:endParaRPr lang="en-US" sz="28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7402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مراحل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Low" rtl="1" fontAlgn="base">
              <a:buNone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وضع </a:t>
            </a:r>
            <a:r>
              <a:rPr lang="ar-IQ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المتغيرات</a:t>
            </a: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التخطيطية </a:t>
            </a: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r>
              <a:rPr lang="fa-I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تقييم البدائل : بعد تحديد أفضل البدائل و اختبار نقاط القوة و الضعف فيها تأتي الخطوة التالية و هي تقييم هذه البدائل عن طريق وزن العوامل المختلفة على ضوء الفروض و الأهداف ، فاخذ البدائل قد يبدو أكثرها ربحية لكنه يستلزم مدفوعات نقدية ضخمة ، بينما بديل آخر يكون اقل ربحية و لكنه ينطوي على خطر اقل ، في الشركات الكبيرة قد تنطوي البدائل على عدد ضخم من المتغيرات و العديد من القيود مما يجعل عملية التقييم من أصعب الأمور و اعقدها و بسبب هذه التعاقدات نجد الاتجاه المتزايد نجو استخدام الطرق و الأساليب الجديدة من بحوث العمليات و التحليل الرياضي و أيضا الحاسب الآلي للمساعدة في القيام بعملية تقييم البدائل .</a:t>
            </a:r>
            <a:br>
              <a:rPr lang="fa-I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اختيار البديل المناسب : بعد تقييم البدائل المتوفرة تأتي مرحلة اختيار البديل المناسب الذي سيحقق الأهداف بأقل مخاطرة و اقل تكاليف و أعلى عائد والذي حاز على رضا و قبول الأفراد القائمين على عملية التنفيذ , و من ثم تحديد الأنشطة و الأعمال التي يجب القيام بها لوضع البديل المختار موضع التنفيذ.</a:t>
            </a:r>
          </a:p>
          <a:p>
            <a:pPr marL="0" indent="0" algn="r" rtl="1">
              <a:buNone/>
            </a:pP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/>
            </a:r>
            <a:br>
              <a:rPr lang="fa-IR" sz="2800" dirty="0" smtClean="0"/>
            </a:br>
            <a:endParaRPr lang="fa-IR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dirty="0"/>
              <a:t/>
            </a:r>
            <a:br>
              <a:rPr lang="fa-IR" sz="2800" dirty="0"/>
            </a:br>
            <a:endParaRPr lang="en-US" sz="28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7138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29200"/>
            <a:ext cx="9144000" cy="1143000"/>
          </a:xfrm>
        </p:spPr>
        <p:txBody>
          <a:bodyPr>
            <a:normAutofit fontScale="90000"/>
          </a:bodyPr>
          <a:lstStyle/>
          <a:p>
            <a:pPr marL="0" indent="0" algn="ctr" rtl="1">
              <a:buNone/>
            </a:pPr>
            <a:r>
              <a:rPr lang="ar-IQ" sz="8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شُكراً على حُسنِ الأصغاء</a:t>
            </a:r>
            <a:endParaRPr lang="en-US" sz="8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7" descr="1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6950" y="3177381"/>
            <a:ext cx="4610100" cy="1905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D5938-454E-4F25-ABE5-61419BC9EF5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4085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1717</TotalTime>
  <Words>427</Words>
  <Application>Microsoft Office PowerPoint</Application>
  <PresentationFormat>On-screen Show (4:3)</PresentationFormat>
  <Paragraphs>58</Paragraphs>
  <Slides>7</Slides>
  <Notes>5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PowerPoint Presentation</vt:lpstr>
      <vt:lpstr>مراحل التخطيط</vt:lpstr>
      <vt:lpstr>مراحل التخطيط</vt:lpstr>
      <vt:lpstr>مراحل التخطيط</vt:lpstr>
      <vt:lpstr>مراحل التخطيط</vt:lpstr>
      <vt:lpstr>مراحل التخطيط</vt:lpstr>
      <vt:lpstr>شُكراً على حُسنِ الأصغاء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ماهية التطوير الوظيفي :</dc:title>
  <dc:creator>Se7en</dc:creator>
  <cp:lastModifiedBy>Se7en</cp:lastModifiedBy>
  <cp:revision>138</cp:revision>
  <dcterms:created xsi:type="dcterms:W3CDTF">2016-09-05T15:03:04Z</dcterms:created>
  <dcterms:modified xsi:type="dcterms:W3CDTF">2019-01-19T19:38:55Z</dcterms:modified>
</cp:coreProperties>
</file>