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9" r:id="rId2"/>
    <p:sldId id="299" r:id="rId3"/>
    <p:sldId id="307" r:id="rId4"/>
    <p:sldId id="308" r:id="rId5"/>
    <p:sldId id="309" r:id="rId6"/>
    <p:sldId id="310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71" autoAdjust="0"/>
  </p:normalViewPr>
  <p:slideViewPr>
    <p:cSldViewPr>
      <p:cViewPr>
        <p:scale>
          <a:sx n="60" d="100"/>
          <a:sy n="60" d="100"/>
        </p:scale>
        <p:origin x="-1680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CC0AB-3498-4415-AA79-C8C9BB847F96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EEDEE-1E5E-4ACF-A760-D26D6902F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04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EEDEE-1E5E-4ACF-A760-D26D6902FA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59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EEDEE-1E5E-4ACF-A760-D26D6902FA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59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EEDEE-1E5E-4ACF-A760-D26D6902FA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59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EEDEE-1E5E-4ACF-A760-D26D6902FA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59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EEDEE-1E5E-4ACF-A760-D26D6902FA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59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 rtl="1"/>
            <a:endParaRPr lang="ar-IQ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endParaRPr lang="ar-IQ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r>
              <a:rPr lang="ar-IQ" sz="5400" b="1" dirty="0" smtClean="0">
                <a:latin typeface="Times New Roman" pitchFamily="18" charset="0"/>
                <a:cs typeface="Times New Roman" pitchFamily="18" charset="0"/>
              </a:rPr>
              <a:t>مادة أدارة المنظمات الفندقية</a:t>
            </a:r>
          </a:p>
          <a:p>
            <a:pPr marL="0" indent="0" algn="ctr" rtl="1">
              <a:buNone/>
            </a:pPr>
            <a:r>
              <a:rPr lang="ar-IQ" sz="6000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ar-IQ" sz="6000" b="1" dirty="0" smtClean="0">
                <a:latin typeface="Times New Roman" pitchFamily="18" charset="0"/>
                <a:cs typeface="Times New Roman" pitchFamily="18" charset="0"/>
              </a:rPr>
              <a:t>أنواع التخطيط </a:t>
            </a:r>
            <a:r>
              <a:rPr lang="ar-IQ" sz="6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ar-IQ" sz="60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 rtl="1">
              <a:buNone/>
            </a:pPr>
            <a:r>
              <a:rPr lang="ar-IQ" sz="4000" b="1" dirty="0" smtClean="0">
                <a:latin typeface="Times New Roman" pitchFamily="18" charset="0"/>
                <a:cs typeface="Times New Roman" pitchFamily="18" charset="0"/>
              </a:rPr>
              <a:t>المدرس المساعد </a:t>
            </a:r>
          </a:p>
          <a:p>
            <a:pPr marL="45720" indent="0" algn="ctr" rtl="1">
              <a:buNone/>
            </a:pPr>
            <a:r>
              <a:rPr lang="ar-IQ" sz="4800" b="1" dirty="0" smtClean="0">
                <a:latin typeface="Times New Roman" pitchFamily="18" charset="0"/>
                <a:cs typeface="Times New Roman" pitchFamily="18" charset="0"/>
              </a:rPr>
              <a:t>محمد </a:t>
            </a:r>
            <a:r>
              <a:rPr lang="ar-IQ" sz="4800" b="1" dirty="0">
                <a:latin typeface="Times New Roman" pitchFamily="18" charset="0"/>
                <a:cs typeface="Times New Roman" pitchFamily="18" charset="0"/>
              </a:rPr>
              <a:t>حميد عبدالمجيد اللامي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43000" y="2317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64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76200"/>
            <a:ext cx="9525000" cy="838200"/>
          </a:xfrm>
        </p:spPr>
        <p:txBody>
          <a:bodyPr>
            <a:normAutofit/>
          </a:bodyPr>
          <a:lstStyle/>
          <a:p>
            <a:pPr algn="ctr" rtl="1"/>
            <a:r>
              <a:rPr lang="ar-IQ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أنواع التخطيط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Low" rtl="1"/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للتخطيط عدة أنواع مقسمة حسب عدة معايير نذكر منها التخطيط :</a:t>
            </a:r>
          </a:p>
          <a:p>
            <a:pPr marL="0" indent="0" algn="justLow" rtl="1" fontAlgn="base">
              <a:buNone/>
            </a:pPr>
            <a:r>
              <a:rPr lang="ar-IQ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حسب المدى </a:t>
            </a:r>
            <a:r>
              <a:rPr lang="ar-IQ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الزمني </a:t>
            </a: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التخطيط طويل المدى : هو التخطيط الذي يغطي فترة زمنية أكثر من خمس سنوات و يشترك فيه كل المدراء حيث يركز كل ميادين النشا في المؤسسة </a:t>
            </a:r>
            <a: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endParaRPr lang="ar-IQ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التخطيط </a:t>
            </a: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متوسط المدى : هو التخطيط الذي يغطي فترة زمنية اقل من خمس سنوات و يقوم به أفراد الإدارة الوسطى ، حيث انه عبارة عن وسيلة لتخطي العقبات التي تعترض التخطيط و الأجل </a:t>
            </a:r>
            <a: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endParaRPr lang="fa-IR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التخطيط قصير المدى : هو التخطيط الذي يغطي فترة زمنية اقل من سنة حيث ، انه يحتوي على خطط تفصيلية من التخطيط طويل المدى و ها لغرض حل المشاكل حين حدوثها .</a:t>
            </a:r>
          </a:p>
          <a:p>
            <a:pPr marL="0" indent="0" algn="justLow" rtl="1">
              <a:buNone/>
            </a:pP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endParaRPr lang="fa-IR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r>
              <a:rPr lang="fa-IR" sz="2800" dirty="0"/>
              <a:t/>
            </a:r>
            <a:br>
              <a:rPr lang="fa-IR" sz="2800" dirty="0"/>
            </a:br>
            <a:endParaRPr lang="en-US" sz="28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2372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76200"/>
            <a:ext cx="9525000" cy="838200"/>
          </a:xfrm>
        </p:spPr>
        <p:txBody>
          <a:bodyPr>
            <a:normAutofit/>
          </a:bodyPr>
          <a:lstStyle/>
          <a:p>
            <a:pPr algn="ctr" rtl="1"/>
            <a:r>
              <a:rPr lang="ar-IQ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أنواع التخطيط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Low" rtl="1" fontAlgn="base">
              <a:buNone/>
            </a:pPr>
            <a:r>
              <a:rPr lang="ar-IQ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التخطيط حسب نطاق التأثير</a:t>
            </a:r>
            <a:r>
              <a:rPr lang="ar-IQ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التخطيط الاستراتيجي :يعرف التخطيط الاستراتيجي بأنه تحديد الأهداف الرئيسية طويلة الأجل للمنظمة و رسم الخطط و تخصيص الموارد المتاحة للمنظمة بالشكل الذي يمكن من تحقيق هذه الأهداف في إطار الفرص المتاحة و القيود المفروضة من بيئة المنظمة ، فهو التخطيط الذي يحدث تغيير نوعي في المنظمة و ممارسة الإدارة العليا و تأثيره بعيد و من أمثلته : التخطيط لإضافة خط إنتاجي جديد أو التخطيط لفتح سوق جديد .</a:t>
            </a:r>
          </a:p>
          <a:p>
            <a:pPr algn="justLow" rtl="1"/>
            <a: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التخطيط </a:t>
            </a: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التكتيكي : يهدف إلى مساندة التخطيط الاستراتيجي للمؤسسة و يهتم بتقييم صلاحية البدائل المختلفة من الأهداف و الاستراتيجيات و اقتراح الجديد منها ، إذ يتميز بالمرونة في اختيار </a:t>
            </a: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و مراجعة البدائل و تمارسه الإدارة الوسطى و تأثيره متوسط المدى , و من أمثلته : تقدير حجم الطلب على سلعة معينة في السوق .</a:t>
            </a:r>
          </a:p>
          <a:p>
            <a:pPr algn="justLow" rtl="1"/>
            <a:endParaRPr lang="fa-IR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endParaRPr lang="fa-IR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r>
              <a:rPr lang="fa-IR" sz="2800" dirty="0"/>
              <a:t/>
            </a:r>
            <a:br>
              <a:rPr lang="fa-IR" sz="2800" dirty="0"/>
            </a:br>
            <a:endParaRPr lang="en-US" sz="28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7095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76200"/>
            <a:ext cx="9525000" cy="838200"/>
          </a:xfrm>
        </p:spPr>
        <p:txBody>
          <a:bodyPr>
            <a:normAutofit/>
          </a:bodyPr>
          <a:lstStyle/>
          <a:p>
            <a:pPr algn="ctr" rtl="1"/>
            <a:r>
              <a:rPr lang="ar-IQ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أنواع التخطيط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Low" rtl="1" fontAlgn="base">
              <a:buNone/>
            </a:pPr>
            <a:r>
              <a:rPr lang="ar-IQ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التخطيط حسب نطاق التأثير</a:t>
            </a:r>
            <a:r>
              <a:rPr lang="ar-IQ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التخطيط التشغيلي : و تختص به الإدارة الدنيا و يتم فيع تحديد تفاصيل التخطيط التكتيكي بوضع خط للأنشطة المتكررة في المؤسسة و القابلة للقياس و هذا في شكل تنبؤات ، و توضع الخطط التشغيلية في شكل موازنات و معايير تقديرية تسمح بتحديد النتائج بطريقة واضحة و قد تكون هذه الموازنات شهرية أو أسبوعية أو يومية ، و بالتالي يعمل على تقييم مدى تنفيذ خطة النوعين السابقين في شكل أرقام و قيم و من أمثلته : تحديد احتياجات إدارة الإنتاج من المواد و قطع الغيار .</a:t>
            </a:r>
          </a:p>
          <a:p>
            <a:pPr algn="justLow" rtl="1"/>
            <a:endParaRPr lang="fa-IR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endParaRPr lang="fa-IR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r>
              <a:rPr lang="fa-IR" sz="2800" dirty="0"/>
              <a:t/>
            </a:r>
            <a:br>
              <a:rPr lang="fa-IR" sz="2800" dirty="0"/>
            </a:br>
            <a:endParaRPr lang="en-US" sz="28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02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76200"/>
            <a:ext cx="9525000" cy="838200"/>
          </a:xfrm>
        </p:spPr>
        <p:txBody>
          <a:bodyPr>
            <a:normAutofit/>
          </a:bodyPr>
          <a:lstStyle/>
          <a:p>
            <a:pPr algn="ctr" rtl="1"/>
            <a:r>
              <a:rPr lang="ar-IQ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أنواع التخطيط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Low" rtl="1" fontAlgn="base">
              <a:buNone/>
            </a:pPr>
            <a:r>
              <a:rPr lang="ar-IQ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التخطيط حسب الوظيفة </a:t>
            </a:r>
            <a: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بما أن المؤسسة تشتمل على عدة نشاطات متعلقة بطبيعة عملها و أهدافها فهناك وظائف لابد من التخطيط لها و هي : الإنتاج ، البيع ، المالية </a:t>
            </a:r>
            <a: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،</a:t>
            </a:r>
            <a:r>
              <a:rPr lang="ar-IQ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التموين .</a:t>
            </a:r>
          </a:p>
          <a:p>
            <a:pPr algn="justLow" rtl="1"/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تخطيط النتاج : يعرف بأنه :” القيام بالتنبؤ لوضع خطة تتضمن جميع خطوات تتابع العمليات الإنتاجية بالطريقة التي يمكن من خلالها تحقيق الأهداف المخطط ” </a:t>
            </a:r>
            <a: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إذن تخطيط الإنتاج هو عملية تنبؤ بجميع مرتحل الإنتاج و احتياجاتها للوصول إلى الأهداف المسطرة .</a:t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التخطيط المالي : و يهتم بكيفية الحصول على الأموال من عدة جهات بأقل جهد و تكلفة .</a:t>
            </a:r>
          </a:p>
          <a:p>
            <a:pPr algn="justLow" rtl="1"/>
            <a:endParaRPr lang="fa-IR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endParaRPr lang="fa-IR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endParaRPr lang="fa-IR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r>
              <a:rPr lang="fa-IR" sz="2800" dirty="0"/>
              <a:t/>
            </a:r>
            <a:br>
              <a:rPr lang="fa-IR" sz="2800" dirty="0"/>
            </a:br>
            <a:endParaRPr lang="en-US" sz="28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9220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76200"/>
            <a:ext cx="9525000" cy="838200"/>
          </a:xfrm>
        </p:spPr>
        <p:txBody>
          <a:bodyPr>
            <a:normAutofit/>
          </a:bodyPr>
          <a:lstStyle/>
          <a:p>
            <a:pPr algn="ctr" rtl="1"/>
            <a:r>
              <a:rPr lang="ar-IQ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أنواع التخطيط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Low" rtl="1" fontAlgn="base">
              <a:buNone/>
            </a:pPr>
            <a:r>
              <a:rPr lang="ar-IQ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التخطيط حسب الوظيفة </a:t>
            </a:r>
            <a: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تخطيط البيع : تقوم المؤسسة بالتخطي للمبيعات و هدفها الأول هو التوصل إلى أفضل طريقة لتصريف السلع التي أنتجتها ، حيث نقوم بدراسة أهم نقاط البيع و أهم المتعاملين الذين يضمنون ترويج المنتوج بأقل تكلفة </a:t>
            </a:r>
            <a:r>
              <a:rPr lang="fa-IR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تخطيط التموين : هو عملية وضع التقديرات للمواد و اللوازم التي تحتاجها المؤسسة و ذلك في ضوء إمكانياتها.</a:t>
            </a:r>
          </a:p>
          <a:p>
            <a:pPr algn="justLow" rtl="1"/>
            <a:endParaRPr lang="fa-IR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endParaRPr lang="fa-IR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endParaRPr lang="fa-IR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endParaRPr lang="fa-IR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r>
              <a:rPr lang="fa-IR" sz="2800" dirty="0"/>
              <a:t/>
            </a:r>
            <a:br>
              <a:rPr lang="fa-IR" sz="2800" dirty="0"/>
            </a:br>
            <a:endParaRPr lang="en-US" sz="28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7867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29200"/>
            <a:ext cx="9144000" cy="1143000"/>
          </a:xfrm>
        </p:spPr>
        <p:txBody>
          <a:bodyPr>
            <a:normAutofit fontScale="90000"/>
          </a:bodyPr>
          <a:lstStyle/>
          <a:p>
            <a:pPr marL="0" indent="0" algn="ctr" rtl="1">
              <a:buNone/>
            </a:pPr>
            <a:r>
              <a:rPr lang="ar-IQ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شُكراً على حُسنِ الأصغاء</a:t>
            </a:r>
            <a:endParaRPr lang="en-US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7" descr="1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6950" y="3177381"/>
            <a:ext cx="4610100" cy="1905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ED5938-454E-4F25-ABE5-61419BC9EF5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4085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1636</TotalTime>
  <Words>504</Words>
  <Application>Microsoft Office PowerPoint</Application>
  <PresentationFormat>On-screen Show (4:3)</PresentationFormat>
  <Paragraphs>61</Paragraphs>
  <Slides>7</Slides>
  <Notes>5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PowerPoint Presentation</vt:lpstr>
      <vt:lpstr>أنواع التخطيط</vt:lpstr>
      <vt:lpstr>أنواع التخطيط</vt:lpstr>
      <vt:lpstr>أنواع التخطيط</vt:lpstr>
      <vt:lpstr>أنواع التخطيط</vt:lpstr>
      <vt:lpstr>أنواع التخطيط</vt:lpstr>
      <vt:lpstr>شُكراً على حُسنِ الأصغاء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ماهية التطوير الوظيفي :</dc:title>
  <dc:creator>Se7en</dc:creator>
  <cp:lastModifiedBy>Se7en</cp:lastModifiedBy>
  <cp:revision>134</cp:revision>
  <dcterms:created xsi:type="dcterms:W3CDTF">2016-09-05T15:03:04Z</dcterms:created>
  <dcterms:modified xsi:type="dcterms:W3CDTF">2019-01-19T18:06:56Z</dcterms:modified>
</cp:coreProperties>
</file>