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9" r:id="rId2"/>
    <p:sldId id="299" r:id="rId3"/>
    <p:sldId id="302" r:id="rId4"/>
    <p:sldId id="303" r:id="rId5"/>
    <p:sldId id="304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71" autoAdjust="0"/>
  </p:normalViewPr>
  <p:slideViewPr>
    <p:cSldViewPr>
      <p:cViewPr>
        <p:scale>
          <a:sx n="70" d="100"/>
          <a:sy n="70" d="100"/>
        </p:scale>
        <p:origin x="-14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A78C0F-C70E-4D22-A3C6-26011F034C54}" type="datetimeFigureOut">
              <a:rPr lang="en-US" smtClean="0"/>
              <a:t>1/19/2019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A699FE-4B2B-4485-A353-9AC5C49CE7B8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 rtl="1"/>
            <a:endParaRPr lang="ar-IQ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rtl="1">
              <a:buNone/>
            </a:pPr>
            <a:endParaRPr lang="ar-IQ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rtl="1">
              <a:buNone/>
            </a:pPr>
            <a:r>
              <a:rPr lang="ar-IQ" sz="5400" b="1" dirty="0" smtClean="0">
                <a:latin typeface="Times New Roman" pitchFamily="18" charset="0"/>
                <a:cs typeface="Times New Roman" pitchFamily="18" charset="0"/>
              </a:rPr>
              <a:t>مادة أدارة المنظمات الفندقية</a:t>
            </a:r>
          </a:p>
          <a:p>
            <a:pPr marL="0" indent="0" algn="ctr" rtl="1">
              <a:buNone/>
            </a:pPr>
            <a:r>
              <a:rPr lang="ar-IQ" sz="6000" b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ar-IQ" sz="6000" b="1" smtClean="0">
                <a:latin typeface="Times New Roman" pitchFamily="18" charset="0"/>
                <a:cs typeface="Times New Roman" pitchFamily="18" charset="0"/>
              </a:rPr>
              <a:t>أهمية التخطيط )</a:t>
            </a:r>
            <a:endParaRPr lang="ar-IQ" sz="6000" b="1" dirty="0">
              <a:latin typeface="Times New Roman" pitchFamily="18" charset="0"/>
              <a:cs typeface="Times New Roman" pitchFamily="18" charset="0"/>
            </a:endParaRPr>
          </a:p>
          <a:p>
            <a:pPr marL="45720" indent="0" algn="ctr" rtl="1">
              <a:buNone/>
            </a:pPr>
            <a:r>
              <a:rPr lang="ar-IQ" sz="4000" b="1" dirty="0" smtClean="0">
                <a:latin typeface="Times New Roman" pitchFamily="18" charset="0"/>
                <a:cs typeface="Times New Roman" pitchFamily="18" charset="0"/>
              </a:rPr>
              <a:t>المدرس المساعد </a:t>
            </a:r>
          </a:p>
          <a:p>
            <a:pPr marL="45720" indent="0" algn="ctr" rtl="1">
              <a:buNone/>
            </a:pPr>
            <a:r>
              <a:rPr lang="ar-IQ" sz="4800" b="1" dirty="0" smtClean="0">
                <a:latin typeface="Times New Roman" pitchFamily="18" charset="0"/>
                <a:cs typeface="Times New Roman" pitchFamily="18" charset="0"/>
              </a:rPr>
              <a:t>محمد </a:t>
            </a:r>
            <a:r>
              <a:rPr lang="ar-IQ" sz="4800" b="1" dirty="0">
                <a:latin typeface="Times New Roman" pitchFamily="18" charset="0"/>
                <a:cs typeface="Times New Roman" pitchFamily="18" charset="0"/>
              </a:rPr>
              <a:t>حميد عبدالمجيد اللامي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43000" y="2317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64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76200"/>
            <a:ext cx="9525000" cy="838200"/>
          </a:xfrm>
        </p:spPr>
        <p:txBody>
          <a:bodyPr>
            <a:normAutofit/>
          </a:bodyPr>
          <a:lstStyle/>
          <a:p>
            <a:pPr algn="ctr" rtl="1"/>
            <a:r>
              <a:rPr lang="ar-IQ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أهمية التخطيط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943600"/>
          </a:xfrm>
          <a:prstGeom prst="rect">
            <a:avLst/>
          </a:prstGeom>
        </p:spPr>
        <p:txBody>
          <a:bodyPr>
            <a:normAutofit fontScale="32500" lnSpcReduction="20000"/>
          </a:bodyPr>
          <a:lstStyle/>
          <a:p>
            <a:pPr algn="r" rtl="1" fontAlgn="base"/>
            <a:r>
              <a:rPr lang="fa-IR" sz="9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للتخطيط أهمية بالغة تتمثل فيما يلي </a:t>
            </a:r>
            <a:r>
              <a:rPr lang="fa-IR" sz="9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ar-IQ" sz="9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 fontAlgn="base"/>
            <a:r>
              <a:rPr lang="fa-IR" sz="8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التخطيط ضروري بسبب التغير و عدم التأكد : يجب على كل المؤسسات أن تخطط و ذلك من اجل الوصول إلى غاياتها و أهدافها , و كلما توغل الإنسان في تقدير أحداث المستقبل زادت إمكانية الشك و عدم التأكد ، و كلما زادت حالة عدم التأكد الذي ينوي عليه المستقبل زادت البدائل الممكنة و قلت درجة عدم التأكد ، </a:t>
            </a:r>
            <a:r>
              <a:rPr lang="fa-IR" sz="8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فالمسير لا يمكنه أن يضع أهدافه و يتوقف عند ذلك الحد ، و إنما عليه أن يعلم بالظروف المستقبلية والنتائج المتوقعة </a:t>
            </a:r>
            <a:r>
              <a:rPr lang="fa-IR" sz="8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IQ" sz="85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 fontAlgn="base"/>
            <a:r>
              <a:rPr lang="fa-IR" sz="8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التخطيط يركز الانتباه على أهداف </a:t>
            </a:r>
            <a:r>
              <a:rPr lang="ar-IQ" sz="8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المنظمة </a:t>
            </a:r>
            <a:r>
              <a:rPr lang="fa-IR" sz="85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a-IR" sz="8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التخطيط يركز على انجاز الأحداث التي تسعى إليها المؤسسة و وضع خطة مناسبة لهذه الأهداف , فواضعو الخطط يكونون مجبرين على التفكير دائما في الأهداف المنشودة ، فيجب عليهم مراقبة هذه الخطط دوريا و تعديلها و تطويرها في الوقت المناسب تماشيا مع الظروف المستقبلية و بما يضمن أهداف لمؤسسة </a:t>
            </a:r>
            <a:r>
              <a:rPr lang="fa-IR" sz="8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fa-IR" sz="85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a-IR" sz="8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8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ar-IQ" sz="85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>
              <a:buNone/>
            </a:pPr>
            <a:endParaRPr lang="fa-IR" sz="4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r>
              <a:rPr lang="fa-IR" sz="3200" dirty="0"/>
              <a:t/>
            </a:r>
            <a:br>
              <a:rPr lang="fa-IR" sz="3200" dirty="0"/>
            </a:br>
            <a:endParaRPr lang="en-US" sz="32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2372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76200"/>
            <a:ext cx="9525000" cy="838200"/>
          </a:xfrm>
        </p:spPr>
        <p:txBody>
          <a:bodyPr>
            <a:normAutofit/>
          </a:bodyPr>
          <a:lstStyle/>
          <a:p>
            <a:pPr algn="ctr" rtl="1"/>
            <a:r>
              <a:rPr lang="ar-IQ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أهمية التخطيط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943600"/>
          </a:xfrm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pPr algn="justLow" rtl="1" fontAlgn="base"/>
            <a:r>
              <a:rPr lang="fa-IR" sz="10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التخطيط يوفر النفقات : إن عملية التخطيط ترتكز أساسا على الاستخدام الأمثل للوسائل المادية و المالية و البشرية باكفا الطرق لتحقيق أهداف المؤسسة و ذلك يؤدي إلى تخفيض التكاليف </a:t>
            </a:r>
            <a:r>
              <a:rPr lang="fa-IR" sz="10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IQ" sz="100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 fontAlgn="base"/>
            <a:r>
              <a:rPr lang="fa-IR" sz="10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التخطيط أساس للرقابة : أي لا يمكن الفصل بين التخطيط و الرقابة معنى هذا أن المدير لا يمكنه مراقبة أي عمل ما لم يكن هناك برنامج تخطي لهذا العمل فعملية المراقبة تصبح بلا فائدة دون مخططات .</a:t>
            </a:r>
          </a:p>
          <a:p>
            <a:pPr marL="0" indent="0">
              <a:buNone/>
            </a:pPr>
            <a:r>
              <a:rPr lang="fa-IR" sz="5400" dirty="0"/>
              <a:t/>
            </a:r>
            <a:br>
              <a:rPr lang="fa-IR" sz="5400" dirty="0"/>
            </a:br>
            <a:r>
              <a:rPr lang="fa-IR" sz="8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8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ar-IQ" sz="85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>
              <a:buNone/>
            </a:pPr>
            <a:endParaRPr lang="fa-IR" sz="4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r>
              <a:rPr lang="fa-IR" sz="3200" dirty="0"/>
              <a:t/>
            </a:r>
            <a:br>
              <a:rPr lang="fa-IR" sz="3200" dirty="0"/>
            </a:br>
            <a:endParaRPr lang="en-US" sz="32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797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76200"/>
            <a:ext cx="9525000" cy="838200"/>
          </a:xfrm>
        </p:spPr>
        <p:txBody>
          <a:bodyPr>
            <a:normAutofit/>
          </a:bodyPr>
          <a:lstStyle/>
          <a:p>
            <a:pPr algn="ctr" rtl="1"/>
            <a:r>
              <a:rPr lang="ar-IQ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أهمية التخطيط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9436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justLow" rtl="1" fontAlgn="base"/>
            <a:r>
              <a:rPr lang="fa-IR" sz="14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التخطيط يقلص من المخاطر : بما أن دور التخطيط يكمن في تسهيل عملية انتقال المؤسسة من الحاضر إلى المستقبل </a:t>
            </a:r>
            <a:r>
              <a:rPr lang="fa-IR" sz="14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لذا فان التخطيط القائم على أسس علمية يقلص مخاطر هذا الانتقال كتوجيه المجهودات نحو تحقيق الأهداف و الاستغلال العقلاني للموارد خاصة إذا كان هذا المستقبل غير محدد المعالم </a:t>
            </a:r>
            <a:r>
              <a:rPr lang="fa-IR" sz="14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IQ" sz="14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 fontAlgn="base"/>
            <a:r>
              <a:rPr lang="fa-IR" sz="14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تحقيق العمل المتكامل لجميع أجزاء </a:t>
            </a:r>
            <a:r>
              <a:rPr lang="ar-IQ" sz="14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المنظمة</a:t>
            </a:r>
            <a:r>
              <a:rPr lang="fa-IR" sz="14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a-IR" sz="144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فالتخطيط يسمح للإدارة بالاطلاع على الأجزاء المختلفة في المؤسسة و تحقيق التكامل بين هذه الأجزاء و العمل على التنسيق بينها ، فالتخطي يقلل من الحوادث المفاجئة عن ريق التنبؤ بالمستقبل و يمكن من تجنب الأزمات التي تعترض عمل الإدارة .</a:t>
            </a:r>
          </a:p>
          <a:p>
            <a:pPr marL="0" indent="0">
              <a:buNone/>
            </a:pPr>
            <a:endParaRPr lang="ar-IQ" sz="100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fa-IR" sz="5400" dirty="0"/>
              <a:t/>
            </a:r>
            <a:br>
              <a:rPr lang="fa-IR" sz="5400" dirty="0"/>
            </a:br>
            <a:r>
              <a:rPr lang="fa-IR" sz="8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85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ar-IQ" sz="85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>
              <a:buNone/>
            </a:pPr>
            <a:endParaRPr lang="fa-IR" sz="4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r>
              <a:rPr lang="fa-IR" sz="3200" dirty="0"/>
              <a:t/>
            </a:r>
            <a:br>
              <a:rPr lang="fa-IR" sz="3200" dirty="0"/>
            </a:br>
            <a:endParaRPr lang="en-US" sz="32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4972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-76200"/>
            <a:ext cx="9525000" cy="838200"/>
          </a:xfrm>
        </p:spPr>
        <p:txBody>
          <a:bodyPr>
            <a:normAutofit/>
          </a:bodyPr>
          <a:lstStyle/>
          <a:p>
            <a:pPr algn="ctr" rtl="1"/>
            <a:r>
              <a:rPr lang="ar-IQ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أهمية التخطيط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9436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Low" rtl="1" fontAlgn="base"/>
            <a:r>
              <a:rPr lang="fa-IR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يساعد التخطيط على التخلص من أسباب المشاكل و التأكيد على الأهداف البعيدة </a:t>
            </a:r>
            <a:r>
              <a:rPr lang="fa-IR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Low" rtl="1" fontAlgn="base"/>
            <a:r>
              <a:rPr lang="fa-IR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يساعد التخطيط في عملية الاتصال : حيث يعمل على إيجاد القنوات الاتصالية المتعدد في كل الاتجاهات كما يساعد في التنظيم ، أي أن كل مركز في الإدارة مسؤول عن تنفيذ الخطة ، يكون مسؤولا عن أي انحراف حتى يمكن محاسبة المسؤولين عنها </a:t>
            </a:r>
            <a:r>
              <a:rPr lang="fa-IR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ar-IQ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fa-IR" sz="2800" dirty="0"/>
              <a:t/>
            </a:r>
            <a:br>
              <a:rPr lang="fa-IR" sz="2800" dirty="0"/>
            </a:br>
            <a: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a-IR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ar-IQ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>
              <a:buNone/>
            </a:pPr>
            <a:endParaRPr lang="fa-IR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Low" rtl="1">
              <a:buNone/>
            </a:pPr>
            <a:r>
              <a:rPr lang="fa-IR" sz="2800" dirty="0"/>
              <a:t/>
            </a:r>
            <a:br>
              <a:rPr lang="fa-IR" sz="2800" dirty="0"/>
            </a:br>
            <a:endParaRPr lang="en-US" sz="28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9292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029200"/>
            <a:ext cx="9144000" cy="1143000"/>
          </a:xfrm>
        </p:spPr>
        <p:txBody>
          <a:bodyPr>
            <a:normAutofit fontScale="90000"/>
          </a:bodyPr>
          <a:lstStyle/>
          <a:p>
            <a:pPr marL="0" indent="0" algn="ctr" rtl="1">
              <a:buNone/>
            </a:pPr>
            <a:r>
              <a:rPr lang="ar-IQ" sz="8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شُكراً على حُسنِ الأصغاء</a:t>
            </a:r>
            <a:endParaRPr lang="en-US" sz="8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Content Placeholder 7" descr="12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66950" y="3177381"/>
            <a:ext cx="4610100" cy="19050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ED5938-454E-4F25-ABE5-61419BC9EF5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640857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1600</TotalTime>
  <Words>389</Words>
  <Application>Microsoft Office PowerPoint</Application>
  <PresentationFormat>On-screen Show (4:3)</PresentationFormat>
  <Paragraphs>36</Paragraphs>
  <Slides>6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PowerPoint Presentation</vt:lpstr>
      <vt:lpstr>أهمية التخطيط</vt:lpstr>
      <vt:lpstr>أهمية التخطيط</vt:lpstr>
      <vt:lpstr>أهمية التخطيط</vt:lpstr>
      <vt:lpstr>أهمية التخطيط</vt:lpstr>
      <vt:lpstr>شُكراً على حُسنِ الأصغاء</vt:lpstr>
    </vt:vector>
  </TitlesOfParts>
  <Company>MRT www.Win2Farsi.com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ماهية التطوير الوظيفي :</dc:title>
  <dc:creator>Se7en</dc:creator>
  <cp:lastModifiedBy>Se7en</cp:lastModifiedBy>
  <cp:revision>128</cp:revision>
  <dcterms:created xsi:type="dcterms:W3CDTF">2016-09-05T15:03:04Z</dcterms:created>
  <dcterms:modified xsi:type="dcterms:W3CDTF">2019-01-19T11:27:49Z</dcterms:modified>
</cp:coreProperties>
</file>