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9" r:id="rId2"/>
    <p:sldId id="285" r:id="rId3"/>
    <p:sldId id="298" r:id="rId4"/>
    <p:sldId id="288" r:id="rId5"/>
    <p:sldId id="26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71" autoAdjust="0"/>
  </p:normalViewPr>
  <p:slideViewPr>
    <p:cSldViewPr>
      <p:cViewPr>
        <p:scale>
          <a:sx n="70" d="100"/>
          <a:sy n="70" d="100"/>
        </p:scale>
        <p:origin x="-141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A78C0F-C70E-4D22-A3C6-26011F034C54}" type="datetimeFigureOut">
              <a:rPr lang="en-US" smtClean="0"/>
              <a:t>1/19/2019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A78C0F-C70E-4D22-A3C6-26011F034C54}"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A78C0F-C70E-4D22-A3C6-26011F034C54}"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699FE-4B2B-4485-A353-9AC5C49CE7B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A78C0F-C70E-4D22-A3C6-26011F034C54}" type="datetimeFigureOut">
              <a:rPr lang="en-US" smtClean="0"/>
              <a:t>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A78C0F-C70E-4D22-A3C6-26011F034C54}" type="datetimeFigureOut">
              <a:rPr lang="en-US" smtClean="0"/>
              <a:t>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8C0F-C70E-4D22-A3C6-26011F034C54}" type="datetimeFigureOut">
              <a:rPr lang="en-US" smtClean="0"/>
              <a:t>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A78C0F-C70E-4D22-A3C6-26011F034C54}" type="datetimeFigureOut">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699FE-4B2B-4485-A353-9AC5C49CE7B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A78C0F-C70E-4D22-A3C6-26011F034C54}" type="datetimeFigureOut">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A699FE-4B2B-4485-A353-9AC5C49CE7B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A78C0F-C70E-4D22-A3C6-26011F034C54}" type="datetimeFigureOut">
              <a:rPr lang="en-US" smtClean="0"/>
              <a:t>1/19/2019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A699FE-4B2B-4485-A353-9AC5C49CE7B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rtl="1"/>
            <a:endParaRPr lang="ar-IQ" sz="1400" b="1" dirty="0" smtClean="0">
              <a:latin typeface="Times New Roman" pitchFamily="18" charset="0"/>
              <a:cs typeface="Times New Roman" pitchFamily="18" charset="0"/>
            </a:endParaRPr>
          </a:p>
          <a:p>
            <a:pPr marL="0" indent="0" algn="ctr" rtl="1">
              <a:buNone/>
            </a:pPr>
            <a:endParaRPr lang="ar-IQ" sz="1400" b="1" dirty="0" smtClean="0">
              <a:latin typeface="Times New Roman" pitchFamily="18" charset="0"/>
              <a:cs typeface="Times New Roman" pitchFamily="18" charset="0"/>
            </a:endParaRPr>
          </a:p>
          <a:p>
            <a:pPr marL="0" indent="0" algn="ctr" rtl="1">
              <a:buNone/>
            </a:pPr>
            <a:r>
              <a:rPr lang="ar-IQ" sz="5400" b="1" dirty="0" smtClean="0">
                <a:latin typeface="Times New Roman" pitchFamily="18" charset="0"/>
                <a:cs typeface="Times New Roman" pitchFamily="18" charset="0"/>
              </a:rPr>
              <a:t>مادة أدارة المنظمات الفندقية</a:t>
            </a:r>
          </a:p>
          <a:p>
            <a:pPr marL="0" indent="0" algn="ctr" rtl="1">
              <a:buNone/>
            </a:pPr>
            <a:r>
              <a:rPr lang="ar-IQ" sz="6000" b="1" dirty="0" smtClean="0">
                <a:latin typeface="Times New Roman" pitchFamily="18" charset="0"/>
                <a:cs typeface="Times New Roman" pitchFamily="18" charset="0"/>
              </a:rPr>
              <a:t>( البيئة </a:t>
            </a:r>
            <a:r>
              <a:rPr lang="ar-IQ" sz="6000" b="1">
                <a:latin typeface="Times New Roman" pitchFamily="18" charset="0"/>
                <a:cs typeface="Times New Roman" pitchFamily="18" charset="0"/>
              </a:rPr>
              <a:t>الاجتماعية و البيئة </a:t>
            </a:r>
            <a:r>
              <a:rPr lang="ar-IQ" sz="6000" b="1" dirty="0" smtClean="0">
                <a:latin typeface="Times New Roman" pitchFamily="18" charset="0"/>
                <a:cs typeface="Times New Roman" pitchFamily="18" charset="0"/>
              </a:rPr>
              <a:t>التكنولوجية)</a:t>
            </a:r>
            <a:endParaRPr lang="ar-IQ" sz="6000" b="1" dirty="0">
              <a:latin typeface="Times New Roman" pitchFamily="18" charset="0"/>
              <a:cs typeface="Times New Roman" pitchFamily="18" charset="0"/>
            </a:endParaRPr>
          </a:p>
          <a:p>
            <a:pPr marL="45720" indent="0" algn="ctr" rtl="1">
              <a:buNone/>
            </a:pPr>
            <a:r>
              <a:rPr lang="ar-IQ" sz="4000" b="1" dirty="0" smtClean="0">
                <a:latin typeface="Times New Roman" pitchFamily="18" charset="0"/>
                <a:cs typeface="Times New Roman" pitchFamily="18" charset="0"/>
              </a:rPr>
              <a:t>المدرس المساعد </a:t>
            </a:r>
          </a:p>
          <a:p>
            <a:pPr marL="45720" indent="0" algn="ctr" rtl="1">
              <a:buNone/>
            </a:pPr>
            <a:r>
              <a:rPr lang="ar-IQ" sz="4800" b="1" dirty="0" smtClean="0">
                <a:latin typeface="Times New Roman" pitchFamily="18" charset="0"/>
                <a:cs typeface="Times New Roman" pitchFamily="18" charset="0"/>
              </a:rPr>
              <a:t>محمد </a:t>
            </a:r>
            <a:r>
              <a:rPr lang="ar-IQ" sz="4800" b="1" dirty="0">
                <a:latin typeface="Times New Roman" pitchFamily="18" charset="0"/>
                <a:cs typeface="Times New Roman" pitchFamily="18" charset="0"/>
              </a:rPr>
              <a:t>حميد عبدالمجيد اللامي</a:t>
            </a:r>
          </a:p>
        </p:txBody>
      </p:sp>
      <p:sp>
        <p:nvSpPr>
          <p:cNvPr id="4" name="Rectangle 1"/>
          <p:cNvSpPr>
            <a:spLocks noChangeArrowheads="1"/>
          </p:cNvSpPr>
          <p:nvPr/>
        </p:nvSpPr>
        <p:spPr bwMode="auto">
          <a:xfrm>
            <a:off x="1143000" y="2317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7364481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انواع البيئات </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 rtl="1">
              <a:buNone/>
            </a:pPr>
            <a:r>
              <a:rPr lang="ar-IQ" sz="3600" b="1" dirty="0" smtClean="0">
                <a:solidFill>
                  <a:schemeClr val="tx2"/>
                </a:solidFill>
                <a:latin typeface="Times New Roman" pitchFamily="18" charset="0"/>
                <a:cs typeface="Times New Roman" pitchFamily="18" charset="0"/>
              </a:rPr>
              <a:t>3. </a:t>
            </a:r>
            <a:r>
              <a:rPr lang="ar-IQ" sz="3600" b="1" dirty="0" smtClean="0">
                <a:solidFill>
                  <a:schemeClr val="tx2"/>
                </a:solidFill>
                <a:latin typeface="Times New Roman" pitchFamily="18" charset="0"/>
                <a:cs typeface="Times New Roman" pitchFamily="18" charset="0"/>
              </a:rPr>
              <a:t>البيئة </a:t>
            </a:r>
            <a:r>
              <a:rPr lang="ar-IQ" sz="3600" b="1" dirty="0" smtClean="0">
                <a:solidFill>
                  <a:schemeClr val="tx2"/>
                </a:solidFill>
                <a:latin typeface="Times New Roman" pitchFamily="18" charset="0"/>
                <a:cs typeface="Times New Roman" pitchFamily="18" charset="0"/>
              </a:rPr>
              <a:t>الاجتماعية </a:t>
            </a:r>
            <a:r>
              <a:rPr lang="en-US" sz="3600" b="1" dirty="0" smtClean="0">
                <a:solidFill>
                  <a:schemeClr val="tx2"/>
                </a:solidFill>
                <a:latin typeface="Times New Roman" pitchFamily="18" charset="0"/>
                <a:cs typeface="Times New Roman" pitchFamily="18" charset="0"/>
              </a:rPr>
              <a:t>Social Environment</a:t>
            </a:r>
            <a:r>
              <a:rPr lang="ar-IQ" sz="3600" b="1" dirty="0" smtClean="0">
                <a:solidFill>
                  <a:schemeClr val="tx2"/>
                </a:solidFill>
                <a:latin typeface="Times New Roman" pitchFamily="18" charset="0"/>
                <a:cs typeface="Times New Roman" pitchFamily="18" charset="0"/>
              </a:rPr>
              <a:t> </a:t>
            </a:r>
            <a:r>
              <a:rPr lang="ar-IQ" sz="3600" b="1" dirty="0" smtClean="0">
                <a:solidFill>
                  <a:schemeClr val="tx2"/>
                </a:solidFill>
                <a:latin typeface="Times New Roman" pitchFamily="18" charset="0"/>
                <a:cs typeface="Times New Roman" pitchFamily="18" charset="0"/>
              </a:rPr>
              <a:t>:      </a:t>
            </a:r>
            <a:r>
              <a:rPr lang="en-US" sz="3600" b="1" dirty="0" smtClean="0">
                <a:solidFill>
                  <a:schemeClr val="tx2"/>
                </a:solidFill>
                <a:latin typeface="Times New Roman" pitchFamily="18" charset="0"/>
                <a:cs typeface="Times New Roman" pitchFamily="18" charset="0"/>
              </a:rPr>
              <a:t>  </a:t>
            </a:r>
            <a:r>
              <a:rPr lang="ar-IQ" sz="3600" b="1" dirty="0" smtClean="0">
                <a:solidFill>
                  <a:schemeClr val="tx2"/>
                </a:solidFill>
                <a:latin typeface="Times New Roman" pitchFamily="18" charset="0"/>
                <a:cs typeface="Times New Roman" pitchFamily="18" charset="0"/>
              </a:rPr>
              <a:t>    </a:t>
            </a:r>
            <a:r>
              <a:rPr lang="ar-IQ" sz="3200" b="1" dirty="0" smtClean="0">
                <a:solidFill>
                  <a:schemeClr val="tx2"/>
                </a:solidFill>
                <a:latin typeface="Times New Roman" pitchFamily="18" charset="0"/>
                <a:cs typeface="Times New Roman" pitchFamily="18" charset="0"/>
              </a:rPr>
              <a:t>تضم القيم الاجتماعية السائدة والتقاليد والاعراف الاجتماعية ، القيم المؤثرة في المدينة والريف ، مشاكل التغير الاجتماعي ، دوافع وحوافز السلوك الاجتماعي ، المعطيات الناتجة عن تحليل البيئة الاجتماعية وعناصرها الثابتة والمتغيرة ، وفي ضوء ذلك يمكن للمنظمة الفندقية أن تكون صورة عن العوامل الاجتماعية كونها ترتبط بسلوك وتصرفات الافراد والجماعات داخل المجتمع ، وبما أن الفنادق وجدت لكي تلبي رغبات هؤلاء الافراد لذلك يجب عليها أن تتنبئ وتتابع التغيرات التي تحصل في هذة الجوانب حتى تستطيع أن تغتنم الفرصة لتوفير تلك المنظمات التي  أحتياجات ذلك المجتمع والا نقلبت تلك الفرص والمكاسب الى تهديدات وخسائر .</a:t>
            </a:r>
            <a:endParaRPr lang="ar-IQ" sz="1200" b="1" dirty="0" smtClean="0">
              <a:solidFill>
                <a:schemeClr val="tx2"/>
              </a:solidFill>
              <a:latin typeface="Times New Roman" pitchFamily="18" charset="0"/>
              <a:cs typeface="Times New Roman" pitchFamily="18" charset="0"/>
            </a:endParaRPr>
          </a:p>
          <a:p>
            <a:pPr marL="45720" indent="0" algn="r" rtl="1">
              <a:buNone/>
            </a:pPr>
            <a:endParaRPr lang="en-US" sz="32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42750900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9525000" cy="838200"/>
          </a:xfrm>
        </p:spPr>
        <p:txBody>
          <a:bodyPr>
            <a:normAutofit/>
          </a:bodyPr>
          <a:lstStyle/>
          <a:p>
            <a:pPr algn="ctr" rtl="1"/>
            <a:r>
              <a:rPr lang="ar-IQ" sz="4000" dirty="0" smtClean="0">
                <a:solidFill>
                  <a:srgbClr val="C00000"/>
                </a:solidFill>
                <a:latin typeface="Times New Roman" pitchFamily="18" charset="0"/>
                <a:cs typeface="Times New Roman" pitchFamily="18" charset="0"/>
              </a:rPr>
              <a:t>انواع البيئات </a:t>
            </a:r>
            <a:endParaRPr lang="en-US" sz="4000" b="1" dirty="0">
              <a:solidFill>
                <a:srgbClr val="C00000"/>
              </a:solidFill>
              <a:latin typeface="Times New Roman" pitchFamily="18" charset="0"/>
              <a:cs typeface="Times New Roman" pitchFamily="18" charset="0"/>
            </a:endParaRPr>
          </a:p>
        </p:txBody>
      </p:sp>
      <p:sp>
        <p:nvSpPr>
          <p:cNvPr id="5" name="Content Placeholder 2"/>
          <p:cNvSpPr>
            <a:spLocks noGrp="1"/>
          </p:cNvSpPr>
          <p:nvPr>
            <p:ph idx="1"/>
          </p:nvPr>
        </p:nvSpPr>
        <p:spPr>
          <a:xfrm>
            <a:off x="0" y="990600"/>
            <a:ext cx="9144000" cy="5943600"/>
          </a:xfrm>
          <a:prstGeom prst="rect">
            <a:avLst/>
          </a:prstGeom>
        </p:spPr>
        <p:txBody>
          <a:bodyPr>
            <a:normAutofit/>
          </a:bodyPr>
          <a:lstStyle/>
          <a:p>
            <a:pPr marL="45720" indent="0" algn="just" rtl="1">
              <a:buNone/>
            </a:pPr>
            <a:r>
              <a:rPr lang="ar-IQ" sz="3600" b="1" dirty="0" smtClean="0">
                <a:solidFill>
                  <a:schemeClr val="tx2"/>
                </a:solidFill>
                <a:latin typeface="Times New Roman" pitchFamily="18" charset="0"/>
                <a:cs typeface="Times New Roman" pitchFamily="18" charset="0"/>
              </a:rPr>
              <a:t>4. البيئة التكنولوجيه </a:t>
            </a:r>
            <a:r>
              <a:rPr lang="en-US" sz="3600" b="1" dirty="0" err="1" smtClean="0">
                <a:solidFill>
                  <a:schemeClr val="tx2"/>
                </a:solidFill>
                <a:latin typeface="Times New Roman" pitchFamily="18" charset="0"/>
                <a:cs typeface="Times New Roman" pitchFamily="18" charset="0"/>
              </a:rPr>
              <a:t>Tecnology</a:t>
            </a:r>
            <a:r>
              <a:rPr lang="en-US" sz="3600" b="1" dirty="0" smtClean="0">
                <a:solidFill>
                  <a:schemeClr val="tx2"/>
                </a:solidFill>
                <a:latin typeface="Times New Roman" pitchFamily="18" charset="0"/>
                <a:cs typeface="Times New Roman" pitchFamily="18" charset="0"/>
              </a:rPr>
              <a:t> Environment</a:t>
            </a:r>
            <a:r>
              <a:rPr lang="ar-IQ" sz="3600" b="1" dirty="0" smtClean="0">
                <a:solidFill>
                  <a:schemeClr val="tx2"/>
                </a:solidFill>
                <a:latin typeface="Times New Roman" pitchFamily="18" charset="0"/>
                <a:cs typeface="Times New Roman" pitchFamily="18" charset="0"/>
              </a:rPr>
              <a:t> :      </a:t>
            </a:r>
            <a:r>
              <a:rPr lang="ar-IQ" sz="3200" b="1" dirty="0">
                <a:solidFill>
                  <a:schemeClr val="tx2"/>
                </a:solidFill>
                <a:latin typeface="Times New Roman" pitchFamily="18" charset="0"/>
                <a:cs typeface="Times New Roman" pitchFamily="18" charset="0"/>
              </a:rPr>
              <a:t>أن </a:t>
            </a:r>
            <a:r>
              <a:rPr lang="ar-IQ" sz="3200" b="1" dirty="0" smtClean="0">
                <a:solidFill>
                  <a:schemeClr val="tx2"/>
                </a:solidFill>
                <a:latin typeface="Times New Roman" pitchFamily="18" charset="0"/>
                <a:cs typeface="Times New Roman" pitchFamily="18" charset="0"/>
              </a:rPr>
              <a:t>مفهوم التكنولوجيا يتصل المعرفة من خلال أنجاز العمل وتحقيق الاهداف ، ولهذا ارتبط بالتغيرات الاقتصادية والتنافسية والاجتماعية مع مراعاة ما الاتي :-</a:t>
            </a:r>
          </a:p>
          <a:p>
            <a:pPr marL="502920" indent="-457200" algn="just" rtl="1">
              <a:buFont typeface="Wingdings" pitchFamily="2" charset="2"/>
              <a:buChar char="v"/>
            </a:pPr>
            <a:r>
              <a:rPr lang="ar-IQ" sz="3200" b="1" dirty="0" smtClean="0">
                <a:solidFill>
                  <a:schemeClr val="tx2"/>
                </a:solidFill>
                <a:latin typeface="Times New Roman" pitchFamily="18" charset="0"/>
                <a:cs typeface="Times New Roman" pitchFamily="18" charset="0"/>
              </a:rPr>
              <a:t>التقدم السريع للتغير التكنولوجي له الاثر على سلوك الضيف .</a:t>
            </a:r>
          </a:p>
          <a:p>
            <a:pPr marL="502920" indent="-457200" algn="just" rtl="1">
              <a:buFont typeface="Wingdings" pitchFamily="2" charset="2"/>
              <a:buChar char="v"/>
            </a:pPr>
            <a:r>
              <a:rPr lang="ar-IQ" sz="3200" b="1" dirty="0" smtClean="0">
                <a:solidFill>
                  <a:schemeClr val="tx2"/>
                </a:solidFill>
                <a:latin typeface="Times New Roman" pitchFamily="18" charset="0"/>
                <a:cs typeface="Times New Roman" pitchFamily="18" charset="0"/>
              </a:rPr>
              <a:t>الفرص غير المحددة للابتكار .</a:t>
            </a:r>
          </a:p>
          <a:p>
            <a:pPr marL="502920" indent="-457200" algn="just" rtl="1">
              <a:buFont typeface="Wingdings" pitchFamily="2" charset="2"/>
              <a:buChar char="v"/>
            </a:pPr>
            <a:r>
              <a:rPr lang="ar-IQ" sz="3200" b="1" dirty="0" smtClean="0">
                <a:solidFill>
                  <a:schemeClr val="tx2"/>
                </a:solidFill>
                <a:latin typeface="Times New Roman" pitchFamily="18" charset="0"/>
                <a:cs typeface="Times New Roman" pitchFamily="18" charset="0"/>
              </a:rPr>
              <a:t>ميزانيات البحث والتطوير المختلفة ، تكريس نسبة كبيرة من الاموال لجانب التطوير والبحث . </a:t>
            </a:r>
          </a:p>
          <a:p>
            <a:pPr marL="502920" indent="-457200" algn="just" rtl="1">
              <a:buFont typeface="Wingdings" pitchFamily="2" charset="2"/>
              <a:buChar char="v"/>
            </a:pPr>
            <a:r>
              <a:rPr lang="ar-IQ" sz="3200" b="1" dirty="0">
                <a:solidFill>
                  <a:schemeClr val="tx2"/>
                </a:solidFill>
                <a:latin typeface="Times New Roman" pitchFamily="18" charset="0"/>
                <a:cs typeface="Times New Roman" pitchFamily="18" charset="0"/>
              </a:rPr>
              <a:t>النظام المتزايد للتغير التكنولوجي ،أصبحت المنتوجات أكثر تعقيداًويحتاج المستهلك للتأكد من السلامة</a:t>
            </a:r>
            <a:endParaRPr lang="en-US" sz="32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2001766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p:cTn id="22"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 calcmode="lin" valueType="num">
                                      <p:cBhvr>
                                        <p:cTn id="30"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5">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 calcmode="lin" valueType="num">
                                      <p:cBhvr>
                                        <p:cTn id="38"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5">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5">
                                            <p:txEl>
                                              <p:pRg st="4" end="4"/>
                                            </p:txEl>
                                          </p:spTgt>
                                        </p:tgtEl>
                                        <p:attrNameLst>
                                          <p:attrName>style.visibility</p:attrName>
                                        </p:attrNameLst>
                                      </p:cBhvr>
                                      <p:to>
                                        <p:strVal val="visible"/>
                                      </p:to>
                                    </p:set>
                                    <p:anim calcmode="lin" valueType="num">
                                      <p:cBhvr>
                                        <p:cTn id="46"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0" y="0"/>
            <a:ext cx="9144000" cy="6858000"/>
          </a:xfrm>
          <a:prstGeom prst="rect">
            <a:avLst/>
          </a:prstGeom>
        </p:spPr>
        <p:txBody>
          <a:bodyPr>
            <a:normAutofit/>
          </a:bodyPr>
          <a:lstStyle/>
          <a:p>
            <a:pPr marL="502920" indent="-457200" algn="justLow" rtl="1">
              <a:buFont typeface="Wingdings" pitchFamily="2" charset="2"/>
              <a:buChar char="v"/>
            </a:pPr>
            <a:r>
              <a:rPr lang="ar-IQ" sz="2800" b="1" dirty="0" smtClean="0">
                <a:solidFill>
                  <a:schemeClr val="tx2"/>
                </a:solidFill>
                <a:latin typeface="Times New Roman" pitchFamily="18" charset="0"/>
                <a:cs typeface="Times New Roman" pitchFamily="18" charset="0"/>
              </a:rPr>
              <a:t>التقدم في وسائل النقل سهل على المنظمات سرعة أيصال سلعها الى أماكن أستهلاكها بوقت قصير وبكميات كبيرة وبتكاليف محددة .</a:t>
            </a:r>
          </a:p>
          <a:p>
            <a:pPr marL="502920" indent="-457200" algn="justLow" rtl="1">
              <a:buFont typeface="Wingdings" pitchFamily="2" charset="2"/>
              <a:buChar char="v"/>
            </a:pPr>
            <a:r>
              <a:rPr lang="ar-IQ" sz="2800" b="1" dirty="0" smtClean="0">
                <a:solidFill>
                  <a:schemeClr val="tx2"/>
                </a:solidFill>
                <a:latin typeface="Times New Roman" pitchFamily="18" charset="0"/>
                <a:cs typeface="Times New Roman" pitchFamily="18" charset="0"/>
              </a:rPr>
              <a:t>أثرت التكنولوجيا على وسائل الاتصالات بين المنظمة والضيوف .</a:t>
            </a:r>
          </a:p>
          <a:p>
            <a:pPr marL="502920" indent="-457200" algn="justLow" rtl="1">
              <a:buFont typeface="Wingdings" pitchFamily="2" charset="2"/>
              <a:buChar char="v"/>
            </a:pPr>
            <a:r>
              <a:rPr lang="ar-IQ" sz="2800" b="1" dirty="0" smtClean="0">
                <a:solidFill>
                  <a:schemeClr val="tx2"/>
                </a:solidFill>
                <a:latin typeface="Times New Roman" pitchFamily="18" charset="0"/>
                <a:cs typeface="Times New Roman" pitchFamily="18" charset="0"/>
              </a:rPr>
              <a:t>أن للتكنولوجيا أثرها المباشر على المنتوجات التي يمكن للمنظمة توفيرها وتمنحها ميزة تسويقية تنافسية .</a:t>
            </a:r>
            <a:endParaRPr lang="ar-IQ" sz="2800" b="1" dirty="0" smtClean="0">
              <a:solidFill>
                <a:schemeClr val="tx2"/>
              </a:solidFill>
              <a:latin typeface="Times New Roman" pitchFamily="18" charset="0"/>
              <a:cs typeface="Times New Roman" pitchFamily="18" charset="0"/>
            </a:endParaRPr>
          </a:p>
          <a:p>
            <a:pPr marL="45720" indent="0" algn="justLow" rtl="1">
              <a:buNone/>
            </a:pPr>
            <a:endParaRPr lang="ar-IQ" sz="28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41197525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29200"/>
            <a:ext cx="9144000" cy="1143000"/>
          </a:xfrm>
        </p:spPr>
        <p:txBody>
          <a:bodyPr>
            <a:normAutofit fontScale="90000"/>
          </a:bodyPr>
          <a:lstStyle/>
          <a:p>
            <a:pPr marL="0" indent="0" algn="ctr" rtl="1">
              <a:buNone/>
            </a:pPr>
            <a:r>
              <a:rPr lang="ar-IQ" sz="8800" b="1" dirty="0" smtClean="0">
                <a:solidFill>
                  <a:srgbClr val="C00000"/>
                </a:solidFill>
                <a:latin typeface="Times New Roman" pitchFamily="18" charset="0"/>
                <a:cs typeface="Times New Roman" pitchFamily="18" charset="0"/>
              </a:rPr>
              <a:t>شُكراً على حُسنِ الأصغاء</a:t>
            </a:r>
            <a:endParaRPr lang="en-US" sz="8800" b="1" dirty="0">
              <a:solidFill>
                <a:srgbClr val="C00000"/>
              </a:solidFill>
              <a:latin typeface="Times New Roman" pitchFamily="18" charset="0"/>
              <a:cs typeface="Times New Roman" pitchFamily="18" charset="0"/>
            </a:endParaRPr>
          </a:p>
        </p:txBody>
      </p:sp>
      <p:pic>
        <p:nvPicPr>
          <p:cNvPr id="5" name="Content Placeholder 7" descr="12.gif"/>
          <p:cNvPicPr>
            <a:picLocks noGrp="1" noChangeAspect="1"/>
          </p:cNvPicPr>
          <p:nvPr>
            <p:ph idx="1"/>
          </p:nvPr>
        </p:nvPicPr>
        <p:blipFill>
          <a:blip r:embed="rId2"/>
          <a:stretch>
            <a:fillRect/>
          </a:stretch>
        </p:blipFill>
        <p:spPr>
          <a:xfrm>
            <a:off x="2266950" y="3177381"/>
            <a:ext cx="4610100" cy="1905000"/>
          </a:xfrm>
        </p:spPr>
      </p:pic>
      <p:sp>
        <p:nvSpPr>
          <p:cNvPr id="4" name="Slide Number Placeholder 3"/>
          <p:cNvSpPr>
            <a:spLocks noGrp="1"/>
          </p:cNvSpPr>
          <p:nvPr>
            <p:ph type="sldNum" sz="quarter" idx="12"/>
          </p:nvPr>
        </p:nvSpPr>
        <p:spPr/>
        <p:txBody>
          <a:bodyPr/>
          <a:lstStyle/>
          <a:p>
            <a:pPr>
              <a:defRPr/>
            </a:pPr>
            <a:fld id="{46ED5938-454E-4F25-ABE5-61419BC9EF58}" type="slidenum">
              <a:rPr lang="en-US" smtClean="0"/>
              <a:pPr>
                <a:defRPr/>
              </a:pPr>
              <a:t>5</a:t>
            </a:fld>
            <a:endParaRPr lang="en-US"/>
          </a:p>
        </p:txBody>
      </p:sp>
    </p:spTree>
    <p:extLst>
      <p:ext uri="{BB962C8B-B14F-4D97-AF65-F5344CB8AC3E}">
        <p14:creationId xmlns:p14="http://schemas.microsoft.com/office/powerpoint/2010/main" val="1251640857"/>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fltVal val="0"/>
                                          </p:val>
                                        </p:tav>
                                        <p:tav tm="100000">
                                          <p:val>
                                            <p:strVal val="#ppt_w"/>
                                          </p:val>
                                        </p:tav>
                                      </p:tavLst>
                                    </p:anim>
                                    <p:anim calcmode="lin" valueType="num">
                                      <p:cBhvr>
                                        <p:cTn id="8" dur="5000" fill="hold"/>
                                        <p:tgtEl>
                                          <p:spTgt spid="2"/>
                                        </p:tgtEl>
                                        <p:attrNameLst>
                                          <p:attrName>ppt_h</p:attrName>
                                        </p:attrNameLst>
                                      </p:cBhvr>
                                      <p:tavLst>
                                        <p:tav tm="0">
                                          <p:val>
                                            <p:fltVal val="0"/>
                                          </p:val>
                                        </p:tav>
                                        <p:tav tm="100000">
                                          <p:val>
                                            <p:strVal val="#ppt_h"/>
                                          </p:val>
                                        </p:tav>
                                      </p:tavLst>
                                    </p:anim>
                                    <p:animEffect transition="in" filter="fade">
                                      <p:cBhvr>
                                        <p:cTn id="9" dur="5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1566</TotalTime>
  <Words>245</Words>
  <Application>Microsoft Office PowerPoint</Application>
  <PresentationFormat>On-screen Show (4:3)</PresentationFormat>
  <Paragraphs>20</Paragraphs>
  <Slides>5</Slides>
  <Notes>0</Notes>
  <HiddenSlides>1</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PowerPoint Presentation</vt:lpstr>
      <vt:lpstr>انواع البيئات </vt:lpstr>
      <vt:lpstr>انواع البيئات </vt:lpstr>
      <vt:lpstr>PowerPoint Presentation</vt:lpstr>
      <vt:lpstr>شُكراً على حُسنِ الأصغاء</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التطوير الوظيفي :</dc:title>
  <dc:creator>Se7en</dc:creator>
  <cp:lastModifiedBy>Se7en</cp:lastModifiedBy>
  <cp:revision>124</cp:revision>
  <dcterms:created xsi:type="dcterms:W3CDTF">2016-09-05T15:03:04Z</dcterms:created>
  <dcterms:modified xsi:type="dcterms:W3CDTF">2019-01-19T10:53:07Z</dcterms:modified>
</cp:coreProperties>
</file>