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9" r:id="rId2"/>
    <p:sldId id="285" r:id="rId3"/>
    <p:sldId id="288" r:id="rId4"/>
    <p:sldId id="296" r:id="rId5"/>
    <p:sldId id="294" r:id="rId6"/>
    <p:sldId id="266"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71" autoAdjust="0"/>
  </p:normalViewPr>
  <p:slideViewPr>
    <p:cSldViewPr>
      <p:cViewPr>
        <p:scale>
          <a:sx n="70" d="100"/>
          <a:sy n="70" d="100"/>
        </p:scale>
        <p:origin x="-1398"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DA78C0F-C70E-4D22-A3C6-26011F034C54}" type="datetimeFigureOut">
              <a:rPr lang="en-US" smtClean="0"/>
              <a:t>1/18/2019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6A699FE-4B2B-4485-A353-9AC5C49CE7B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A78C0F-C70E-4D22-A3C6-26011F034C54}" type="datetimeFigureOut">
              <a:rPr lang="en-US" smtClean="0"/>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A78C0F-C70E-4D22-A3C6-26011F034C54}" type="datetimeFigureOut">
              <a:rPr lang="en-US" smtClean="0"/>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A78C0F-C70E-4D22-A3C6-26011F034C54}" type="datetimeFigureOut">
              <a:rPr lang="en-US" smtClean="0"/>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DA78C0F-C70E-4D22-A3C6-26011F034C54}" type="datetimeFigureOut">
              <a:rPr lang="en-US" smtClean="0"/>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699FE-4B2B-4485-A353-9AC5C49CE7B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DA78C0F-C70E-4D22-A3C6-26011F034C54}" type="datetimeFigureOut">
              <a:rPr lang="en-US" smtClean="0"/>
              <a:t>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DA78C0F-C70E-4D22-A3C6-26011F034C54}" type="datetimeFigureOut">
              <a:rPr lang="en-US" smtClean="0"/>
              <a:t>1/18/2019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DA78C0F-C70E-4D22-A3C6-26011F034C54}" type="datetimeFigureOut">
              <a:rPr lang="en-US" smtClean="0"/>
              <a:t>1/18/2019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A78C0F-C70E-4D22-A3C6-26011F034C54}" type="datetimeFigureOut">
              <a:rPr lang="en-US" smtClean="0"/>
              <a:t>1/18/2019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DA78C0F-C70E-4D22-A3C6-26011F034C54}" type="datetimeFigureOut">
              <a:rPr lang="en-US" smtClean="0"/>
              <a:t>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DA78C0F-C70E-4D22-A3C6-26011F034C54}" type="datetimeFigureOut">
              <a:rPr lang="en-US" smtClean="0"/>
              <a:t>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6A699FE-4B2B-4485-A353-9AC5C49CE7B8}"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DA78C0F-C70E-4D22-A3C6-26011F034C54}" type="datetimeFigureOut">
              <a:rPr lang="en-US" smtClean="0"/>
              <a:t>1/18/2019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6A699FE-4B2B-4485-A353-9AC5C49CE7B8}"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ctr" rtl="1"/>
            <a:endParaRPr lang="ar-IQ" sz="1400" b="1" dirty="0" smtClean="0">
              <a:latin typeface="Times New Roman" pitchFamily="18" charset="0"/>
              <a:cs typeface="Times New Roman" pitchFamily="18" charset="0"/>
            </a:endParaRPr>
          </a:p>
          <a:p>
            <a:pPr marL="0" indent="0" algn="ctr" rtl="1">
              <a:buNone/>
            </a:pPr>
            <a:endParaRPr lang="ar-IQ" sz="1400" b="1" dirty="0" smtClean="0">
              <a:latin typeface="Times New Roman" pitchFamily="18" charset="0"/>
              <a:cs typeface="Times New Roman" pitchFamily="18" charset="0"/>
            </a:endParaRPr>
          </a:p>
          <a:p>
            <a:pPr marL="0" indent="0" algn="ctr" rtl="1">
              <a:buNone/>
            </a:pPr>
            <a:r>
              <a:rPr lang="ar-IQ" sz="5400" b="1" dirty="0" smtClean="0">
                <a:latin typeface="Times New Roman" pitchFamily="18" charset="0"/>
                <a:cs typeface="Times New Roman" pitchFamily="18" charset="0"/>
              </a:rPr>
              <a:t>مادة </a:t>
            </a:r>
            <a:r>
              <a:rPr lang="ar-IQ" sz="5400" b="1" dirty="0" smtClean="0">
                <a:latin typeface="Times New Roman" pitchFamily="18" charset="0"/>
                <a:cs typeface="Times New Roman" pitchFamily="18" charset="0"/>
              </a:rPr>
              <a:t>أدارة المنظمات الفندقية</a:t>
            </a:r>
          </a:p>
          <a:p>
            <a:pPr marL="0" indent="0" algn="ctr" rtl="1">
              <a:buNone/>
            </a:pPr>
            <a:r>
              <a:rPr lang="ar-IQ" sz="6000" b="1" dirty="0" smtClean="0">
                <a:latin typeface="Times New Roman" pitchFamily="18" charset="0"/>
                <a:cs typeface="Times New Roman" pitchFamily="18" charset="0"/>
              </a:rPr>
              <a:t>( </a:t>
            </a:r>
            <a:r>
              <a:rPr lang="ar-IQ" sz="6000" b="1" dirty="0" smtClean="0">
                <a:latin typeface="Times New Roman" pitchFamily="18" charset="0"/>
                <a:cs typeface="Times New Roman" pitchFamily="18" charset="0"/>
              </a:rPr>
              <a:t>انواع البيئات )</a:t>
            </a:r>
            <a:endParaRPr lang="ar-IQ" sz="6000" b="1" dirty="0">
              <a:latin typeface="Times New Roman" pitchFamily="18" charset="0"/>
              <a:cs typeface="Times New Roman" pitchFamily="18" charset="0"/>
            </a:endParaRPr>
          </a:p>
          <a:p>
            <a:pPr marL="45720" indent="0" algn="ctr" rtl="1">
              <a:buNone/>
            </a:pPr>
            <a:r>
              <a:rPr lang="ar-IQ" sz="4000" b="1" dirty="0" smtClean="0">
                <a:latin typeface="Times New Roman" pitchFamily="18" charset="0"/>
                <a:cs typeface="Times New Roman" pitchFamily="18" charset="0"/>
              </a:rPr>
              <a:t>المدرس المساعد </a:t>
            </a:r>
          </a:p>
          <a:p>
            <a:pPr marL="45720" indent="0" algn="ctr" rtl="1">
              <a:buNone/>
            </a:pPr>
            <a:r>
              <a:rPr lang="ar-IQ" sz="4800" b="1" dirty="0" smtClean="0">
                <a:latin typeface="Times New Roman" pitchFamily="18" charset="0"/>
                <a:cs typeface="Times New Roman" pitchFamily="18" charset="0"/>
              </a:rPr>
              <a:t>محمد </a:t>
            </a:r>
            <a:r>
              <a:rPr lang="ar-IQ" sz="4800" b="1" dirty="0">
                <a:latin typeface="Times New Roman" pitchFamily="18" charset="0"/>
                <a:cs typeface="Times New Roman" pitchFamily="18" charset="0"/>
              </a:rPr>
              <a:t>حميد عبدالمجيد اللامي</a:t>
            </a:r>
          </a:p>
        </p:txBody>
      </p:sp>
      <p:sp>
        <p:nvSpPr>
          <p:cNvPr id="4" name="Rectangle 1"/>
          <p:cNvSpPr>
            <a:spLocks noChangeArrowheads="1"/>
          </p:cNvSpPr>
          <p:nvPr/>
        </p:nvSpPr>
        <p:spPr bwMode="auto">
          <a:xfrm>
            <a:off x="1143000" y="23177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773644812"/>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9525000" cy="838200"/>
          </a:xfrm>
        </p:spPr>
        <p:txBody>
          <a:bodyPr>
            <a:normAutofit/>
          </a:bodyPr>
          <a:lstStyle/>
          <a:p>
            <a:pPr algn="ctr" rtl="1"/>
            <a:r>
              <a:rPr lang="ar-IQ" sz="4000" dirty="0" smtClean="0">
                <a:solidFill>
                  <a:srgbClr val="C00000"/>
                </a:solidFill>
                <a:latin typeface="Times New Roman" pitchFamily="18" charset="0"/>
                <a:cs typeface="Times New Roman" pitchFamily="18" charset="0"/>
              </a:rPr>
              <a:t>انواع البيئات </a:t>
            </a:r>
            <a:endParaRPr lang="en-US" sz="4000" b="1" dirty="0">
              <a:solidFill>
                <a:srgbClr val="C00000"/>
              </a:solidFill>
              <a:latin typeface="Times New Roman" pitchFamily="18" charset="0"/>
              <a:cs typeface="Times New Roman" pitchFamily="18" charset="0"/>
            </a:endParaRPr>
          </a:p>
        </p:txBody>
      </p:sp>
      <p:sp>
        <p:nvSpPr>
          <p:cNvPr id="5" name="Content Placeholder 2"/>
          <p:cNvSpPr>
            <a:spLocks noGrp="1"/>
          </p:cNvSpPr>
          <p:nvPr>
            <p:ph idx="1"/>
          </p:nvPr>
        </p:nvSpPr>
        <p:spPr>
          <a:xfrm>
            <a:off x="0" y="990600"/>
            <a:ext cx="9144000" cy="5943600"/>
          </a:xfrm>
          <a:prstGeom prst="rect">
            <a:avLst/>
          </a:prstGeom>
        </p:spPr>
        <p:txBody>
          <a:bodyPr>
            <a:normAutofit/>
          </a:bodyPr>
          <a:lstStyle/>
          <a:p>
            <a:pPr marL="788670" indent="-742950" algn="justLow" rtl="1">
              <a:buAutoNum type="arabicPeriod"/>
            </a:pPr>
            <a:r>
              <a:rPr lang="ar-IQ" sz="3200" b="1" dirty="0" smtClean="0">
                <a:solidFill>
                  <a:schemeClr val="tx2"/>
                </a:solidFill>
                <a:latin typeface="Times New Roman" pitchFamily="18" charset="0"/>
                <a:cs typeface="Times New Roman" pitchFamily="18" charset="0"/>
              </a:rPr>
              <a:t>البيئة السياسية </a:t>
            </a:r>
            <a:r>
              <a:rPr lang="en-US" sz="3200" b="1" dirty="0" smtClean="0">
                <a:solidFill>
                  <a:schemeClr val="tx2"/>
                </a:solidFill>
                <a:latin typeface="Times New Roman" pitchFamily="18" charset="0"/>
                <a:cs typeface="Times New Roman" pitchFamily="18" charset="0"/>
              </a:rPr>
              <a:t>political Environment</a:t>
            </a:r>
            <a:r>
              <a:rPr lang="ar-IQ" sz="3200" b="1" dirty="0" smtClean="0">
                <a:solidFill>
                  <a:schemeClr val="tx2"/>
                </a:solidFill>
                <a:latin typeface="Times New Roman" pitchFamily="18" charset="0"/>
                <a:cs typeface="Times New Roman" pitchFamily="18" charset="0"/>
              </a:rPr>
              <a:t> :تتضمن البيئة السياسية والقانونية والتشريعات الحكومية التي تتعلق بسياسات الدولة العامة وبرامجها التنموية وخططها الاستثمارية في رسم السياسات واصدار القوانين والتشريعات العامة ، ولها الاثر الكبير على المنظمات من خلال أتخاذ قرارات وهناك ثلاثة أهداف أساسية لقوانين الاعمال :</a:t>
            </a:r>
          </a:p>
          <a:p>
            <a:pPr marL="617220" indent="-571500" algn="justLow" rtl="1">
              <a:buFont typeface="Wingdings" pitchFamily="2" charset="2"/>
              <a:buChar char="ü"/>
            </a:pPr>
            <a:r>
              <a:rPr lang="ar-IQ" sz="2800" b="1" dirty="0">
                <a:solidFill>
                  <a:schemeClr val="tx2"/>
                </a:solidFill>
                <a:latin typeface="Times New Roman" pitchFamily="18" charset="0"/>
                <a:cs typeface="Times New Roman" pitchFamily="18" charset="0"/>
              </a:rPr>
              <a:t>حماية المنظمات من المنافسة غير العادلة .</a:t>
            </a:r>
          </a:p>
          <a:p>
            <a:pPr marL="617220" indent="-571500" algn="justLow" rtl="1">
              <a:buFont typeface="Wingdings" pitchFamily="2" charset="2"/>
              <a:buChar char="ü"/>
            </a:pPr>
            <a:r>
              <a:rPr lang="ar-IQ" sz="2800" b="1" dirty="0">
                <a:solidFill>
                  <a:schemeClr val="tx2"/>
                </a:solidFill>
                <a:latin typeface="Times New Roman" pitchFamily="18" charset="0"/>
                <a:cs typeface="Times New Roman" pitchFamily="18" charset="0"/>
              </a:rPr>
              <a:t>حماية الضيف من ممارسة الاعمال غير العادلة .</a:t>
            </a:r>
          </a:p>
          <a:p>
            <a:pPr marL="617220" indent="-571500" algn="justLow" rtl="1">
              <a:buFont typeface="Wingdings" pitchFamily="2" charset="2"/>
              <a:buChar char="ü"/>
            </a:pPr>
            <a:r>
              <a:rPr lang="ar-IQ" sz="2800" b="1" dirty="0">
                <a:solidFill>
                  <a:schemeClr val="tx2"/>
                </a:solidFill>
                <a:latin typeface="Times New Roman" pitchFamily="18" charset="0"/>
                <a:cs typeface="Times New Roman" pitchFamily="18" charset="0"/>
              </a:rPr>
              <a:t>حماية مصالح المجتمع .</a:t>
            </a:r>
          </a:p>
          <a:p>
            <a:pPr marL="45720" indent="0" algn="justLow" rtl="1"/>
            <a:endParaRPr lang="ar-IQ" sz="1400" b="1" dirty="0" smtClean="0">
              <a:solidFill>
                <a:schemeClr val="tx2"/>
              </a:solidFill>
              <a:latin typeface="Times New Roman" pitchFamily="18" charset="0"/>
              <a:cs typeface="Times New Roman" pitchFamily="18" charset="0"/>
            </a:endParaRPr>
          </a:p>
          <a:p>
            <a:pPr marL="45720" indent="0" algn="r" rtl="1">
              <a:buNone/>
            </a:pPr>
            <a:endParaRPr lang="en-US" sz="3200" b="1"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427509008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 calcmode="lin" valueType="num">
                                      <p:cBhvr>
                                        <p:cTn id="22"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5">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5">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5">
                                            <p:txEl>
                                              <p:pRg st="2" end="2"/>
                                            </p:txEl>
                                          </p:spTgt>
                                        </p:tgtEl>
                                        <p:attrNameLst>
                                          <p:attrName>style.visibility</p:attrName>
                                        </p:attrNameLst>
                                      </p:cBhvr>
                                      <p:to>
                                        <p:strVal val="visible"/>
                                      </p:to>
                                    </p:set>
                                    <p:anim calcmode="lin" valueType="num">
                                      <p:cBhvr>
                                        <p:cTn id="30"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31"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32" dur="1000" fill="hold"/>
                                        <p:tgtEl>
                                          <p:spTgt spid="5">
                                            <p:txEl>
                                              <p:pRg st="2" end="2"/>
                                            </p:txEl>
                                          </p:spTgt>
                                        </p:tgtEl>
                                        <p:attrNameLst>
                                          <p:attrName>style.rotation</p:attrName>
                                        </p:attrNameLst>
                                      </p:cBhvr>
                                      <p:tavLst>
                                        <p:tav tm="0">
                                          <p:val>
                                            <p:fltVal val="90"/>
                                          </p:val>
                                        </p:tav>
                                        <p:tav tm="100000">
                                          <p:val>
                                            <p:fltVal val="0"/>
                                          </p:val>
                                        </p:tav>
                                      </p:tavLst>
                                    </p:anim>
                                    <p:animEffect transition="in" filter="fade">
                                      <p:cBhvr>
                                        <p:cTn id="33" dur="1000"/>
                                        <p:tgtEl>
                                          <p:spTgt spid="5">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grpId="0" nodeType="clickEffect">
                                  <p:stCondLst>
                                    <p:cond delay="0"/>
                                  </p:stCondLst>
                                  <p:childTnLst>
                                    <p:set>
                                      <p:cBhvr>
                                        <p:cTn id="37" dur="1" fill="hold">
                                          <p:stCondLst>
                                            <p:cond delay="0"/>
                                          </p:stCondLst>
                                        </p:cTn>
                                        <p:tgtEl>
                                          <p:spTgt spid="5">
                                            <p:txEl>
                                              <p:pRg st="3" end="3"/>
                                            </p:txEl>
                                          </p:spTgt>
                                        </p:tgtEl>
                                        <p:attrNameLst>
                                          <p:attrName>style.visibility</p:attrName>
                                        </p:attrNameLst>
                                      </p:cBhvr>
                                      <p:to>
                                        <p:strVal val="visible"/>
                                      </p:to>
                                    </p:set>
                                    <p:anim calcmode="lin" valueType="num">
                                      <p:cBhvr>
                                        <p:cTn id="38"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39"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40" dur="1000" fill="hold"/>
                                        <p:tgtEl>
                                          <p:spTgt spid="5">
                                            <p:txEl>
                                              <p:pRg st="3" end="3"/>
                                            </p:txEl>
                                          </p:spTgt>
                                        </p:tgtEl>
                                        <p:attrNameLst>
                                          <p:attrName>style.rotation</p:attrName>
                                        </p:attrNameLst>
                                      </p:cBhvr>
                                      <p:tavLst>
                                        <p:tav tm="0">
                                          <p:val>
                                            <p:fltVal val="90"/>
                                          </p:val>
                                        </p:tav>
                                        <p:tav tm="100000">
                                          <p:val>
                                            <p:fltVal val="0"/>
                                          </p:val>
                                        </p:tav>
                                      </p:tavLst>
                                    </p:anim>
                                    <p:animEffect transition="in" filter="fade">
                                      <p:cBhvr>
                                        <p:cTn id="41" dur="1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0" y="0"/>
            <a:ext cx="9144000" cy="6858000"/>
          </a:xfrm>
          <a:prstGeom prst="rect">
            <a:avLst/>
          </a:prstGeom>
        </p:spPr>
        <p:txBody>
          <a:bodyPr>
            <a:normAutofit/>
          </a:bodyPr>
          <a:lstStyle/>
          <a:p>
            <a:pPr marL="45720" indent="0" algn="justLow" rtl="1">
              <a:buNone/>
            </a:pPr>
            <a:r>
              <a:rPr lang="ar-IQ" sz="3200" b="1" dirty="0">
                <a:solidFill>
                  <a:schemeClr val="tx2"/>
                </a:solidFill>
                <a:latin typeface="Times New Roman" pitchFamily="18" charset="0"/>
                <a:cs typeface="Times New Roman" pitchFamily="18" charset="0"/>
              </a:rPr>
              <a:t>وعليه فأن مديري الفنادق مطالبون بدراسة وتحليل القوانين والتشريعات وذلك لضبط نشاط المنظمة خوفاً من الاصطدام بها وبالتالي الثأثير على طموحات الفندق ، وهناك مجموعة من الامور التي لابد لمنظمات الاعمال من مراعاتها عند مناقشة البيئة السياسية ومن أهمها :</a:t>
            </a:r>
          </a:p>
          <a:p>
            <a:pPr marL="502920" indent="-457200" algn="justLow" rtl="1">
              <a:buFont typeface="Wingdings" pitchFamily="2" charset="2"/>
              <a:buChar char="ü"/>
            </a:pPr>
            <a:r>
              <a:rPr lang="ar-IQ" sz="3200" b="1" dirty="0">
                <a:solidFill>
                  <a:schemeClr val="tx2"/>
                </a:solidFill>
                <a:latin typeface="Times New Roman" pitchFamily="18" charset="0"/>
                <a:cs typeface="Times New Roman" pitchFamily="18" charset="0"/>
              </a:rPr>
              <a:t>تزايد التشريعات التي تحد من الحرية المطلقة للمنظمات : أن هذة المنظمات حرة في السعي لتحقيق مصالحها مالم يلحق ذلك ضرراً بالاخرين أو بالمصلحة العامة للمجتمع .</a:t>
            </a:r>
          </a:p>
          <a:p>
            <a:pPr marL="502920" indent="-457200" algn="justLow" rtl="1">
              <a:buFont typeface="Wingdings" pitchFamily="2" charset="2"/>
              <a:buChar char="ü"/>
            </a:pPr>
            <a:r>
              <a:rPr lang="ar-IQ" sz="3200" b="1" dirty="0">
                <a:solidFill>
                  <a:schemeClr val="tx2"/>
                </a:solidFill>
                <a:latin typeface="Times New Roman" pitchFamily="18" charset="0"/>
                <a:cs typeface="Times New Roman" pitchFamily="18" charset="0"/>
              </a:rPr>
              <a:t>تزايد قوة الحركة الاستهلاكية </a:t>
            </a:r>
            <a:r>
              <a:rPr lang="ar-IQ" sz="3200" b="1" dirty="0">
                <a:solidFill>
                  <a:schemeClr val="tx2"/>
                </a:solidFill>
                <a:latin typeface="Times New Roman" pitchFamily="18" charset="0"/>
                <a:cs typeface="Times New Roman" pitchFamily="18" charset="0"/>
              </a:rPr>
              <a:t>: هي حركة أجتماعية تسعى لزيادة حقوق وقوة المستهلكين ( الضيوف ) والتي أصبحت قوة ساسية مؤثرة لما لها من آثر في الاجراءات الحكومية التي يمكن أن تاتي أستجابة لاحتياجات المستهلكين ومقاطعة بعض المنتوجات وجذب أنتباه وسائل الاعلام . </a:t>
            </a:r>
          </a:p>
          <a:p>
            <a:pPr marL="502920" indent="-457200" algn="justLow" rtl="1">
              <a:buFont typeface="Wingdings" pitchFamily="2" charset="2"/>
              <a:buChar char="ü"/>
            </a:pPr>
            <a:endParaRPr lang="ar-IQ" sz="2400" b="1" dirty="0" smtClean="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411975257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 calcmode="lin" valueType="num">
                                      <p:cBhvr>
                                        <p:cTn id="15"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5">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 calcmode="lin" valueType="num">
                                      <p:cBhvr>
                                        <p:cTn id="23"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5">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0" y="0"/>
            <a:ext cx="9144000" cy="6858000"/>
          </a:xfrm>
          <a:prstGeom prst="rect">
            <a:avLst/>
          </a:prstGeom>
        </p:spPr>
        <p:txBody>
          <a:bodyPr>
            <a:normAutofit/>
          </a:bodyPr>
          <a:lstStyle/>
          <a:p>
            <a:pPr marL="502920" indent="-457200" algn="justLow" rtl="1">
              <a:buFont typeface="Wingdings" pitchFamily="2" charset="2"/>
              <a:buChar char="ü"/>
            </a:pPr>
            <a:r>
              <a:rPr lang="ar-IQ" sz="3600" b="1" dirty="0" smtClean="0">
                <a:solidFill>
                  <a:schemeClr val="tx2"/>
                </a:solidFill>
                <a:latin typeface="Times New Roman" pitchFamily="18" charset="0"/>
                <a:cs typeface="Times New Roman" pitchFamily="18" charset="0"/>
              </a:rPr>
              <a:t>الاستجابة لتوقعات الجمهور </a:t>
            </a:r>
            <a:r>
              <a:rPr lang="ar-IQ" sz="3200" b="1" dirty="0" smtClean="0">
                <a:solidFill>
                  <a:schemeClr val="tx2"/>
                </a:solidFill>
                <a:latin typeface="Times New Roman" pitchFamily="18" charset="0"/>
                <a:cs typeface="Times New Roman" pitchFamily="18" charset="0"/>
              </a:rPr>
              <a:t>: أن الوعي المتزايد للمستهلكين ومطالبتهم بمنتوج آمن قد يدفع الكثير من المنظمات لايجاد أقسام أو مصادر أو قنوات تختص بشؤون الضيوف للمبادرة في تلبية هذة التوقعات قبل أن تتدخل الاجهزة الحكومية المعنية بسن تشريعات ملزمة لها لتحقيق ذلك .</a:t>
            </a:r>
            <a:endParaRPr lang="ar-IQ" sz="3200" b="1" dirty="0">
              <a:solidFill>
                <a:schemeClr val="tx2"/>
              </a:solidFill>
              <a:latin typeface="Times New Roman" pitchFamily="18" charset="0"/>
              <a:cs typeface="Times New Roman" pitchFamily="18" charset="0"/>
            </a:endParaRPr>
          </a:p>
          <a:p>
            <a:pPr marL="502920" indent="-457200" algn="justLow" rtl="1">
              <a:buFont typeface="Wingdings" pitchFamily="2" charset="2"/>
              <a:buChar char="ü"/>
            </a:pPr>
            <a:r>
              <a:rPr lang="ar-IQ" sz="3600" b="1" dirty="0">
                <a:solidFill>
                  <a:schemeClr val="tx2"/>
                </a:solidFill>
                <a:latin typeface="Times New Roman" pitchFamily="18" charset="0"/>
                <a:cs typeface="Times New Roman" pitchFamily="18" charset="0"/>
              </a:rPr>
              <a:t>البيئة السياسية يمكن أن تؤدي الى توفير فرص جديدة :           </a:t>
            </a:r>
            <a:r>
              <a:rPr lang="ar-IQ" sz="3200" b="1" dirty="0" smtClean="0">
                <a:solidFill>
                  <a:schemeClr val="tx2"/>
                </a:solidFill>
                <a:latin typeface="Times New Roman" pitchFamily="18" charset="0"/>
                <a:cs typeface="Times New Roman" pitchFamily="18" charset="0"/>
              </a:rPr>
              <a:t>كما أنها يمكن أن تكون محددة لفرص المنظمات فالتغيرات الحاصلة بالبيئة السياسية غالباً ما تقود الى تغييرات في البيئة القانونية وذلك عن طريق تقديم قوانين جديدة أو تعديل القوانين السابقة .</a:t>
            </a:r>
            <a:endParaRPr lang="ar-IQ" sz="3200" b="1" dirty="0">
              <a:solidFill>
                <a:schemeClr val="tx2"/>
              </a:solidFill>
              <a:latin typeface="Times New Roman" pitchFamily="18" charset="0"/>
              <a:cs typeface="Times New Roman" pitchFamily="18" charset="0"/>
            </a:endParaRPr>
          </a:p>
          <a:p>
            <a:pPr marL="502920" indent="-457200" algn="justLow" rtl="1">
              <a:buFont typeface="Wingdings" pitchFamily="2" charset="2"/>
              <a:buChar char="ü"/>
            </a:pPr>
            <a:endParaRPr lang="ar-IQ" sz="2400" b="1" dirty="0" smtClean="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351631641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 calcmode="lin" valueType="num">
                                      <p:cBhvr>
                                        <p:cTn id="15"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5">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0" y="0"/>
            <a:ext cx="9144000" cy="6858000"/>
          </a:xfrm>
          <a:prstGeom prst="rect">
            <a:avLst/>
          </a:prstGeom>
        </p:spPr>
        <p:txBody>
          <a:bodyPr>
            <a:normAutofit/>
          </a:bodyPr>
          <a:lstStyle/>
          <a:p>
            <a:pPr marL="502920" indent="-457200" algn="justLow" rtl="1">
              <a:buFont typeface="Wingdings" pitchFamily="2" charset="2"/>
              <a:buChar char="ü"/>
            </a:pPr>
            <a:r>
              <a:rPr lang="ar-IQ" sz="3200" b="1" dirty="0" smtClean="0">
                <a:solidFill>
                  <a:schemeClr val="tx2"/>
                </a:solidFill>
                <a:latin typeface="Times New Roman" pitchFamily="18" charset="0"/>
                <a:cs typeface="Times New Roman" pitchFamily="18" charset="0"/>
              </a:rPr>
              <a:t>لبناء أدارة جيدة يجب الالمام بمجموعة من القوانين من خلال أعتبار الضيف هو محور العملية التسويقية وهو العامل الاهم لنجاح المنتوج ( السلعة او الخدمة ) وأن ردة الفعل السلبية أو الانطباع السيئ الذي يمكن تكوينه عن المنظمة الفندقية الذي يؤثر بشكل مباشر على حياة ومستقبل الفندق ، ومن هذة القوانين : </a:t>
            </a:r>
            <a:endParaRPr lang="ar-IQ" sz="2800" b="1" dirty="0">
              <a:solidFill>
                <a:schemeClr val="tx2"/>
              </a:solidFill>
              <a:latin typeface="Times New Roman" pitchFamily="18" charset="0"/>
              <a:cs typeface="Times New Roman" pitchFamily="18" charset="0"/>
            </a:endParaRPr>
          </a:p>
          <a:p>
            <a:pPr marL="502920" indent="-457200" algn="justLow" rtl="1">
              <a:buFont typeface="Wingdings" pitchFamily="2" charset="2"/>
              <a:buChar char="ü"/>
            </a:pPr>
            <a:r>
              <a:rPr lang="ar-IQ" sz="3200" b="1" dirty="0" smtClean="0">
                <a:solidFill>
                  <a:schemeClr val="tx2"/>
                </a:solidFill>
                <a:latin typeface="Times New Roman" pitchFamily="18" charset="0"/>
                <a:cs typeface="Times New Roman" pitchFamily="18" charset="0"/>
              </a:rPr>
              <a:t>أن هناك أتجاهاً لدى بعض الدول لتشجيع وحماية المنافسة وذلك إنطلاقاً من مبدأ أن المنافسة بين عدة منظمات يمكن أن تساهم في خدنة الاقتصاد الوطني وتحقيق مصالح المستهلك .</a:t>
            </a:r>
          </a:p>
          <a:p>
            <a:pPr marL="502920" indent="-457200" algn="justLow" rtl="1">
              <a:buFont typeface="Wingdings" pitchFamily="2" charset="2"/>
              <a:buChar char="ü"/>
            </a:pPr>
            <a:r>
              <a:rPr lang="ar-IQ" sz="3200" b="1" dirty="0" smtClean="0">
                <a:solidFill>
                  <a:schemeClr val="tx2"/>
                </a:solidFill>
                <a:latin typeface="Times New Roman" pitchFamily="18" charset="0"/>
                <a:cs typeface="Times New Roman" pitchFamily="18" charset="0"/>
              </a:rPr>
              <a:t>أن قوانين مقاومة الاحتكار الاثر المباشر على المزيج التسويقي للمنظمة وهذا يتطلب متابعة أية تطورات في البيئة القانونية لتجنب المنظمة للعواقب الناتجة عن مخالفة هذة القوانين .</a:t>
            </a:r>
          </a:p>
          <a:p>
            <a:pPr marL="502920" indent="-457200" algn="justLow" rtl="1">
              <a:buFont typeface="Wingdings" pitchFamily="2" charset="2"/>
              <a:buChar char="ü"/>
            </a:pPr>
            <a:r>
              <a:rPr lang="ar-IQ" sz="3200" b="1" dirty="0" smtClean="0">
                <a:solidFill>
                  <a:schemeClr val="tx2"/>
                </a:solidFill>
                <a:latin typeface="Times New Roman" pitchFamily="18" charset="0"/>
                <a:cs typeface="Times New Roman" pitchFamily="18" charset="0"/>
              </a:rPr>
              <a:t>القوانين المتعلقة بحماية الضيف : مبنية على الاحكام العامة والقوانين المدنية .</a:t>
            </a:r>
            <a:endParaRPr lang="ar-IQ" sz="3200" b="1" dirty="0">
              <a:solidFill>
                <a:schemeClr val="tx2"/>
              </a:solidFill>
              <a:latin typeface="Times New Roman" pitchFamily="18" charset="0"/>
              <a:cs typeface="Times New Roman" pitchFamily="18" charset="0"/>
            </a:endParaRPr>
          </a:p>
          <a:p>
            <a:pPr marL="502920" indent="-457200" algn="justLow" rtl="1">
              <a:buFont typeface="Wingdings" pitchFamily="2" charset="2"/>
              <a:buChar char="ü"/>
            </a:pPr>
            <a:endParaRPr lang="ar-IQ" sz="2400" b="1" dirty="0" smtClean="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52198022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 calcmode="lin" valueType="num">
                                      <p:cBhvr>
                                        <p:cTn id="15"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5">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 calcmode="lin" valueType="num">
                                      <p:cBhvr>
                                        <p:cTn id="23"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5">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5">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p:cTn id="31"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5">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29200"/>
            <a:ext cx="9144000" cy="1143000"/>
          </a:xfrm>
        </p:spPr>
        <p:txBody>
          <a:bodyPr>
            <a:normAutofit fontScale="90000"/>
          </a:bodyPr>
          <a:lstStyle/>
          <a:p>
            <a:pPr marL="0" indent="0" algn="ctr" rtl="1">
              <a:buNone/>
            </a:pPr>
            <a:r>
              <a:rPr lang="ar-IQ" sz="8800" b="1" dirty="0" smtClean="0">
                <a:solidFill>
                  <a:srgbClr val="C00000"/>
                </a:solidFill>
                <a:latin typeface="Times New Roman" pitchFamily="18" charset="0"/>
                <a:cs typeface="Times New Roman" pitchFamily="18" charset="0"/>
              </a:rPr>
              <a:t>شُكراً على حُسنِ الأصغاء</a:t>
            </a:r>
            <a:endParaRPr lang="en-US" sz="8800" b="1" dirty="0">
              <a:solidFill>
                <a:srgbClr val="C00000"/>
              </a:solidFill>
              <a:latin typeface="Times New Roman" pitchFamily="18" charset="0"/>
              <a:cs typeface="Times New Roman" pitchFamily="18" charset="0"/>
            </a:endParaRPr>
          </a:p>
        </p:txBody>
      </p:sp>
      <p:pic>
        <p:nvPicPr>
          <p:cNvPr id="5" name="Content Placeholder 7" descr="12.gif"/>
          <p:cNvPicPr>
            <a:picLocks noGrp="1" noChangeAspect="1"/>
          </p:cNvPicPr>
          <p:nvPr>
            <p:ph idx="1"/>
          </p:nvPr>
        </p:nvPicPr>
        <p:blipFill>
          <a:blip r:embed="rId2"/>
          <a:stretch>
            <a:fillRect/>
          </a:stretch>
        </p:blipFill>
        <p:spPr>
          <a:xfrm>
            <a:off x="2266950" y="3177381"/>
            <a:ext cx="4610100" cy="1905000"/>
          </a:xfrm>
        </p:spPr>
      </p:pic>
      <p:sp>
        <p:nvSpPr>
          <p:cNvPr id="4" name="Slide Number Placeholder 3"/>
          <p:cNvSpPr>
            <a:spLocks noGrp="1"/>
          </p:cNvSpPr>
          <p:nvPr>
            <p:ph type="sldNum" sz="quarter" idx="12"/>
          </p:nvPr>
        </p:nvSpPr>
        <p:spPr/>
        <p:txBody>
          <a:bodyPr/>
          <a:lstStyle/>
          <a:p>
            <a:pPr>
              <a:defRPr/>
            </a:pPr>
            <a:fld id="{46ED5938-454E-4F25-ABE5-61419BC9EF58}" type="slidenum">
              <a:rPr lang="en-US" smtClean="0"/>
              <a:pPr>
                <a:defRPr/>
              </a:pPr>
              <a:t>6</a:t>
            </a:fld>
            <a:endParaRPr lang="en-US"/>
          </a:p>
        </p:txBody>
      </p:sp>
    </p:spTree>
    <p:extLst>
      <p:ext uri="{BB962C8B-B14F-4D97-AF65-F5344CB8AC3E}">
        <p14:creationId xmlns:p14="http://schemas.microsoft.com/office/powerpoint/2010/main" val="1251640857"/>
      </p:ext>
    </p:extLst>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p:val>
                                            <p:fltVal val="0"/>
                                          </p:val>
                                        </p:tav>
                                        <p:tav tm="100000">
                                          <p:val>
                                            <p:strVal val="#ppt_w"/>
                                          </p:val>
                                        </p:tav>
                                      </p:tavLst>
                                    </p:anim>
                                    <p:anim calcmode="lin" valueType="num">
                                      <p:cBhvr>
                                        <p:cTn id="8" dur="5000" fill="hold"/>
                                        <p:tgtEl>
                                          <p:spTgt spid="2"/>
                                        </p:tgtEl>
                                        <p:attrNameLst>
                                          <p:attrName>ppt_h</p:attrName>
                                        </p:attrNameLst>
                                      </p:cBhvr>
                                      <p:tavLst>
                                        <p:tav tm="0">
                                          <p:val>
                                            <p:fltVal val="0"/>
                                          </p:val>
                                        </p:tav>
                                        <p:tav tm="100000">
                                          <p:val>
                                            <p:strVal val="#ppt_h"/>
                                          </p:val>
                                        </p:tav>
                                      </p:tavLst>
                                    </p:anim>
                                    <p:animEffect transition="in" filter="fade">
                                      <p:cBhvr>
                                        <p:cTn id="9"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1374</TotalTime>
  <Words>398</Words>
  <Application>Microsoft Office PowerPoint</Application>
  <PresentationFormat>On-screen Show (4:3)</PresentationFormat>
  <Paragraphs>23</Paragraphs>
  <Slides>6</Slides>
  <Notes>0</Notes>
  <HiddenSlides>1</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Flow</vt:lpstr>
      <vt:lpstr>PowerPoint Presentation</vt:lpstr>
      <vt:lpstr>انواع البيئات </vt:lpstr>
      <vt:lpstr>PowerPoint Presentation</vt:lpstr>
      <vt:lpstr>PowerPoint Presentation</vt:lpstr>
      <vt:lpstr>PowerPoint Presentation</vt:lpstr>
      <vt:lpstr>شُكراً على حُسنِ الأصغاء</vt:lpstr>
    </vt:vector>
  </TitlesOfParts>
  <Company>MRT www.Win2Farsi.com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ماهية التطوير الوظيفي :</dc:title>
  <dc:creator>Se7en</dc:creator>
  <cp:lastModifiedBy>Se7en</cp:lastModifiedBy>
  <cp:revision>116</cp:revision>
  <dcterms:created xsi:type="dcterms:W3CDTF">2016-09-05T15:03:04Z</dcterms:created>
  <dcterms:modified xsi:type="dcterms:W3CDTF">2019-01-18T18:31:54Z</dcterms:modified>
</cp:coreProperties>
</file>