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9" r:id="rId2"/>
    <p:sldId id="285" r:id="rId3"/>
    <p:sldId id="288" r:id="rId4"/>
    <p:sldId id="289" r:id="rId5"/>
    <p:sldId id="290" r:id="rId6"/>
    <p:sldId id="291" r:id="rId7"/>
    <p:sldId id="292"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71" autoAdjust="0"/>
  </p:normalViewPr>
  <p:slideViewPr>
    <p:cSldViewPr>
      <p:cViewPr varScale="1">
        <p:scale>
          <a:sx n="70" d="100"/>
          <a:sy n="70" d="100"/>
        </p:scale>
        <p:origin x="-139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DA78C0F-C70E-4D22-A3C6-26011F034C54}" type="datetimeFigureOut">
              <a:rPr lang="en-US" smtClean="0"/>
              <a:t>1/8/2019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6A699FE-4B2B-4485-A353-9AC5C49CE7B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A78C0F-C70E-4D22-A3C6-26011F034C54}"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A78C0F-C70E-4D22-A3C6-26011F034C54}"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A78C0F-C70E-4D22-A3C6-26011F034C54}"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A78C0F-C70E-4D22-A3C6-26011F034C54}"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699FE-4B2B-4485-A353-9AC5C49CE7B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A78C0F-C70E-4D22-A3C6-26011F034C54}" type="datetimeFigureOut">
              <a:rPr lang="en-US" smtClean="0"/>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DA78C0F-C70E-4D22-A3C6-26011F034C54}" type="datetimeFigureOut">
              <a:rPr lang="en-US" smtClean="0"/>
              <a:t>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A78C0F-C70E-4D22-A3C6-26011F034C54}" type="datetimeFigureOut">
              <a:rPr lang="en-US" smtClean="0"/>
              <a:t>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78C0F-C70E-4D22-A3C6-26011F034C54}" type="datetimeFigureOut">
              <a:rPr lang="en-US" smtClean="0"/>
              <a:t>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A78C0F-C70E-4D22-A3C6-26011F034C54}" type="datetimeFigureOut">
              <a:rPr lang="en-US" smtClean="0"/>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A699FE-4B2B-4485-A353-9AC5C49CE7B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A78C0F-C70E-4D22-A3C6-26011F034C54}" type="datetimeFigureOut">
              <a:rPr lang="en-US" smtClean="0"/>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6A699FE-4B2B-4485-A353-9AC5C49CE7B8}"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DA78C0F-C70E-4D22-A3C6-26011F034C54}" type="datetimeFigureOut">
              <a:rPr lang="en-US" smtClean="0"/>
              <a:t>1/8/2019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6A699FE-4B2B-4485-A353-9AC5C49CE7B8}"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ctr" rtl="1"/>
            <a:endParaRPr lang="ar-IQ" sz="1400" b="1" dirty="0" smtClean="0">
              <a:latin typeface="Times New Roman" pitchFamily="18" charset="0"/>
              <a:cs typeface="Times New Roman" pitchFamily="18" charset="0"/>
            </a:endParaRPr>
          </a:p>
          <a:p>
            <a:pPr marL="0" indent="0" algn="ctr" rtl="1">
              <a:buNone/>
            </a:pPr>
            <a:endParaRPr lang="ar-IQ" sz="1400" b="1" dirty="0" smtClean="0">
              <a:latin typeface="Times New Roman" pitchFamily="18" charset="0"/>
              <a:cs typeface="Times New Roman" pitchFamily="18" charset="0"/>
            </a:endParaRPr>
          </a:p>
          <a:p>
            <a:pPr marL="0" indent="0" algn="ctr" rtl="1">
              <a:buNone/>
            </a:pPr>
            <a:r>
              <a:rPr lang="ar-IQ" sz="5400" b="1" dirty="0">
                <a:latin typeface="Times New Roman" pitchFamily="18" charset="0"/>
                <a:cs typeface="Times New Roman" pitchFamily="18" charset="0"/>
              </a:rPr>
              <a:t>المحاضرة</a:t>
            </a:r>
            <a:r>
              <a:rPr lang="en-US" sz="5400" b="1" dirty="0">
                <a:latin typeface="Times New Roman" pitchFamily="18" charset="0"/>
                <a:cs typeface="Times New Roman" pitchFamily="18" charset="0"/>
              </a:rPr>
              <a:t> </a:t>
            </a:r>
            <a:r>
              <a:rPr lang="ar-IQ" sz="5400" b="1" dirty="0">
                <a:latin typeface="Times New Roman" pitchFamily="18" charset="0"/>
                <a:cs typeface="Times New Roman" pitchFamily="18" charset="0"/>
              </a:rPr>
              <a:t> </a:t>
            </a:r>
            <a:r>
              <a:rPr lang="ar-IQ" sz="5400" b="1" dirty="0" smtClean="0">
                <a:latin typeface="Times New Roman" pitchFamily="18" charset="0"/>
                <a:cs typeface="Times New Roman" pitchFamily="18" charset="0"/>
              </a:rPr>
              <a:t>السادسة في مادة                            أدارة المنظمات الفندقية</a:t>
            </a:r>
          </a:p>
          <a:p>
            <a:pPr marL="0" indent="0" algn="ctr" rtl="1">
              <a:buNone/>
            </a:pPr>
            <a:r>
              <a:rPr lang="ar-IQ" sz="6000" b="1" dirty="0" smtClean="0">
                <a:latin typeface="Times New Roman" pitchFamily="18" charset="0"/>
                <a:cs typeface="Times New Roman" pitchFamily="18" charset="0"/>
              </a:rPr>
              <a:t>( أهمية صناعة الفندق)</a:t>
            </a:r>
            <a:endParaRPr lang="ar-IQ" sz="6000" b="1" dirty="0">
              <a:latin typeface="Times New Roman" pitchFamily="18" charset="0"/>
              <a:cs typeface="Times New Roman" pitchFamily="18" charset="0"/>
            </a:endParaRPr>
          </a:p>
          <a:p>
            <a:pPr marL="45720" indent="0" algn="ctr" rtl="1">
              <a:buNone/>
            </a:pPr>
            <a:r>
              <a:rPr lang="ar-IQ" sz="4000" b="1" dirty="0" smtClean="0">
                <a:latin typeface="Times New Roman" pitchFamily="18" charset="0"/>
                <a:cs typeface="Times New Roman" pitchFamily="18" charset="0"/>
              </a:rPr>
              <a:t>المدرس المساعد </a:t>
            </a:r>
          </a:p>
          <a:p>
            <a:pPr marL="45720" indent="0" algn="ctr" rtl="1">
              <a:buNone/>
            </a:pPr>
            <a:r>
              <a:rPr lang="ar-IQ" sz="4800" b="1" dirty="0" smtClean="0">
                <a:latin typeface="Times New Roman" pitchFamily="18" charset="0"/>
                <a:cs typeface="Times New Roman" pitchFamily="18" charset="0"/>
              </a:rPr>
              <a:t>محمد </a:t>
            </a:r>
            <a:r>
              <a:rPr lang="ar-IQ" sz="4800" b="1" dirty="0">
                <a:latin typeface="Times New Roman" pitchFamily="18" charset="0"/>
                <a:cs typeface="Times New Roman" pitchFamily="18" charset="0"/>
              </a:rPr>
              <a:t>حميد عبدالمجيد اللامي</a:t>
            </a:r>
          </a:p>
        </p:txBody>
      </p:sp>
      <p:sp>
        <p:nvSpPr>
          <p:cNvPr id="4" name="Rectangle 1"/>
          <p:cNvSpPr>
            <a:spLocks noChangeArrowheads="1"/>
          </p:cNvSpPr>
          <p:nvPr/>
        </p:nvSpPr>
        <p:spPr bwMode="auto">
          <a:xfrm>
            <a:off x="1143000" y="2317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7364481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9525000" cy="838200"/>
          </a:xfrm>
        </p:spPr>
        <p:txBody>
          <a:bodyPr>
            <a:normAutofit/>
          </a:bodyPr>
          <a:lstStyle/>
          <a:p>
            <a:pPr algn="ctr" rtl="1"/>
            <a:r>
              <a:rPr lang="ar-IQ" sz="4000" dirty="0" smtClean="0">
                <a:solidFill>
                  <a:srgbClr val="C00000"/>
                </a:solidFill>
                <a:latin typeface="Times New Roman" pitchFamily="18" charset="0"/>
                <a:cs typeface="Times New Roman" pitchFamily="18" charset="0"/>
              </a:rPr>
              <a:t>أهمية صناعة الفندق</a:t>
            </a:r>
            <a:endParaRPr lang="en-US" sz="4000" b="1" dirty="0">
              <a:solidFill>
                <a:srgbClr val="C00000"/>
              </a:solidFill>
              <a:latin typeface="Times New Roman" pitchFamily="18" charset="0"/>
              <a:cs typeface="Times New Roman" pitchFamily="18" charset="0"/>
            </a:endParaRPr>
          </a:p>
        </p:txBody>
      </p:sp>
      <p:sp>
        <p:nvSpPr>
          <p:cNvPr id="5" name="Content Placeholder 2"/>
          <p:cNvSpPr>
            <a:spLocks noGrp="1"/>
          </p:cNvSpPr>
          <p:nvPr>
            <p:ph idx="1"/>
          </p:nvPr>
        </p:nvSpPr>
        <p:spPr>
          <a:xfrm>
            <a:off x="0" y="990600"/>
            <a:ext cx="9144000" cy="5943600"/>
          </a:xfrm>
          <a:prstGeom prst="rect">
            <a:avLst/>
          </a:prstGeom>
        </p:spPr>
        <p:txBody>
          <a:bodyPr>
            <a:normAutofit/>
          </a:bodyPr>
          <a:lstStyle/>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توفير فرص العمل :- </a:t>
            </a:r>
          </a:p>
          <a:p>
            <a:pPr marL="45720" indent="0" algn="justLow" rtl="1">
              <a:buNone/>
            </a:pPr>
            <a:r>
              <a:rPr lang="ar-IQ" sz="3200" b="1" dirty="0" smtClean="0">
                <a:solidFill>
                  <a:schemeClr val="tx2"/>
                </a:solidFill>
                <a:latin typeface="Times New Roman" pitchFamily="18" charset="0"/>
                <a:cs typeface="Times New Roman" pitchFamily="18" charset="0"/>
              </a:rPr>
              <a:t>تعد الصناعة الفندقية من أكبر الصناعات في العالم توليداً لفرص العمل أذ تعتبر مصدراً هاماً للعمالة سواء كانت مباشرة أم غيرمباشرة أضافةً الى العمالة المباشرة التي تعمل في مختلف النشاطات الاقتصادية للفندق ، وهناك عمالة غير مباشرة التي توفرها مئات من الصناعات المغذية للصناعات الفندقية سواء في مرحلة الانشاء كشركات المقاولات والبناء أو في مرحلة التجهيز بالاثاث والارضيات والديكورات وأجهزة المطابخ والمصاعد ... الخ ، أو في مرحلة التشغيل التي تقوم بدورها بأستخدام منتوجات وخدمات الالاف من المنظمات الموردة لجميع أنواع الطعام والشراب المختلفة وكذلك تجهيز الاقامة .... الخ  .</a:t>
            </a:r>
          </a:p>
          <a:p>
            <a:pPr marL="45720" indent="0" algn="justLow" rtl="1"/>
            <a:endParaRPr lang="ar-IQ" sz="1400" b="1" dirty="0" smtClean="0">
              <a:solidFill>
                <a:schemeClr val="tx2"/>
              </a:solidFill>
              <a:latin typeface="Times New Roman" pitchFamily="18" charset="0"/>
              <a:cs typeface="Times New Roman" pitchFamily="18" charset="0"/>
            </a:endParaRPr>
          </a:p>
          <a:p>
            <a:pPr marL="45720" indent="0" algn="r" rtl="1">
              <a:buNone/>
            </a:pPr>
            <a:endParaRPr lang="en-US"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427509008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 calcmode="lin" valueType="num">
                                      <p:cBhvr>
                                        <p:cTn id="22"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9525000" cy="838200"/>
          </a:xfrm>
        </p:spPr>
        <p:txBody>
          <a:bodyPr>
            <a:normAutofit/>
          </a:bodyPr>
          <a:lstStyle/>
          <a:p>
            <a:pPr algn="ctr" rtl="1"/>
            <a:r>
              <a:rPr lang="ar-IQ" sz="4000" dirty="0" smtClean="0">
                <a:solidFill>
                  <a:srgbClr val="C00000"/>
                </a:solidFill>
                <a:latin typeface="Times New Roman" pitchFamily="18" charset="0"/>
                <a:cs typeface="Times New Roman" pitchFamily="18" charset="0"/>
              </a:rPr>
              <a:t>أهمية صناعة الفندق</a:t>
            </a:r>
            <a:endParaRPr lang="en-US" sz="4000" b="1" dirty="0">
              <a:solidFill>
                <a:srgbClr val="C00000"/>
              </a:solidFill>
              <a:latin typeface="Times New Roman" pitchFamily="18" charset="0"/>
              <a:cs typeface="Times New Roman" pitchFamily="18" charset="0"/>
            </a:endParaRPr>
          </a:p>
        </p:txBody>
      </p:sp>
      <p:sp>
        <p:nvSpPr>
          <p:cNvPr id="5" name="Content Placeholder 2"/>
          <p:cNvSpPr>
            <a:spLocks noGrp="1"/>
          </p:cNvSpPr>
          <p:nvPr>
            <p:ph idx="1"/>
          </p:nvPr>
        </p:nvSpPr>
        <p:spPr>
          <a:xfrm>
            <a:off x="0" y="990600"/>
            <a:ext cx="9144000" cy="5943600"/>
          </a:xfrm>
          <a:prstGeom prst="rect">
            <a:avLst/>
          </a:prstGeom>
        </p:spPr>
        <p:txBody>
          <a:bodyPr>
            <a:normAutofit/>
          </a:bodyPr>
          <a:lstStyle/>
          <a:p>
            <a:pPr marL="560070" indent="-514350" algn="justLow" rtl="1">
              <a:buFont typeface="Wingdings" pitchFamily="2" charset="2"/>
              <a:buChar char="ü"/>
            </a:pPr>
            <a:r>
              <a:rPr lang="ar-IQ" sz="3200" b="1" dirty="0" smtClean="0">
                <a:solidFill>
                  <a:schemeClr val="tx2"/>
                </a:solidFill>
                <a:latin typeface="Times New Roman" pitchFamily="18" charset="0"/>
                <a:cs typeface="Times New Roman" pitchFamily="18" charset="0"/>
              </a:rPr>
              <a:t>تعليم وتدريب الافراد العاملين في المجالات المختلفة للفندق :- </a:t>
            </a:r>
          </a:p>
          <a:p>
            <a:pPr marL="45720" indent="0" algn="justLow" rtl="1">
              <a:buNone/>
            </a:pPr>
            <a:r>
              <a:rPr lang="ar-IQ" sz="2800" b="1" dirty="0" smtClean="0">
                <a:solidFill>
                  <a:schemeClr val="tx2"/>
                </a:solidFill>
                <a:latin typeface="Times New Roman" pitchFamily="18" charset="0"/>
                <a:cs typeface="Times New Roman" pitchFamily="18" charset="0"/>
              </a:rPr>
              <a:t>معظم الفنادق يمكن أن تلعب دوراً هاماً في مجال تعليم الافراد العاملين وتدريبهم من مختلف الفئات ( الاداريين والفنيين والطلاب في مجالات مختلفة ) لغرض زيادة كفاءتهم والمامهم بالعمل وتطوير مهاراتهم وترقيتهم لكي يقوموا بأعمالهم على أفضل وجه وبأقل جهد وتكلفة ممكنة وذلك بأستخدام أهم طرق التعليم والتدريب فيها ( أثناء العمل ، بواسطة المحاضرات والندوات ، الحالات العلمية ) .</a:t>
            </a:r>
          </a:p>
          <a:p>
            <a:pPr marL="45720" indent="0" algn="justLow" rtl="1">
              <a:buNone/>
            </a:pPr>
            <a:r>
              <a:rPr lang="ar-IQ" sz="2800" b="1" dirty="0" smtClean="0">
                <a:solidFill>
                  <a:schemeClr val="tx2"/>
                </a:solidFill>
                <a:latin typeface="Times New Roman" pitchFamily="18" charset="0"/>
                <a:cs typeface="Times New Roman" pitchFamily="18" charset="0"/>
              </a:rPr>
              <a:t>أن الواقع التطبيقي يؤكد على أهمية المهارات الانسانية في نجاح أي فندق أذ تنمية مهرات التعامل مع الناس سواء أكانوا رؤساء أو مرؤوسين أو ضيوفاً تعتبر من الوامل المحددة لنجاح العمل سواء على مستوى الادارة العليا ( مدير الفندق ) أو على مستوى الادارة الوسطى ( رؤساء الاقسام كالتدابير الفندقي والمكتب الامامي والاطعمة والمشروبات ) أو على مستوى الادارة المباشرة          ( مشرفي الادوار)</a:t>
            </a:r>
          </a:p>
          <a:p>
            <a:pPr marL="45720" indent="0" algn="r" rtl="1">
              <a:buNone/>
            </a:pPr>
            <a:endParaRPr lang="en-US"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411975257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 calcmode="lin" valueType="num">
                                      <p:cBhvr>
                                        <p:cTn id="22"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5">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5">
                                            <p:txEl>
                                              <p:pRg st="2" end="2"/>
                                            </p:txEl>
                                          </p:spTgt>
                                        </p:tgtEl>
                                        <p:attrNameLst>
                                          <p:attrName>style.visibility</p:attrName>
                                        </p:attrNameLst>
                                      </p:cBhvr>
                                      <p:to>
                                        <p:strVal val="visible"/>
                                      </p:to>
                                    </p:set>
                                    <p:anim calcmode="lin" valueType="num">
                                      <p:cBhvr>
                                        <p:cTn id="30"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9525000" cy="838200"/>
          </a:xfrm>
        </p:spPr>
        <p:txBody>
          <a:bodyPr>
            <a:normAutofit/>
          </a:bodyPr>
          <a:lstStyle/>
          <a:p>
            <a:pPr algn="ctr" rtl="1"/>
            <a:r>
              <a:rPr lang="ar-IQ" sz="4000" dirty="0" smtClean="0">
                <a:solidFill>
                  <a:srgbClr val="C00000"/>
                </a:solidFill>
                <a:latin typeface="Times New Roman" pitchFamily="18" charset="0"/>
                <a:cs typeface="Times New Roman" pitchFamily="18" charset="0"/>
              </a:rPr>
              <a:t>أهمية صناعة الفندق</a:t>
            </a:r>
            <a:endParaRPr lang="en-US" sz="4000" b="1" dirty="0">
              <a:solidFill>
                <a:srgbClr val="C00000"/>
              </a:solidFill>
              <a:latin typeface="Times New Roman" pitchFamily="18" charset="0"/>
              <a:cs typeface="Times New Roman" pitchFamily="18" charset="0"/>
            </a:endParaRPr>
          </a:p>
        </p:txBody>
      </p:sp>
      <p:sp>
        <p:nvSpPr>
          <p:cNvPr id="5" name="Content Placeholder 2"/>
          <p:cNvSpPr>
            <a:spLocks noGrp="1"/>
          </p:cNvSpPr>
          <p:nvPr>
            <p:ph idx="1"/>
          </p:nvPr>
        </p:nvSpPr>
        <p:spPr>
          <a:xfrm>
            <a:off x="0" y="990600"/>
            <a:ext cx="9144000" cy="5943600"/>
          </a:xfrm>
          <a:prstGeom prst="rect">
            <a:avLst/>
          </a:prstGeom>
        </p:spPr>
        <p:txBody>
          <a:bodyPr>
            <a:normAutofit lnSpcReduction="10000"/>
          </a:bodyPr>
          <a:lstStyle/>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تنمية المناطق الجغرافية التي يتم أنشاؤها فيها وتطوير الصناعاتى المرتنبطة بها :- </a:t>
            </a:r>
          </a:p>
          <a:p>
            <a:pPr marL="45720" indent="0" algn="justLow" rtl="1">
              <a:buNone/>
            </a:pPr>
            <a:r>
              <a:rPr lang="ar-IQ" sz="3200" b="1" dirty="0" smtClean="0">
                <a:solidFill>
                  <a:schemeClr val="tx2"/>
                </a:solidFill>
                <a:latin typeface="Times New Roman" pitchFamily="18" charset="0"/>
                <a:cs typeface="Times New Roman" pitchFamily="18" charset="0"/>
              </a:rPr>
              <a:t>المراجع النظرية المتخصصة والواقع التطبيقي يبينان بوضوح أهمية صناعة الفنادق في تنمية المناطق الجغرافية التي يتم أنشاؤها فيها وهي الدور ومحلات التسوق والمطاعم والمنظمات </a:t>
            </a:r>
            <a:r>
              <a:rPr lang="ar-IQ" sz="3200" b="1" dirty="0" smtClean="0">
                <a:solidFill>
                  <a:schemeClr val="tx2"/>
                </a:solidFill>
                <a:latin typeface="Times New Roman" pitchFamily="18" charset="0"/>
                <a:cs typeface="Times New Roman" pitchFamily="18" charset="0"/>
              </a:rPr>
              <a:t>المختلفة المحاذية والقريبة منها حيث يتحسن عملها ويزداد نتيجة لنسب الانفاق العالية التي يصرفها السائح فيها ، فالاحصائيات العالمية تبين أن 59% من النفقات اليومية التي يصرفها السائح أو الضيف في المنطقة الجغرافية التي يقع فيها الفندق فيها ، فضلاً عن ان الفنادق تساهم بتطوير صناعات كثيرة لازمة ومكملة ومرتبطة بنموها ونجاحها وهي : صناعات النقل والمواصلات وخدمات النشاط السياحي كماتب الطيران والمحلات والانشطة الترفيهية والثقافية ... الخ .</a:t>
            </a:r>
            <a:endParaRPr lang="ar-IQ" sz="3200" b="1" dirty="0" smtClean="0">
              <a:solidFill>
                <a:schemeClr val="tx2"/>
              </a:solidFill>
              <a:latin typeface="Times New Roman" pitchFamily="18" charset="0"/>
              <a:cs typeface="Times New Roman" pitchFamily="18" charset="0"/>
            </a:endParaRPr>
          </a:p>
          <a:p>
            <a:pPr marL="45720" indent="0" algn="justLow" rtl="1"/>
            <a:endParaRPr lang="ar-IQ" sz="1400" b="1" dirty="0" smtClean="0">
              <a:solidFill>
                <a:schemeClr val="tx2"/>
              </a:solidFill>
              <a:latin typeface="Times New Roman" pitchFamily="18" charset="0"/>
              <a:cs typeface="Times New Roman" pitchFamily="18" charset="0"/>
            </a:endParaRPr>
          </a:p>
          <a:p>
            <a:pPr marL="45720" indent="0" algn="r" rtl="1">
              <a:buNone/>
            </a:pPr>
            <a:endParaRPr lang="en-US"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109136121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 calcmode="lin" valueType="num">
                                      <p:cBhvr>
                                        <p:cTn id="22"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9525000" cy="838200"/>
          </a:xfrm>
        </p:spPr>
        <p:txBody>
          <a:bodyPr>
            <a:normAutofit/>
          </a:bodyPr>
          <a:lstStyle/>
          <a:p>
            <a:pPr algn="ctr" rtl="1"/>
            <a:r>
              <a:rPr lang="ar-IQ" sz="4000" dirty="0" smtClean="0">
                <a:solidFill>
                  <a:srgbClr val="C00000"/>
                </a:solidFill>
                <a:latin typeface="Times New Roman" pitchFamily="18" charset="0"/>
                <a:cs typeface="Times New Roman" pitchFamily="18" charset="0"/>
              </a:rPr>
              <a:t>خصائص صناعة الفندق</a:t>
            </a:r>
            <a:endParaRPr lang="en-US" sz="4000" b="1" dirty="0">
              <a:solidFill>
                <a:srgbClr val="C00000"/>
              </a:solidFill>
              <a:latin typeface="Times New Roman" pitchFamily="18" charset="0"/>
              <a:cs typeface="Times New Roman" pitchFamily="18" charset="0"/>
            </a:endParaRPr>
          </a:p>
        </p:txBody>
      </p:sp>
      <p:sp>
        <p:nvSpPr>
          <p:cNvPr id="5" name="Content Placeholder 2"/>
          <p:cNvSpPr>
            <a:spLocks noGrp="1"/>
          </p:cNvSpPr>
          <p:nvPr>
            <p:ph idx="1"/>
          </p:nvPr>
        </p:nvSpPr>
        <p:spPr>
          <a:xfrm>
            <a:off x="0" y="990600"/>
            <a:ext cx="9144000" cy="5943600"/>
          </a:xfrm>
          <a:prstGeom prst="rect">
            <a:avLst/>
          </a:prstGeom>
        </p:spPr>
        <p:txBody>
          <a:bodyPr>
            <a:normAutofit/>
          </a:bodyPr>
          <a:lstStyle/>
          <a:p>
            <a:pPr marL="45720" indent="0" algn="justLow" rtl="1">
              <a:buNone/>
            </a:pPr>
            <a:r>
              <a:rPr lang="ar-IQ" sz="3200" b="1" dirty="0" smtClean="0">
                <a:solidFill>
                  <a:schemeClr val="tx2"/>
                </a:solidFill>
                <a:latin typeface="Times New Roman" pitchFamily="18" charset="0"/>
                <a:cs typeface="Times New Roman" pitchFamily="18" charset="0"/>
              </a:rPr>
              <a:t>يتميز النشاط الفندقي بالصفات التالية :-</a:t>
            </a:r>
          </a:p>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حساسية النشاط الفندقي للأحداث السياسية :-                         أي الاحداث السياسية التي تقع في دولة ما قد تؤثر على المنطقة كلها والمثال على ذلك الحروب المستمرة بين دول العالم والخلافات السياسية تؤثر بصورة سلبيية على نمو عملية السفر الى هذة المناطق . </a:t>
            </a:r>
            <a:endParaRPr lang="ar-IQ" sz="3600" b="1" dirty="0" smtClean="0">
              <a:solidFill>
                <a:schemeClr val="tx2"/>
              </a:solidFill>
              <a:latin typeface="Times New Roman" pitchFamily="18" charset="0"/>
              <a:cs typeface="Times New Roman" pitchFamily="18" charset="0"/>
            </a:endParaRPr>
          </a:p>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حساسية النشاط الفندقي للظروف الاقتصادية للدول التي تصدر السياح فالعملة القوية تمكن مواطنها على السفر والانفاق بسخاء في الدول التي تعاني من أنخفاض عملتها.</a:t>
            </a:r>
            <a:endParaRPr lang="ar-IQ" sz="3600" b="1" dirty="0" smtClean="0">
              <a:solidFill>
                <a:schemeClr val="tx2"/>
              </a:solidFill>
              <a:latin typeface="Times New Roman" pitchFamily="18" charset="0"/>
              <a:cs typeface="Times New Roman" pitchFamily="18" charset="0"/>
            </a:endParaRPr>
          </a:p>
          <a:p>
            <a:pPr marL="45720" indent="0" algn="justLow" rtl="1"/>
            <a:endParaRPr lang="ar-IQ" sz="1400" b="1" dirty="0" smtClean="0">
              <a:solidFill>
                <a:schemeClr val="tx2"/>
              </a:solidFill>
              <a:latin typeface="Times New Roman" pitchFamily="18" charset="0"/>
              <a:cs typeface="Times New Roman" pitchFamily="18" charset="0"/>
            </a:endParaRPr>
          </a:p>
          <a:p>
            <a:pPr marL="45720" indent="0" algn="r" rtl="1">
              <a:buNone/>
            </a:pPr>
            <a:endParaRPr lang="en-US"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271422511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3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3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3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3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3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3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3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3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3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9525000" cy="838200"/>
          </a:xfrm>
        </p:spPr>
        <p:txBody>
          <a:bodyPr>
            <a:normAutofit/>
          </a:bodyPr>
          <a:lstStyle/>
          <a:p>
            <a:pPr algn="ctr" rtl="1"/>
            <a:r>
              <a:rPr lang="ar-IQ" sz="4000" dirty="0" smtClean="0">
                <a:solidFill>
                  <a:srgbClr val="C00000"/>
                </a:solidFill>
                <a:latin typeface="Times New Roman" pitchFamily="18" charset="0"/>
                <a:cs typeface="Times New Roman" pitchFamily="18" charset="0"/>
              </a:rPr>
              <a:t>خصائص صناعة الفندق</a:t>
            </a:r>
            <a:endParaRPr lang="en-US" sz="4000" b="1" dirty="0">
              <a:solidFill>
                <a:srgbClr val="C00000"/>
              </a:solidFill>
              <a:latin typeface="Times New Roman" pitchFamily="18" charset="0"/>
              <a:cs typeface="Times New Roman" pitchFamily="18" charset="0"/>
            </a:endParaRPr>
          </a:p>
        </p:txBody>
      </p:sp>
      <p:sp>
        <p:nvSpPr>
          <p:cNvPr id="5" name="Content Placeholder 2"/>
          <p:cNvSpPr>
            <a:spLocks noGrp="1"/>
          </p:cNvSpPr>
          <p:nvPr>
            <p:ph idx="1"/>
          </p:nvPr>
        </p:nvSpPr>
        <p:spPr>
          <a:xfrm>
            <a:off x="0" y="990600"/>
            <a:ext cx="9144000" cy="5943600"/>
          </a:xfrm>
          <a:prstGeom prst="rect">
            <a:avLst/>
          </a:prstGeom>
        </p:spPr>
        <p:txBody>
          <a:bodyPr>
            <a:normAutofit/>
          </a:bodyPr>
          <a:lstStyle/>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يعتبر مفهوم الخدمة من المفاهيم الاساسية في الصناعات الفندقية حيث يقاس النجاح بمستوى الخدمة وهذا يتطلب القياس المستمر لدرجة رضا الضيوف .</a:t>
            </a:r>
          </a:p>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هناك العديد من الانشطة المختلفة التي تتم داخل الفندق في نفس الوقت كخدمات الاقامة وأعداد الطعام وتقديم الشراب وهذا يتطلب المقدرة على التنسيق لضمان تقديم الخدمات بكفاءة وهذا يبرز دور الادارة المحترفة .</a:t>
            </a:r>
            <a:endParaRPr lang="ar-IQ" sz="3600" b="1" dirty="0" smtClean="0">
              <a:solidFill>
                <a:schemeClr val="tx2"/>
              </a:solidFill>
              <a:latin typeface="Times New Roman" pitchFamily="18" charset="0"/>
              <a:cs typeface="Times New Roman" pitchFamily="18" charset="0"/>
            </a:endParaRPr>
          </a:p>
          <a:p>
            <a:pPr marL="45720" indent="0" algn="justLow" rtl="1"/>
            <a:endParaRPr lang="ar-IQ" sz="1400" b="1" dirty="0" smtClean="0">
              <a:solidFill>
                <a:schemeClr val="tx2"/>
              </a:solidFill>
              <a:latin typeface="Times New Roman" pitchFamily="18" charset="0"/>
              <a:cs typeface="Times New Roman" pitchFamily="18" charset="0"/>
            </a:endParaRPr>
          </a:p>
          <a:p>
            <a:pPr marL="45720" indent="0" algn="r" rtl="1">
              <a:buNone/>
            </a:pPr>
            <a:endParaRPr lang="en-US"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155588089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3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3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3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3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3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3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9525000" cy="838200"/>
          </a:xfrm>
        </p:spPr>
        <p:txBody>
          <a:bodyPr>
            <a:normAutofit/>
          </a:bodyPr>
          <a:lstStyle/>
          <a:p>
            <a:pPr algn="ctr" rtl="1"/>
            <a:r>
              <a:rPr lang="ar-IQ" sz="4000" dirty="0" smtClean="0">
                <a:solidFill>
                  <a:srgbClr val="C00000"/>
                </a:solidFill>
                <a:latin typeface="Times New Roman" pitchFamily="18" charset="0"/>
                <a:cs typeface="Times New Roman" pitchFamily="18" charset="0"/>
              </a:rPr>
              <a:t>خصائص صناعة الفندق</a:t>
            </a:r>
            <a:endParaRPr lang="en-US" sz="4000" b="1" dirty="0">
              <a:solidFill>
                <a:srgbClr val="C00000"/>
              </a:solidFill>
              <a:latin typeface="Times New Roman" pitchFamily="18" charset="0"/>
              <a:cs typeface="Times New Roman" pitchFamily="18" charset="0"/>
            </a:endParaRPr>
          </a:p>
        </p:txBody>
      </p:sp>
      <p:sp>
        <p:nvSpPr>
          <p:cNvPr id="5" name="Content Placeholder 2"/>
          <p:cNvSpPr>
            <a:spLocks noGrp="1"/>
          </p:cNvSpPr>
          <p:nvPr>
            <p:ph idx="1"/>
          </p:nvPr>
        </p:nvSpPr>
        <p:spPr>
          <a:xfrm>
            <a:off x="0" y="990600"/>
            <a:ext cx="9144000" cy="5943600"/>
          </a:xfrm>
          <a:prstGeom prst="rect">
            <a:avLst/>
          </a:prstGeom>
        </p:spPr>
        <p:txBody>
          <a:bodyPr>
            <a:normAutofit/>
          </a:bodyPr>
          <a:lstStyle/>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ساعات العمل 24 ساعة يومياً و 7 أيام في الاسبوع فالعاملون في هذة الصناعة يعملون بينما الاخرون في آجازة وفي حالة أسترخاء أي يتميز النشاط الفندقي بنظام الخدمة المستمرة على مدار اليوم .</a:t>
            </a:r>
          </a:p>
          <a:p>
            <a:pPr marL="560070" indent="-514350" algn="justLow" rtl="1">
              <a:buFont typeface="Wingdings" pitchFamily="2" charset="2"/>
              <a:buChar char="ü"/>
            </a:pPr>
            <a:r>
              <a:rPr lang="ar-IQ" sz="3600" b="1" dirty="0" smtClean="0">
                <a:solidFill>
                  <a:schemeClr val="tx2"/>
                </a:solidFill>
                <a:latin typeface="Times New Roman" pitchFamily="18" charset="0"/>
                <a:cs typeface="Times New Roman" pitchFamily="18" charset="0"/>
              </a:rPr>
              <a:t>تأثر النشاط الفندقي بالموسمية وهذة أحدى المشاكل الاساسية مما يتطلب الاعداد والتسويق لبرامج شاملة بأسعار مخفضة في أوقات أنخفاض الطلب .</a:t>
            </a:r>
            <a:endParaRPr lang="ar-IQ" sz="3600" b="1" dirty="0" smtClean="0">
              <a:solidFill>
                <a:schemeClr val="tx2"/>
              </a:solidFill>
              <a:latin typeface="Times New Roman" pitchFamily="18" charset="0"/>
              <a:cs typeface="Times New Roman" pitchFamily="18" charset="0"/>
            </a:endParaRPr>
          </a:p>
          <a:p>
            <a:pPr marL="45720" indent="0" algn="justLow" rtl="1"/>
            <a:endParaRPr lang="ar-IQ" sz="1400" b="1" dirty="0" smtClean="0">
              <a:solidFill>
                <a:schemeClr val="tx2"/>
              </a:solidFill>
              <a:latin typeface="Times New Roman" pitchFamily="18" charset="0"/>
              <a:cs typeface="Times New Roman" pitchFamily="18" charset="0"/>
            </a:endParaRPr>
          </a:p>
          <a:p>
            <a:pPr marL="45720" indent="0" algn="r" rtl="1">
              <a:buNone/>
            </a:pPr>
            <a:endParaRPr lang="en-US"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90818214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3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3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3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3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3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3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29200"/>
            <a:ext cx="9144000" cy="1143000"/>
          </a:xfrm>
        </p:spPr>
        <p:txBody>
          <a:bodyPr>
            <a:normAutofit fontScale="90000"/>
          </a:bodyPr>
          <a:lstStyle/>
          <a:p>
            <a:pPr marL="0" indent="0" algn="ctr" rtl="1">
              <a:buNone/>
            </a:pPr>
            <a:r>
              <a:rPr lang="ar-IQ" sz="8800" b="1" dirty="0" smtClean="0">
                <a:solidFill>
                  <a:srgbClr val="C00000"/>
                </a:solidFill>
                <a:latin typeface="Times New Roman" pitchFamily="18" charset="0"/>
                <a:cs typeface="Times New Roman" pitchFamily="18" charset="0"/>
              </a:rPr>
              <a:t>شُكراً على حُسنِ الأصغاء</a:t>
            </a:r>
            <a:endParaRPr lang="en-US" sz="8800" b="1" dirty="0">
              <a:solidFill>
                <a:srgbClr val="C00000"/>
              </a:solidFill>
              <a:latin typeface="Times New Roman" pitchFamily="18" charset="0"/>
              <a:cs typeface="Times New Roman" pitchFamily="18" charset="0"/>
            </a:endParaRPr>
          </a:p>
        </p:txBody>
      </p:sp>
      <p:pic>
        <p:nvPicPr>
          <p:cNvPr id="5" name="Content Placeholder 7" descr="12.gif"/>
          <p:cNvPicPr>
            <a:picLocks noGrp="1" noChangeAspect="1"/>
          </p:cNvPicPr>
          <p:nvPr>
            <p:ph idx="1"/>
          </p:nvPr>
        </p:nvPicPr>
        <p:blipFill>
          <a:blip r:embed="rId2"/>
          <a:stretch>
            <a:fillRect/>
          </a:stretch>
        </p:blipFill>
        <p:spPr>
          <a:xfrm>
            <a:off x="2266950" y="3177381"/>
            <a:ext cx="4610100" cy="1905000"/>
          </a:xfrm>
        </p:spPr>
      </p:pic>
      <p:sp>
        <p:nvSpPr>
          <p:cNvPr id="4" name="Slide Number Placeholder 3"/>
          <p:cNvSpPr>
            <a:spLocks noGrp="1"/>
          </p:cNvSpPr>
          <p:nvPr>
            <p:ph type="sldNum" sz="quarter" idx="12"/>
          </p:nvPr>
        </p:nvSpPr>
        <p:spPr/>
        <p:txBody>
          <a:bodyPr/>
          <a:lstStyle/>
          <a:p>
            <a:pPr>
              <a:defRPr/>
            </a:pPr>
            <a:fld id="{46ED5938-454E-4F25-ABE5-61419BC9EF58}" type="slidenum">
              <a:rPr lang="en-US" smtClean="0"/>
              <a:pPr>
                <a:defRPr/>
              </a:pPr>
              <a:t>8</a:t>
            </a:fld>
            <a:endParaRPr lang="en-US"/>
          </a:p>
        </p:txBody>
      </p:sp>
    </p:spTree>
    <p:extLst>
      <p:ext uri="{BB962C8B-B14F-4D97-AF65-F5344CB8AC3E}">
        <p14:creationId xmlns:p14="http://schemas.microsoft.com/office/powerpoint/2010/main" val="1251640857"/>
      </p:ext>
    </p:extLst>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p:val>
                                            <p:fltVal val="0"/>
                                          </p:val>
                                        </p:tav>
                                        <p:tav tm="100000">
                                          <p:val>
                                            <p:strVal val="#ppt_w"/>
                                          </p:val>
                                        </p:tav>
                                      </p:tavLst>
                                    </p:anim>
                                    <p:anim calcmode="lin" valueType="num">
                                      <p:cBhvr>
                                        <p:cTn id="8" dur="5000" fill="hold"/>
                                        <p:tgtEl>
                                          <p:spTgt spid="2"/>
                                        </p:tgtEl>
                                        <p:attrNameLst>
                                          <p:attrName>ppt_h</p:attrName>
                                        </p:attrNameLst>
                                      </p:cBhvr>
                                      <p:tavLst>
                                        <p:tav tm="0">
                                          <p:val>
                                            <p:fltVal val="0"/>
                                          </p:val>
                                        </p:tav>
                                        <p:tav tm="100000">
                                          <p:val>
                                            <p:strVal val="#ppt_h"/>
                                          </p:val>
                                        </p:tav>
                                      </p:tavLst>
                                    </p:anim>
                                    <p:animEffect transition="in" filter="fade">
                                      <p:cBhvr>
                                        <p:cTn id="9"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1306</TotalTime>
  <Words>555</Words>
  <Application>Microsoft Office PowerPoint</Application>
  <PresentationFormat>On-screen Show (4:3)</PresentationFormat>
  <Paragraphs>29</Paragraphs>
  <Slides>8</Slides>
  <Notes>0</Notes>
  <HiddenSlides>1</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PowerPoint Presentation</vt:lpstr>
      <vt:lpstr>أهمية صناعة الفندق</vt:lpstr>
      <vt:lpstr>أهمية صناعة الفندق</vt:lpstr>
      <vt:lpstr>أهمية صناعة الفندق</vt:lpstr>
      <vt:lpstr>خصائص صناعة الفندق</vt:lpstr>
      <vt:lpstr>خصائص صناعة الفندق</vt:lpstr>
      <vt:lpstr>خصائص صناعة الفندق</vt:lpstr>
      <vt:lpstr>شُكراً على حُسنِ الأصغاء</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ماهية التطوير الوظيفي :</dc:title>
  <dc:creator>Se7en</dc:creator>
  <cp:lastModifiedBy>Se7en</cp:lastModifiedBy>
  <cp:revision>107</cp:revision>
  <dcterms:created xsi:type="dcterms:W3CDTF">2016-09-05T15:03:04Z</dcterms:created>
  <dcterms:modified xsi:type="dcterms:W3CDTF">2019-01-08T18:30:43Z</dcterms:modified>
</cp:coreProperties>
</file>