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9" r:id="rId2"/>
    <p:sldId id="260" r:id="rId3"/>
    <p:sldId id="282" r:id="rId4"/>
    <p:sldId id="285" r:id="rId5"/>
    <p:sldId id="288" r:id="rId6"/>
    <p:sldId id="266"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71" autoAdjust="0"/>
  </p:normalViewPr>
  <p:slideViewPr>
    <p:cSldViewPr>
      <p:cViewPr varScale="1">
        <p:scale>
          <a:sx n="70" d="100"/>
          <a:sy n="70" d="100"/>
        </p:scale>
        <p:origin x="-1398"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DA78C0F-C70E-4D22-A3C6-26011F034C54}" type="datetimeFigureOut">
              <a:rPr lang="en-US" smtClean="0"/>
              <a:t>1/8/2019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6A699FE-4B2B-4485-A353-9AC5C49CE7B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A78C0F-C70E-4D22-A3C6-26011F034C54}" type="datetimeFigureOut">
              <a:rPr lang="en-US" smtClean="0"/>
              <a:t>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A78C0F-C70E-4D22-A3C6-26011F034C54}" type="datetimeFigureOut">
              <a:rPr lang="en-US" smtClean="0"/>
              <a:t>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A78C0F-C70E-4D22-A3C6-26011F034C54}" type="datetimeFigureOut">
              <a:rPr lang="en-US" smtClean="0"/>
              <a:t>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DA78C0F-C70E-4D22-A3C6-26011F034C54}" type="datetimeFigureOut">
              <a:rPr lang="en-US" smtClean="0"/>
              <a:t>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699FE-4B2B-4485-A353-9AC5C49CE7B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A78C0F-C70E-4D22-A3C6-26011F034C54}" type="datetimeFigureOut">
              <a:rPr lang="en-US" smtClean="0"/>
              <a:t>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DA78C0F-C70E-4D22-A3C6-26011F034C54}" type="datetimeFigureOut">
              <a:rPr lang="en-US" smtClean="0"/>
              <a:t>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DA78C0F-C70E-4D22-A3C6-26011F034C54}" type="datetimeFigureOut">
              <a:rPr lang="en-US" smtClean="0"/>
              <a:t>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A78C0F-C70E-4D22-A3C6-26011F034C54}" type="datetimeFigureOut">
              <a:rPr lang="en-US" smtClean="0"/>
              <a:t>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A78C0F-C70E-4D22-A3C6-26011F034C54}" type="datetimeFigureOut">
              <a:rPr lang="en-US" smtClean="0"/>
              <a:t>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DA78C0F-C70E-4D22-A3C6-26011F034C54}" type="datetimeFigureOut">
              <a:rPr lang="en-US" smtClean="0"/>
              <a:t>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6A699FE-4B2B-4485-A353-9AC5C49CE7B8}"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DA78C0F-C70E-4D22-A3C6-26011F034C54}" type="datetimeFigureOut">
              <a:rPr lang="en-US" smtClean="0"/>
              <a:t>1/8/2019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6A699FE-4B2B-4485-A353-9AC5C49CE7B8}"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ctr" rtl="1"/>
            <a:endParaRPr lang="ar-IQ" sz="1400" b="1" dirty="0" smtClean="0">
              <a:latin typeface="Times New Roman" pitchFamily="18" charset="0"/>
              <a:cs typeface="Times New Roman" pitchFamily="18" charset="0"/>
            </a:endParaRPr>
          </a:p>
          <a:p>
            <a:pPr marL="0" indent="0" algn="ctr" rtl="1">
              <a:buNone/>
            </a:pPr>
            <a:endParaRPr lang="ar-IQ" sz="1400" b="1" dirty="0" smtClean="0">
              <a:latin typeface="Times New Roman" pitchFamily="18" charset="0"/>
              <a:cs typeface="Times New Roman" pitchFamily="18" charset="0"/>
            </a:endParaRPr>
          </a:p>
          <a:p>
            <a:pPr marL="0" indent="0" algn="ctr" rtl="1">
              <a:buNone/>
            </a:pPr>
            <a:r>
              <a:rPr lang="ar-IQ" sz="5400" b="1" dirty="0">
                <a:latin typeface="Times New Roman" pitchFamily="18" charset="0"/>
                <a:cs typeface="Times New Roman" pitchFamily="18" charset="0"/>
              </a:rPr>
              <a:t>المحاضرة</a:t>
            </a:r>
            <a:r>
              <a:rPr lang="en-US" sz="5400" b="1" dirty="0">
                <a:latin typeface="Times New Roman" pitchFamily="18" charset="0"/>
                <a:cs typeface="Times New Roman" pitchFamily="18" charset="0"/>
              </a:rPr>
              <a:t> </a:t>
            </a:r>
            <a:r>
              <a:rPr lang="ar-IQ" sz="5400" b="1" dirty="0">
                <a:latin typeface="Times New Roman" pitchFamily="18" charset="0"/>
                <a:cs typeface="Times New Roman" pitchFamily="18" charset="0"/>
              </a:rPr>
              <a:t> الخامسة </a:t>
            </a:r>
            <a:r>
              <a:rPr lang="ar-IQ" sz="5400" b="1" dirty="0" smtClean="0">
                <a:latin typeface="Times New Roman" pitchFamily="18" charset="0"/>
                <a:cs typeface="Times New Roman" pitchFamily="18" charset="0"/>
              </a:rPr>
              <a:t>في مادة                            أدارة المنظمات الفندقية</a:t>
            </a:r>
          </a:p>
          <a:p>
            <a:pPr marL="0" indent="0" algn="ctr" rtl="1">
              <a:buNone/>
            </a:pPr>
            <a:r>
              <a:rPr lang="ar-IQ" sz="6000" b="1" dirty="0" smtClean="0">
                <a:latin typeface="Times New Roman" pitchFamily="18" charset="0"/>
                <a:cs typeface="Times New Roman" pitchFamily="18" charset="0"/>
              </a:rPr>
              <a:t>( الفندق)</a:t>
            </a:r>
            <a:endParaRPr lang="ar-IQ" sz="6000" b="1" dirty="0">
              <a:latin typeface="Times New Roman" pitchFamily="18" charset="0"/>
              <a:cs typeface="Times New Roman" pitchFamily="18" charset="0"/>
            </a:endParaRPr>
          </a:p>
          <a:p>
            <a:pPr marL="45720" indent="0" algn="ctr" rtl="1">
              <a:buNone/>
            </a:pPr>
            <a:r>
              <a:rPr lang="en-US" sz="6000" b="1" dirty="0" smtClean="0">
                <a:latin typeface="Times New Roman" pitchFamily="18" charset="0"/>
                <a:cs typeface="Times New Roman" pitchFamily="18" charset="0"/>
              </a:rPr>
              <a:t>Hotel</a:t>
            </a:r>
            <a:endParaRPr lang="en-IN" sz="6000" b="1" dirty="0">
              <a:latin typeface="Times New Roman" pitchFamily="18" charset="0"/>
              <a:cs typeface="Times New Roman" pitchFamily="18" charset="0"/>
            </a:endParaRPr>
          </a:p>
          <a:p>
            <a:pPr marL="45720" indent="0" algn="ctr" rtl="1">
              <a:buNone/>
            </a:pPr>
            <a:r>
              <a:rPr lang="ar-IQ" sz="4000" b="1" dirty="0" smtClean="0">
                <a:latin typeface="Times New Roman" pitchFamily="18" charset="0"/>
                <a:cs typeface="Times New Roman" pitchFamily="18" charset="0"/>
              </a:rPr>
              <a:t>المدرس المساعد </a:t>
            </a:r>
          </a:p>
          <a:p>
            <a:pPr marL="45720" indent="0" algn="ctr" rtl="1">
              <a:buNone/>
            </a:pPr>
            <a:r>
              <a:rPr lang="ar-IQ" sz="4800" b="1" dirty="0" smtClean="0">
                <a:latin typeface="Times New Roman" pitchFamily="18" charset="0"/>
                <a:cs typeface="Times New Roman" pitchFamily="18" charset="0"/>
              </a:rPr>
              <a:t>محمد </a:t>
            </a:r>
            <a:r>
              <a:rPr lang="ar-IQ" sz="4800" b="1" dirty="0">
                <a:latin typeface="Times New Roman" pitchFamily="18" charset="0"/>
                <a:cs typeface="Times New Roman" pitchFamily="18" charset="0"/>
              </a:rPr>
              <a:t>حميد عبدالمجيد اللامي</a:t>
            </a:r>
          </a:p>
        </p:txBody>
      </p:sp>
      <p:sp>
        <p:nvSpPr>
          <p:cNvPr id="4" name="Rectangle 1"/>
          <p:cNvSpPr>
            <a:spLocks noChangeArrowheads="1"/>
          </p:cNvSpPr>
          <p:nvPr/>
        </p:nvSpPr>
        <p:spPr bwMode="auto">
          <a:xfrm>
            <a:off x="1143000" y="23177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773644812"/>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p:cTn id="39"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9525000" cy="838200"/>
          </a:xfrm>
        </p:spPr>
        <p:txBody>
          <a:bodyPr>
            <a:normAutofit/>
          </a:bodyPr>
          <a:lstStyle/>
          <a:p>
            <a:pPr algn="ctr" rtl="1"/>
            <a:r>
              <a:rPr lang="ar-IQ" sz="4000" dirty="0" smtClean="0">
                <a:solidFill>
                  <a:srgbClr val="C00000"/>
                </a:solidFill>
                <a:latin typeface="Times New Roman" pitchFamily="18" charset="0"/>
                <a:cs typeface="Times New Roman" pitchFamily="18" charset="0"/>
              </a:rPr>
              <a:t>مفهوم </a:t>
            </a:r>
            <a:r>
              <a:rPr lang="ar-IQ" sz="4000" dirty="0" smtClean="0">
                <a:solidFill>
                  <a:srgbClr val="C00000"/>
                </a:solidFill>
                <a:latin typeface="Times New Roman" pitchFamily="18" charset="0"/>
                <a:cs typeface="Times New Roman" pitchFamily="18" charset="0"/>
              </a:rPr>
              <a:t>الفندق</a:t>
            </a:r>
            <a:endParaRPr lang="en-US" sz="4000" b="1" dirty="0">
              <a:solidFill>
                <a:srgbClr val="C00000"/>
              </a:solidFill>
              <a:latin typeface="Times New Roman" pitchFamily="18" charset="0"/>
              <a:cs typeface="Times New Roman" pitchFamily="18" charset="0"/>
            </a:endParaRPr>
          </a:p>
        </p:txBody>
      </p:sp>
      <p:sp>
        <p:nvSpPr>
          <p:cNvPr id="5" name="Content Placeholder 2"/>
          <p:cNvSpPr>
            <a:spLocks noGrp="1"/>
          </p:cNvSpPr>
          <p:nvPr>
            <p:ph idx="1"/>
          </p:nvPr>
        </p:nvSpPr>
        <p:spPr>
          <a:xfrm>
            <a:off x="0" y="1447800"/>
            <a:ext cx="9144000" cy="5943600"/>
          </a:xfrm>
          <a:prstGeom prst="rect">
            <a:avLst/>
          </a:prstGeom>
        </p:spPr>
        <p:txBody>
          <a:bodyPr>
            <a:normAutofit/>
          </a:bodyPr>
          <a:lstStyle/>
          <a:p>
            <a:pPr marL="502920" indent="-457200" algn="justLow" rtl="1">
              <a:buFont typeface="Wingdings" pitchFamily="2" charset="2"/>
              <a:buChar char="ü"/>
            </a:pPr>
            <a:r>
              <a:rPr lang="ar-IQ" sz="2900" b="1" dirty="0" smtClean="0">
                <a:solidFill>
                  <a:schemeClr val="tx2"/>
                </a:solidFill>
                <a:latin typeface="Times New Roman" pitchFamily="18" charset="0"/>
                <a:cs typeface="Times New Roman" pitchFamily="18" charset="0"/>
              </a:rPr>
              <a:t>أن مفهوم </a:t>
            </a:r>
            <a:r>
              <a:rPr lang="ar-IQ" sz="2900" b="1" dirty="0" smtClean="0">
                <a:solidFill>
                  <a:schemeClr val="tx2"/>
                </a:solidFill>
                <a:latin typeface="Times New Roman" pitchFamily="18" charset="0"/>
                <a:cs typeface="Times New Roman" pitchFamily="18" charset="0"/>
              </a:rPr>
              <a:t>العام للفندق بمعنى </a:t>
            </a:r>
            <a:r>
              <a:rPr lang="ar-IQ" sz="2900" b="1" dirty="0" smtClean="0">
                <a:solidFill>
                  <a:schemeClr val="tx2"/>
                </a:solidFill>
                <a:latin typeface="Times New Roman" pitchFamily="18" charset="0"/>
                <a:cs typeface="Times New Roman" pitchFamily="18" charset="0"/>
              </a:rPr>
              <a:t>( </a:t>
            </a:r>
            <a:r>
              <a:rPr lang="en-US" sz="2900" b="1" dirty="0" smtClean="0">
                <a:solidFill>
                  <a:schemeClr val="tx2"/>
                </a:solidFill>
                <a:latin typeface="Times New Roman" pitchFamily="18" charset="0"/>
                <a:cs typeface="Times New Roman" pitchFamily="18" charset="0"/>
              </a:rPr>
              <a:t>Hotel</a:t>
            </a:r>
            <a:r>
              <a:rPr lang="ar-IQ" sz="2900" b="1" dirty="0" smtClean="0">
                <a:solidFill>
                  <a:schemeClr val="tx2"/>
                </a:solidFill>
                <a:latin typeface="Times New Roman" pitchFamily="18" charset="0"/>
                <a:cs typeface="Times New Roman" pitchFamily="18" charset="0"/>
              </a:rPr>
              <a:t> </a:t>
            </a:r>
            <a:r>
              <a:rPr lang="ar-IQ" sz="2900" b="1" dirty="0" smtClean="0">
                <a:solidFill>
                  <a:schemeClr val="tx2"/>
                </a:solidFill>
                <a:latin typeface="Times New Roman" pitchFamily="18" charset="0"/>
                <a:cs typeface="Times New Roman" pitchFamily="18" charset="0"/>
              </a:rPr>
              <a:t>) </a:t>
            </a:r>
            <a:r>
              <a:rPr lang="ar-IQ" sz="2900" b="1" dirty="0" smtClean="0">
                <a:solidFill>
                  <a:schemeClr val="tx2"/>
                </a:solidFill>
                <a:latin typeface="Times New Roman" pitchFamily="18" charset="0"/>
                <a:cs typeface="Times New Roman" pitchFamily="18" charset="0"/>
              </a:rPr>
              <a:t>هو منظمة تقوم بتقديم الطعام والشراب والخدمات الاخرى وجميع التسهيلات الضرورية اللازمة للمبيت مقابل الحصول على أجر يتناسب مع الخدمات والتسهيلات التي يقدمها الفندق .</a:t>
            </a:r>
            <a:endParaRPr lang="ar-IQ" sz="2900" b="1" dirty="0">
              <a:solidFill>
                <a:schemeClr val="tx2"/>
              </a:solidFill>
              <a:latin typeface="Times New Roman" pitchFamily="18" charset="0"/>
              <a:cs typeface="Times New Roman" pitchFamily="18" charset="0"/>
            </a:endParaRPr>
          </a:p>
          <a:p>
            <a:pPr marL="502920" indent="-457200" algn="justLow" rtl="1">
              <a:buFont typeface="Wingdings" pitchFamily="2" charset="2"/>
              <a:buChar char="ü"/>
            </a:pPr>
            <a:r>
              <a:rPr lang="ar-IQ" sz="3000" b="1" dirty="0">
                <a:solidFill>
                  <a:schemeClr val="tx2"/>
                </a:solidFill>
                <a:latin typeface="Times New Roman" pitchFamily="18" charset="0"/>
                <a:cs typeface="Times New Roman" pitchFamily="18" charset="0"/>
              </a:rPr>
              <a:t>أما مفهوم </a:t>
            </a:r>
            <a:r>
              <a:rPr lang="ar-IQ" sz="3000" b="1" dirty="0" smtClean="0">
                <a:solidFill>
                  <a:schemeClr val="tx2"/>
                </a:solidFill>
                <a:latin typeface="Times New Roman" pitchFamily="18" charset="0"/>
                <a:cs typeface="Times New Roman" pitchFamily="18" charset="0"/>
              </a:rPr>
              <a:t>الادارة الفندقية  : هي عملية متميزة تتكون من مجموعة وظائف متناسقة وهي التخطيط والتوجية والتنظيم والرقابة وتمارس بأستخدام الموارد المتاحة في الفندق لتحقيق الاهداف المحددة              ( أشباع حاجات ورغبات الضيوف وتحقيق الارباح ) ومحورها عملية أتخاذ القرار . </a:t>
            </a:r>
            <a:endParaRPr lang="ar-IQ" sz="3000" b="1" dirty="0">
              <a:solidFill>
                <a:schemeClr val="tx2"/>
              </a:solidFill>
              <a:latin typeface="Times New Roman" pitchFamily="18" charset="0"/>
              <a:cs typeface="Times New Roman" pitchFamily="18" charset="0"/>
            </a:endParaRPr>
          </a:p>
          <a:p>
            <a:pPr marL="45720" indent="0" algn="justLow" rtl="1">
              <a:buNone/>
            </a:pPr>
            <a:endParaRPr lang="ar-IQ" sz="2800" b="1" dirty="0" smtClean="0">
              <a:solidFill>
                <a:schemeClr val="tx2"/>
              </a:solidFill>
              <a:latin typeface="Times New Roman" pitchFamily="18" charset="0"/>
              <a:cs typeface="Times New Roman" pitchFamily="18" charset="0"/>
            </a:endParaRPr>
          </a:p>
          <a:p>
            <a:pPr marL="45720" indent="0" algn="r" rtl="1">
              <a:buNone/>
            </a:pPr>
            <a:endParaRPr lang="en-US" sz="3200" b="1"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251278685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5"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2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2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6" dur="2000" fill="hold"/>
                                        <p:tgtEl>
                                          <p:spTgt spid="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7" dur="2000" fill="hold"/>
                                        <p:tgtEl>
                                          <p:spTgt spid="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8" fill="hold">
                      <p:stCondLst>
                        <p:cond delay="indefinite"/>
                      </p:stCondLst>
                      <p:childTnLst>
                        <p:par>
                          <p:cTn id="19" fill="hold">
                            <p:stCondLst>
                              <p:cond delay="0"/>
                            </p:stCondLst>
                            <p:childTnLst>
                              <p:par>
                                <p:cTn id="20" presetID="15" presetClass="entr" presetSubtype="0"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 calcmode="lin" valueType="num">
                                      <p:cBhvr>
                                        <p:cTn id="22" dur="2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3" dur="2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24" dur="2000" fill="hold"/>
                                        <p:tgtEl>
                                          <p:spTgt spid="5">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5" dur="2000" fill="hold"/>
                                        <p:tgtEl>
                                          <p:spTgt spid="5">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9525000" cy="838200"/>
          </a:xfrm>
        </p:spPr>
        <p:txBody>
          <a:bodyPr>
            <a:normAutofit/>
          </a:bodyPr>
          <a:lstStyle/>
          <a:p>
            <a:pPr algn="ctr" rtl="1"/>
            <a:r>
              <a:rPr lang="ar-IQ" sz="4000" dirty="0" smtClean="0">
                <a:solidFill>
                  <a:srgbClr val="C00000"/>
                </a:solidFill>
                <a:latin typeface="Times New Roman" pitchFamily="18" charset="0"/>
                <a:cs typeface="Times New Roman" pitchFamily="18" charset="0"/>
              </a:rPr>
              <a:t>أهم الامور التي تركز عليها الادارة الفندقية</a:t>
            </a:r>
            <a:endParaRPr lang="en-US" sz="4000" b="1" dirty="0">
              <a:solidFill>
                <a:srgbClr val="C00000"/>
              </a:solidFill>
              <a:latin typeface="Times New Roman" pitchFamily="18" charset="0"/>
              <a:cs typeface="Times New Roman" pitchFamily="18" charset="0"/>
            </a:endParaRPr>
          </a:p>
        </p:txBody>
      </p:sp>
      <p:sp>
        <p:nvSpPr>
          <p:cNvPr id="5" name="Content Placeholder 2"/>
          <p:cNvSpPr>
            <a:spLocks noGrp="1"/>
          </p:cNvSpPr>
          <p:nvPr>
            <p:ph idx="1"/>
          </p:nvPr>
        </p:nvSpPr>
        <p:spPr>
          <a:xfrm>
            <a:off x="0" y="990600"/>
            <a:ext cx="9144000" cy="5943600"/>
          </a:xfrm>
          <a:prstGeom prst="rect">
            <a:avLst/>
          </a:prstGeom>
        </p:spPr>
        <p:txBody>
          <a:bodyPr>
            <a:normAutofit/>
          </a:bodyPr>
          <a:lstStyle/>
          <a:p>
            <a:pPr marL="560070" indent="-514350" algn="justLow" rtl="1">
              <a:buFont typeface="Wingdings" pitchFamily="2" charset="2"/>
              <a:buChar char="ü"/>
            </a:pPr>
            <a:r>
              <a:rPr lang="ar-IQ" sz="3200" b="1" dirty="0" smtClean="0">
                <a:solidFill>
                  <a:schemeClr val="tx2"/>
                </a:solidFill>
                <a:latin typeface="Times New Roman" pitchFamily="18" charset="0"/>
                <a:cs typeface="Times New Roman" pitchFamily="18" charset="0"/>
              </a:rPr>
              <a:t>أن الادارة الفندقية هي نشاط متكامل تتكون من مجموعة من الوظائف الادارية التي تبدأ بتحديد الاهداف وتنتهي بأنتاج وتقديم السلع والخدمات .</a:t>
            </a:r>
            <a:endParaRPr lang="ar-IQ" sz="3200" b="1" dirty="0" smtClean="0">
              <a:solidFill>
                <a:schemeClr val="tx2"/>
              </a:solidFill>
              <a:latin typeface="Times New Roman" pitchFamily="18" charset="0"/>
              <a:cs typeface="Times New Roman" pitchFamily="18" charset="0"/>
            </a:endParaRPr>
          </a:p>
          <a:p>
            <a:pPr marL="560070" indent="-514350" algn="justLow" rtl="1">
              <a:buFont typeface="Wingdings" pitchFamily="2" charset="2"/>
              <a:buChar char="ü"/>
            </a:pPr>
            <a:r>
              <a:rPr lang="ar-IQ" sz="3200" b="1" dirty="0" smtClean="0">
                <a:solidFill>
                  <a:schemeClr val="tx2"/>
                </a:solidFill>
                <a:latin typeface="Times New Roman" pitchFamily="18" charset="0"/>
                <a:cs typeface="Times New Roman" pitchFamily="18" charset="0"/>
              </a:rPr>
              <a:t>أن الركيزة الاساسية للادارة الفندقية هو أن الانسان أو العنصر البشري وأن أنجاز الاعمال المختلفة أو تحقيق الاهداف في الفندق لايمكن أن تتم أو تتحق الا من خلال العنصر البشري .</a:t>
            </a:r>
            <a:endParaRPr lang="ar-IQ" sz="3200" b="1" dirty="0" smtClean="0">
              <a:solidFill>
                <a:schemeClr val="tx2"/>
              </a:solidFill>
              <a:latin typeface="Times New Roman" pitchFamily="18" charset="0"/>
              <a:cs typeface="Times New Roman" pitchFamily="18" charset="0"/>
            </a:endParaRPr>
          </a:p>
          <a:p>
            <a:pPr marL="560070" indent="-514350" algn="justLow" rtl="1">
              <a:buFont typeface="Wingdings" pitchFamily="2" charset="2"/>
              <a:buChar char="ü"/>
            </a:pPr>
            <a:r>
              <a:rPr lang="ar-IQ" sz="3200" b="1" dirty="0" smtClean="0">
                <a:solidFill>
                  <a:schemeClr val="tx2"/>
                </a:solidFill>
                <a:latin typeface="Times New Roman" pitchFamily="18" charset="0"/>
                <a:cs typeface="Times New Roman" pitchFamily="18" charset="0"/>
              </a:rPr>
              <a:t>الغرض الاساسي من الادارة الفندقية هو العمل على أشباع ورغبات الضيوف وتحقيق الربح .</a:t>
            </a:r>
            <a:endParaRPr lang="ar-IQ" sz="3200" b="1" dirty="0" smtClean="0">
              <a:solidFill>
                <a:schemeClr val="tx2"/>
              </a:solidFill>
              <a:latin typeface="Times New Roman" pitchFamily="18" charset="0"/>
              <a:cs typeface="Times New Roman" pitchFamily="18" charset="0"/>
            </a:endParaRPr>
          </a:p>
          <a:p>
            <a:pPr marL="560070" indent="-514350" algn="justLow" rtl="1">
              <a:buFont typeface="Wingdings" pitchFamily="2" charset="2"/>
              <a:buChar char="ü"/>
            </a:pPr>
            <a:r>
              <a:rPr lang="ar-IQ" sz="3200" b="1" dirty="0" smtClean="0">
                <a:solidFill>
                  <a:schemeClr val="tx2"/>
                </a:solidFill>
                <a:latin typeface="Times New Roman" pitchFamily="18" charset="0"/>
                <a:cs typeface="Times New Roman" pitchFamily="18" charset="0"/>
              </a:rPr>
              <a:t>أن محور الادارة الفندقية هي عملية أتخاذ القرارات .</a:t>
            </a:r>
            <a:endParaRPr lang="ar-IQ" sz="3200" b="1" dirty="0" smtClean="0">
              <a:solidFill>
                <a:schemeClr val="tx2"/>
              </a:solidFill>
              <a:latin typeface="Times New Roman" pitchFamily="18" charset="0"/>
              <a:cs typeface="Times New Roman" pitchFamily="18" charset="0"/>
            </a:endParaRPr>
          </a:p>
          <a:p>
            <a:pPr marL="45720" indent="0" algn="justLow" rtl="1"/>
            <a:endParaRPr lang="ar-IQ" sz="1400" b="1" dirty="0" smtClean="0">
              <a:solidFill>
                <a:schemeClr val="tx2"/>
              </a:solidFill>
              <a:latin typeface="Times New Roman" pitchFamily="18" charset="0"/>
              <a:cs typeface="Times New Roman" pitchFamily="18" charset="0"/>
            </a:endParaRPr>
          </a:p>
          <a:p>
            <a:pPr marL="45720" indent="0" algn="r" rtl="1">
              <a:buNone/>
            </a:pPr>
            <a:endParaRPr lang="en-US" sz="3200" b="1"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389742650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3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30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6" dur="30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 calcmode="lin" valueType="num">
                                      <p:cBhvr>
                                        <p:cTn id="21" dur="3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2" dur="30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23" dur="3000"/>
                                        <p:tgtEl>
                                          <p:spTgt spid="5">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 calcmode="lin" valueType="num">
                                      <p:cBhvr>
                                        <p:cTn id="28" dur="3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9" dur="30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30" dur="3000"/>
                                        <p:tgtEl>
                                          <p:spTgt spid="5">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anim calcmode="lin" valueType="num">
                                      <p:cBhvr>
                                        <p:cTn id="35" dur="3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6" dur="30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7" dur="3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9525000" cy="838200"/>
          </a:xfrm>
        </p:spPr>
        <p:txBody>
          <a:bodyPr>
            <a:normAutofit/>
          </a:bodyPr>
          <a:lstStyle/>
          <a:p>
            <a:pPr algn="ctr" rtl="1"/>
            <a:r>
              <a:rPr lang="ar-IQ" sz="4000" dirty="0" smtClean="0">
                <a:solidFill>
                  <a:srgbClr val="C00000"/>
                </a:solidFill>
                <a:latin typeface="Times New Roman" pitchFamily="18" charset="0"/>
                <a:cs typeface="Times New Roman" pitchFamily="18" charset="0"/>
              </a:rPr>
              <a:t>أهمية صناعة الفندق</a:t>
            </a:r>
            <a:endParaRPr lang="en-US" sz="4000" b="1" dirty="0">
              <a:solidFill>
                <a:srgbClr val="C00000"/>
              </a:solidFill>
              <a:latin typeface="Times New Roman" pitchFamily="18" charset="0"/>
              <a:cs typeface="Times New Roman" pitchFamily="18" charset="0"/>
            </a:endParaRPr>
          </a:p>
        </p:txBody>
      </p:sp>
      <p:sp>
        <p:nvSpPr>
          <p:cNvPr id="5" name="Content Placeholder 2"/>
          <p:cNvSpPr>
            <a:spLocks noGrp="1"/>
          </p:cNvSpPr>
          <p:nvPr>
            <p:ph idx="1"/>
          </p:nvPr>
        </p:nvSpPr>
        <p:spPr>
          <a:xfrm>
            <a:off x="0" y="990600"/>
            <a:ext cx="9144000" cy="5943600"/>
          </a:xfrm>
          <a:prstGeom prst="rect">
            <a:avLst/>
          </a:prstGeom>
        </p:spPr>
        <p:txBody>
          <a:bodyPr>
            <a:normAutofit lnSpcReduction="10000"/>
          </a:bodyPr>
          <a:lstStyle/>
          <a:p>
            <a:pPr marL="560070" indent="-514350" algn="justLow" rtl="1">
              <a:buFont typeface="Wingdings" pitchFamily="2" charset="2"/>
              <a:buChar char="ü"/>
            </a:pPr>
            <a:r>
              <a:rPr lang="ar-IQ" sz="3600" b="1" dirty="0" smtClean="0">
                <a:solidFill>
                  <a:schemeClr val="tx2"/>
                </a:solidFill>
                <a:latin typeface="Times New Roman" pitchFamily="18" charset="0"/>
                <a:cs typeface="Times New Roman" pitchFamily="18" charset="0"/>
              </a:rPr>
              <a:t>تقديم الخدمات للافراد :- </a:t>
            </a:r>
          </a:p>
          <a:p>
            <a:pPr marL="45720" indent="0" algn="justLow" rtl="1">
              <a:buNone/>
            </a:pPr>
            <a:r>
              <a:rPr lang="ar-IQ" sz="3000" b="1" dirty="0" smtClean="0">
                <a:solidFill>
                  <a:schemeClr val="tx2"/>
                </a:solidFill>
                <a:latin typeface="Times New Roman" pitchFamily="18" charset="0"/>
                <a:cs typeface="Times New Roman" pitchFamily="18" charset="0"/>
              </a:rPr>
              <a:t>تبين المراجع النظرية المتخصصة أن الفنادق في العصر الحالي لا تقدم للأفراد خدمة الايواء فقط ، أنما أخذت تقدم لهم كل التسهيلات والحاجات الضرورية مثل المأكولات والمشروبات والمطاعم المتخصصة والصالات العامة وتنظيف الملابس والنوادي الرياضية والليلية والمسابح ومحلات شراء السلع والخدمات المصرفية والبريدية بالاضافة الى الخدمات الاخرى مثل السكرتارية والترجمة ، والواقع التطبيقي يبين وجود أكثر من ثمانية أقسام فندقية متخصصة تخصصاً دقيقاً وتعمل بشكل متكامل من أجل تحقيق هدف واحد الا وهو تلبية حاجات الضيوف ورغباتهم . </a:t>
            </a:r>
          </a:p>
          <a:p>
            <a:pPr marL="45720" indent="0" algn="justLow" rtl="1">
              <a:buNone/>
            </a:pPr>
            <a:r>
              <a:rPr lang="ar-IQ" sz="3000" b="1" dirty="0" smtClean="0">
                <a:solidFill>
                  <a:schemeClr val="tx2"/>
                </a:solidFill>
                <a:latin typeface="Times New Roman" pitchFamily="18" charset="0"/>
                <a:cs typeface="Times New Roman" pitchFamily="18" charset="0"/>
              </a:rPr>
              <a:t>فالفنادق في الوقت الحالي تعتبر أحد مستلزمات الحضارة الحديثة </a:t>
            </a:r>
            <a:r>
              <a:rPr lang="ar-IQ" sz="3000" b="1" dirty="0">
                <a:solidFill>
                  <a:schemeClr val="tx2"/>
                </a:solidFill>
                <a:latin typeface="Times New Roman" pitchFamily="18" charset="0"/>
                <a:cs typeface="Times New Roman" pitchFamily="18" charset="0"/>
              </a:rPr>
              <a:t>كمراكز أجتماعية </a:t>
            </a:r>
            <a:r>
              <a:rPr lang="ar-IQ" sz="3000" b="1" dirty="0" smtClean="0">
                <a:solidFill>
                  <a:schemeClr val="tx2"/>
                </a:solidFill>
                <a:latin typeface="Times New Roman" pitchFamily="18" charset="0"/>
                <a:cs typeface="Times New Roman" pitchFamily="18" charset="0"/>
              </a:rPr>
              <a:t>وثقافية تلبي حاجات المجتمع ورغباته وتسمح بأقامة المسافرين الذين ينتقلون يوماً بعد يوم بل ساعة ساعة أما لضرورة العمل أو مجرد الاستجمام أو لاغراض أخرى بعيداً عن موطنهم الاصلي .</a:t>
            </a:r>
            <a:endParaRPr lang="ar-IQ" sz="2900" b="1" dirty="0">
              <a:solidFill>
                <a:schemeClr val="tx2"/>
              </a:solidFill>
              <a:latin typeface="Times New Roman" pitchFamily="18" charset="0"/>
              <a:cs typeface="Times New Roman" pitchFamily="18" charset="0"/>
            </a:endParaRPr>
          </a:p>
          <a:p>
            <a:pPr marL="45720" indent="0" algn="justLow" rtl="1"/>
            <a:endParaRPr lang="ar-IQ" sz="1400" b="1" dirty="0" smtClean="0">
              <a:solidFill>
                <a:schemeClr val="tx2"/>
              </a:solidFill>
              <a:latin typeface="Times New Roman" pitchFamily="18" charset="0"/>
              <a:cs typeface="Times New Roman" pitchFamily="18" charset="0"/>
            </a:endParaRPr>
          </a:p>
          <a:p>
            <a:pPr marL="45720" indent="0" algn="r" rtl="1">
              <a:buNone/>
            </a:pPr>
            <a:endParaRPr lang="en-US" sz="3200" b="1"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427509008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 calcmode="lin" valueType="num">
                                      <p:cBhvr>
                                        <p:cTn id="22"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5">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5">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5">
                                            <p:txEl>
                                              <p:pRg st="2" end="2"/>
                                            </p:txEl>
                                          </p:spTgt>
                                        </p:tgtEl>
                                        <p:attrNameLst>
                                          <p:attrName>style.visibility</p:attrName>
                                        </p:attrNameLst>
                                      </p:cBhvr>
                                      <p:to>
                                        <p:strVal val="visible"/>
                                      </p:to>
                                    </p:set>
                                    <p:anim calcmode="lin" valueType="num">
                                      <p:cBhvr>
                                        <p:cTn id="30"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31"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32" dur="1000" fill="hold"/>
                                        <p:tgtEl>
                                          <p:spTgt spid="5">
                                            <p:txEl>
                                              <p:pRg st="2" end="2"/>
                                            </p:txEl>
                                          </p:spTgt>
                                        </p:tgtEl>
                                        <p:attrNameLst>
                                          <p:attrName>style.rotation</p:attrName>
                                        </p:attrNameLst>
                                      </p:cBhvr>
                                      <p:tavLst>
                                        <p:tav tm="0">
                                          <p:val>
                                            <p:fltVal val="90"/>
                                          </p:val>
                                        </p:tav>
                                        <p:tav tm="100000">
                                          <p:val>
                                            <p:fltVal val="0"/>
                                          </p:val>
                                        </p:tav>
                                      </p:tavLst>
                                    </p:anim>
                                    <p:animEffect transition="in" filter="fade">
                                      <p:cBhvr>
                                        <p:cTn id="33" dur="1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9525000" cy="838200"/>
          </a:xfrm>
        </p:spPr>
        <p:txBody>
          <a:bodyPr>
            <a:normAutofit/>
          </a:bodyPr>
          <a:lstStyle/>
          <a:p>
            <a:pPr algn="ctr" rtl="1"/>
            <a:r>
              <a:rPr lang="ar-IQ" sz="4000" dirty="0" smtClean="0">
                <a:solidFill>
                  <a:srgbClr val="C00000"/>
                </a:solidFill>
                <a:latin typeface="Times New Roman" pitchFamily="18" charset="0"/>
                <a:cs typeface="Times New Roman" pitchFamily="18" charset="0"/>
              </a:rPr>
              <a:t>أهمية صناعة الفندق</a:t>
            </a:r>
            <a:endParaRPr lang="en-US" sz="4000" b="1" dirty="0">
              <a:solidFill>
                <a:srgbClr val="C00000"/>
              </a:solidFill>
              <a:latin typeface="Times New Roman" pitchFamily="18" charset="0"/>
              <a:cs typeface="Times New Roman" pitchFamily="18" charset="0"/>
            </a:endParaRPr>
          </a:p>
        </p:txBody>
      </p:sp>
      <p:sp>
        <p:nvSpPr>
          <p:cNvPr id="5" name="Content Placeholder 2"/>
          <p:cNvSpPr>
            <a:spLocks noGrp="1"/>
          </p:cNvSpPr>
          <p:nvPr>
            <p:ph idx="1"/>
          </p:nvPr>
        </p:nvSpPr>
        <p:spPr>
          <a:xfrm>
            <a:off x="0" y="990600"/>
            <a:ext cx="9144000" cy="5943600"/>
          </a:xfrm>
          <a:prstGeom prst="rect">
            <a:avLst/>
          </a:prstGeom>
        </p:spPr>
        <p:txBody>
          <a:bodyPr>
            <a:normAutofit/>
          </a:bodyPr>
          <a:lstStyle/>
          <a:p>
            <a:pPr marL="560070" indent="-514350" algn="justLow" rtl="1">
              <a:buFont typeface="Wingdings" pitchFamily="2" charset="2"/>
              <a:buChar char="ü"/>
            </a:pPr>
            <a:r>
              <a:rPr lang="ar-IQ" sz="3600" b="1" dirty="0" smtClean="0">
                <a:solidFill>
                  <a:schemeClr val="tx2"/>
                </a:solidFill>
                <a:latin typeface="Times New Roman" pitchFamily="18" charset="0"/>
                <a:cs typeface="Times New Roman" pitchFamily="18" charset="0"/>
              </a:rPr>
              <a:t>الحصول على الايرادات والعملة الصعبة :- </a:t>
            </a:r>
          </a:p>
          <a:p>
            <a:pPr marL="45720" indent="0" algn="justLow" rtl="1">
              <a:buNone/>
            </a:pPr>
            <a:r>
              <a:rPr lang="ar-IQ" sz="2800" b="1" dirty="0" smtClean="0">
                <a:solidFill>
                  <a:schemeClr val="tx2"/>
                </a:solidFill>
                <a:latin typeface="Times New Roman" pitchFamily="18" charset="0"/>
                <a:cs typeface="Times New Roman" pitchFamily="18" charset="0"/>
              </a:rPr>
              <a:t>تعتبر صناعة الفنادق ركناً أساسياً من أركان السياحة نظراً لما تقدمه من خدمات وظيفية في ميدان الاقتصاد الوطني وذلك نتيجة للاموال التي تضخها ولكونها وسيلة للحصول على العملة الصعبة اللازمة لتنفيذ خطط التنمية الشاملة في بلدان العالم ، خاصة اذا توفرت فيها الادارة الجيدة التي تطبق الاسس العلمية للصحيحة للادارة والتنظيم ، فهي تستحوذ على نصيب الاسد من ميزانية الضيف ، حيث أن الدراسات والابحاث تبين أن الفرد الذي يزور دولة ما ينفق 31.99% من ميزانيته على الفنادق ، في حين ينفق على المشتريات والتسوق 29.43% والمطاعم 13.37% وكذلك ينفق على النقل البري والجوي 25.21% كما أن تحليل أحصائيات الفنادق في معظم بلدان العالم تؤكد أهمية الفنادق كمصدر رئيس للحصول على الايرادات الضخمة .</a:t>
            </a:r>
            <a:endParaRPr lang="ar-IQ" sz="2800" b="1" dirty="0" smtClean="0">
              <a:solidFill>
                <a:schemeClr val="tx2"/>
              </a:solidFill>
              <a:latin typeface="Times New Roman" pitchFamily="18" charset="0"/>
              <a:cs typeface="Times New Roman" pitchFamily="18" charset="0"/>
            </a:endParaRPr>
          </a:p>
          <a:p>
            <a:pPr marL="45720" indent="0" algn="r" rtl="1">
              <a:buNone/>
            </a:pPr>
            <a:endParaRPr lang="en-US" sz="3200" b="1"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411975257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 calcmode="lin" valueType="num">
                                      <p:cBhvr>
                                        <p:cTn id="22"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5">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29200"/>
            <a:ext cx="9144000" cy="1143000"/>
          </a:xfrm>
        </p:spPr>
        <p:txBody>
          <a:bodyPr>
            <a:normAutofit fontScale="90000"/>
          </a:bodyPr>
          <a:lstStyle/>
          <a:p>
            <a:pPr marL="0" indent="0" algn="ctr" rtl="1">
              <a:buNone/>
            </a:pPr>
            <a:r>
              <a:rPr lang="ar-IQ" sz="8800" b="1" dirty="0" smtClean="0">
                <a:solidFill>
                  <a:srgbClr val="C00000"/>
                </a:solidFill>
                <a:latin typeface="Times New Roman" pitchFamily="18" charset="0"/>
                <a:cs typeface="Times New Roman" pitchFamily="18" charset="0"/>
              </a:rPr>
              <a:t>شُكراً على حُسنِ الأصغاء</a:t>
            </a:r>
            <a:endParaRPr lang="en-US" sz="8800" b="1" dirty="0">
              <a:solidFill>
                <a:srgbClr val="C00000"/>
              </a:solidFill>
              <a:latin typeface="Times New Roman" pitchFamily="18" charset="0"/>
              <a:cs typeface="Times New Roman" pitchFamily="18" charset="0"/>
            </a:endParaRPr>
          </a:p>
        </p:txBody>
      </p:sp>
      <p:pic>
        <p:nvPicPr>
          <p:cNvPr id="5" name="Content Placeholder 7" descr="12.gif"/>
          <p:cNvPicPr>
            <a:picLocks noGrp="1" noChangeAspect="1"/>
          </p:cNvPicPr>
          <p:nvPr>
            <p:ph idx="1"/>
          </p:nvPr>
        </p:nvPicPr>
        <p:blipFill>
          <a:blip r:embed="rId2"/>
          <a:stretch>
            <a:fillRect/>
          </a:stretch>
        </p:blipFill>
        <p:spPr>
          <a:xfrm>
            <a:off x="2266950" y="3177381"/>
            <a:ext cx="4610100" cy="1905000"/>
          </a:xfrm>
        </p:spPr>
      </p:pic>
      <p:sp>
        <p:nvSpPr>
          <p:cNvPr id="4" name="Slide Number Placeholder 3"/>
          <p:cNvSpPr>
            <a:spLocks noGrp="1"/>
          </p:cNvSpPr>
          <p:nvPr>
            <p:ph type="sldNum" sz="quarter" idx="12"/>
          </p:nvPr>
        </p:nvSpPr>
        <p:spPr/>
        <p:txBody>
          <a:bodyPr/>
          <a:lstStyle/>
          <a:p>
            <a:pPr>
              <a:defRPr/>
            </a:pPr>
            <a:fld id="{46ED5938-454E-4F25-ABE5-61419BC9EF58}" type="slidenum">
              <a:rPr lang="en-US" smtClean="0"/>
              <a:pPr>
                <a:defRPr/>
              </a:pPr>
              <a:t>6</a:t>
            </a:fld>
            <a:endParaRPr lang="en-US"/>
          </a:p>
        </p:txBody>
      </p:sp>
    </p:spTree>
    <p:extLst>
      <p:ext uri="{BB962C8B-B14F-4D97-AF65-F5344CB8AC3E}">
        <p14:creationId xmlns:p14="http://schemas.microsoft.com/office/powerpoint/2010/main" val="1251640857"/>
      </p:ext>
    </p:extLst>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p:val>
                                            <p:fltVal val="0"/>
                                          </p:val>
                                        </p:tav>
                                        <p:tav tm="100000">
                                          <p:val>
                                            <p:strVal val="#ppt_w"/>
                                          </p:val>
                                        </p:tav>
                                      </p:tavLst>
                                    </p:anim>
                                    <p:anim calcmode="lin" valueType="num">
                                      <p:cBhvr>
                                        <p:cTn id="8" dur="5000" fill="hold"/>
                                        <p:tgtEl>
                                          <p:spTgt spid="2"/>
                                        </p:tgtEl>
                                        <p:attrNameLst>
                                          <p:attrName>ppt_h</p:attrName>
                                        </p:attrNameLst>
                                      </p:cBhvr>
                                      <p:tavLst>
                                        <p:tav tm="0">
                                          <p:val>
                                            <p:fltVal val="0"/>
                                          </p:val>
                                        </p:tav>
                                        <p:tav tm="100000">
                                          <p:val>
                                            <p:strVal val="#ppt_h"/>
                                          </p:val>
                                        </p:tav>
                                      </p:tavLst>
                                    </p:anim>
                                    <p:animEffect transition="in" filter="fade">
                                      <p:cBhvr>
                                        <p:cTn id="9"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1250</TotalTime>
  <Words>433</Words>
  <Application>Microsoft Office PowerPoint</Application>
  <PresentationFormat>On-screen Show (4:3)</PresentationFormat>
  <Paragraphs>25</Paragraphs>
  <Slides>6</Slides>
  <Notes>0</Notes>
  <HiddenSlides>1</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Flow</vt:lpstr>
      <vt:lpstr>PowerPoint Presentation</vt:lpstr>
      <vt:lpstr>مفهوم الفندق</vt:lpstr>
      <vt:lpstr>أهم الامور التي تركز عليها الادارة الفندقية</vt:lpstr>
      <vt:lpstr>أهمية صناعة الفندق</vt:lpstr>
      <vt:lpstr>أهمية صناعة الفندق</vt:lpstr>
      <vt:lpstr>شُكراً على حُسنِ الأصغاء</vt:lpstr>
    </vt:vector>
  </TitlesOfParts>
  <Company>MRT www.Win2Farsi.com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ماهية التطوير الوظيفي :</dc:title>
  <dc:creator>Se7en</dc:creator>
  <cp:lastModifiedBy>Se7en</cp:lastModifiedBy>
  <cp:revision>99</cp:revision>
  <dcterms:created xsi:type="dcterms:W3CDTF">2016-09-05T15:03:04Z</dcterms:created>
  <dcterms:modified xsi:type="dcterms:W3CDTF">2019-01-08T17:31:01Z</dcterms:modified>
</cp:coreProperties>
</file>