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0" r:id="rId3"/>
    <p:sldId id="282" r:id="rId4"/>
    <p:sldId id="285" r:id="rId5"/>
    <p:sldId id="288"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71" autoAdjust="0"/>
  </p:normalViewPr>
  <p:slideViewPr>
    <p:cSldViewPr>
      <p:cViewPr varScale="1">
        <p:scale>
          <a:sx n="70" d="100"/>
          <a:sy n="70" d="100"/>
        </p:scale>
        <p:origin x="-139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a:latin typeface="Times New Roman" pitchFamily="18" charset="0"/>
                <a:cs typeface="Times New Roman" pitchFamily="18" charset="0"/>
              </a:rPr>
              <a:t>المحاضرة</a:t>
            </a:r>
            <a:r>
              <a:rPr lang="en-US" sz="5400" b="1" dirty="0">
                <a:latin typeface="Times New Roman" pitchFamily="18" charset="0"/>
                <a:cs typeface="Times New Roman" pitchFamily="18" charset="0"/>
              </a:rPr>
              <a:t> </a:t>
            </a:r>
            <a:r>
              <a:rPr lang="ar-IQ" sz="5400" b="1" dirty="0">
                <a:latin typeface="Times New Roman" pitchFamily="18" charset="0"/>
                <a:cs typeface="Times New Roman" pitchFamily="18" charset="0"/>
              </a:rPr>
              <a:t> الخامسة </a:t>
            </a:r>
            <a:r>
              <a:rPr lang="ar-IQ" sz="5400" b="1" dirty="0" smtClean="0">
                <a:latin typeface="Times New Roman" pitchFamily="18" charset="0"/>
                <a:cs typeface="Times New Roman" pitchFamily="18" charset="0"/>
              </a:rPr>
              <a:t>في مادة                            أدارة المنظمات الفندقية</a:t>
            </a:r>
          </a:p>
          <a:p>
            <a:pPr marL="0" indent="0" algn="ctr" rtl="1">
              <a:buNone/>
            </a:pPr>
            <a:r>
              <a:rPr lang="ar-IQ" sz="6000" b="1" dirty="0" smtClean="0">
                <a:latin typeface="Times New Roman" pitchFamily="18" charset="0"/>
                <a:cs typeface="Times New Roman" pitchFamily="18" charset="0"/>
              </a:rPr>
              <a:t>( الفندق)</a:t>
            </a:r>
            <a:endParaRPr lang="ar-IQ" sz="6000" b="1" dirty="0">
              <a:latin typeface="Times New Roman" pitchFamily="18" charset="0"/>
              <a:cs typeface="Times New Roman" pitchFamily="18" charset="0"/>
            </a:endParaRPr>
          </a:p>
          <a:p>
            <a:pPr marL="45720" indent="0" algn="ctr" rtl="1">
              <a:buNone/>
            </a:pPr>
            <a:r>
              <a:rPr lang="en-US" sz="6000" b="1" dirty="0" smtClean="0">
                <a:latin typeface="Times New Roman" pitchFamily="18" charset="0"/>
                <a:cs typeface="Times New Roman" pitchFamily="18" charset="0"/>
              </a:rPr>
              <a:t>Hotel</a:t>
            </a:r>
            <a:endParaRPr lang="en-IN"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مفهوم </a:t>
            </a:r>
            <a:r>
              <a:rPr lang="ar-IQ" sz="4000" dirty="0" smtClean="0">
                <a:solidFill>
                  <a:srgbClr val="C00000"/>
                </a:solidFill>
                <a:latin typeface="Times New Roman" pitchFamily="18" charset="0"/>
                <a:cs typeface="Times New Roman" pitchFamily="18" charset="0"/>
              </a:rPr>
              <a:t>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1447800"/>
            <a:ext cx="9144000" cy="5943600"/>
          </a:xfrm>
          <a:prstGeom prst="rect">
            <a:avLst/>
          </a:prstGeom>
        </p:spPr>
        <p:txBody>
          <a:bodyPr>
            <a:normAutofit/>
          </a:bodyPr>
          <a:lstStyle/>
          <a:p>
            <a:pPr marL="502920" indent="-457200" algn="justLow" rtl="1">
              <a:buFont typeface="Wingdings" pitchFamily="2" charset="2"/>
              <a:buChar char="ü"/>
            </a:pPr>
            <a:r>
              <a:rPr lang="ar-IQ" sz="2900" b="1" dirty="0" smtClean="0">
                <a:solidFill>
                  <a:schemeClr val="tx2"/>
                </a:solidFill>
                <a:latin typeface="Times New Roman" pitchFamily="18" charset="0"/>
                <a:cs typeface="Times New Roman" pitchFamily="18" charset="0"/>
              </a:rPr>
              <a:t>أن مفهوم </a:t>
            </a:r>
            <a:r>
              <a:rPr lang="ar-IQ" sz="2900" b="1" dirty="0" smtClean="0">
                <a:solidFill>
                  <a:schemeClr val="tx2"/>
                </a:solidFill>
                <a:latin typeface="Times New Roman" pitchFamily="18" charset="0"/>
                <a:cs typeface="Times New Roman" pitchFamily="18" charset="0"/>
              </a:rPr>
              <a:t>العام للفندق بمعنى </a:t>
            </a:r>
            <a:r>
              <a:rPr lang="ar-IQ" sz="2900" b="1" dirty="0" smtClean="0">
                <a:solidFill>
                  <a:schemeClr val="tx2"/>
                </a:solidFill>
                <a:latin typeface="Times New Roman" pitchFamily="18" charset="0"/>
                <a:cs typeface="Times New Roman" pitchFamily="18" charset="0"/>
              </a:rPr>
              <a:t>( </a:t>
            </a:r>
            <a:r>
              <a:rPr lang="en-US" sz="2900" b="1" dirty="0" smtClean="0">
                <a:solidFill>
                  <a:schemeClr val="tx2"/>
                </a:solidFill>
                <a:latin typeface="Times New Roman" pitchFamily="18" charset="0"/>
                <a:cs typeface="Times New Roman" pitchFamily="18" charset="0"/>
              </a:rPr>
              <a:t>Hotel</a:t>
            </a:r>
            <a:r>
              <a:rPr lang="ar-IQ" sz="2900" b="1" dirty="0" smtClean="0">
                <a:solidFill>
                  <a:schemeClr val="tx2"/>
                </a:solidFill>
                <a:latin typeface="Times New Roman" pitchFamily="18" charset="0"/>
                <a:cs typeface="Times New Roman" pitchFamily="18" charset="0"/>
              </a:rPr>
              <a:t> </a:t>
            </a:r>
            <a:r>
              <a:rPr lang="ar-IQ" sz="2900" b="1" dirty="0" smtClean="0">
                <a:solidFill>
                  <a:schemeClr val="tx2"/>
                </a:solidFill>
                <a:latin typeface="Times New Roman" pitchFamily="18" charset="0"/>
                <a:cs typeface="Times New Roman" pitchFamily="18" charset="0"/>
              </a:rPr>
              <a:t>) </a:t>
            </a:r>
            <a:r>
              <a:rPr lang="ar-IQ" sz="2900" b="1" dirty="0" smtClean="0">
                <a:solidFill>
                  <a:schemeClr val="tx2"/>
                </a:solidFill>
                <a:latin typeface="Times New Roman" pitchFamily="18" charset="0"/>
                <a:cs typeface="Times New Roman" pitchFamily="18" charset="0"/>
              </a:rPr>
              <a:t>هو منظمة تقوم بتقديم الطعام والشراب والخدمات الاخرى وجميع التسهيلات الضرورية اللازمة للمبيت مقابل الحصول على أجر يتناسب مع الخدمات والتسهيلات التي يقدمها الفندق .</a:t>
            </a:r>
            <a:endParaRPr lang="ar-IQ" sz="29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ü"/>
            </a:pPr>
            <a:r>
              <a:rPr lang="ar-IQ" sz="3000" b="1" dirty="0">
                <a:solidFill>
                  <a:schemeClr val="tx2"/>
                </a:solidFill>
                <a:latin typeface="Times New Roman" pitchFamily="18" charset="0"/>
                <a:cs typeface="Times New Roman" pitchFamily="18" charset="0"/>
              </a:rPr>
              <a:t>أما مفهوم </a:t>
            </a:r>
            <a:r>
              <a:rPr lang="ar-IQ" sz="3000" b="1" dirty="0" smtClean="0">
                <a:solidFill>
                  <a:schemeClr val="tx2"/>
                </a:solidFill>
                <a:latin typeface="Times New Roman" pitchFamily="18" charset="0"/>
                <a:cs typeface="Times New Roman" pitchFamily="18" charset="0"/>
              </a:rPr>
              <a:t>الادارة الفندقية  : هي عملية متميزة تتكون من مجموعة وظائف متناسقة وهي التخطيط والتوجية والتنظيم والرقابة وتمارس بأستخدام الموارد المتاحة في الفندق لتحقيق الاهداف المحددة              ( أشباع حاجات ورغبات الضيوف وتحقيق الارباح ) ومحورها عملية أتخاذ القرار . </a:t>
            </a:r>
            <a:endParaRPr lang="ar-IQ" sz="3000" b="1" dirty="0">
              <a:solidFill>
                <a:schemeClr val="tx2"/>
              </a:solidFill>
              <a:latin typeface="Times New Roman" pitchFamily="18" charset="0"/>
              <a:cs typeface="Times New Roman" pitchFamily="18" charset="0"/>
            </a:endParaRPr>
          </a:p>
          <a:p>
            <a:pPr marL="45720" indent="0" algn="justLow" rtl="1">
              <a:buNone/>
            </a:pPr>
            <a:endParaRPr lang="ar-IQ" sz="28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5127868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15"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5" dur="2000" fill="hold"/>
                                        <p:tgtEl>
                                          <p:spTgt spid="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 الامور التي تركز عليها الادارة الفندقية</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أن الادارة الفندقية هي نشاط متكامل تتكون من مجموعة من الوظائف الادارية التي تبدأ بتحديد الاهداف وتنتهي بأنتاج وتقديم السلع والخدمات .</a:t>
            </a:r>
            <a:endParaRPr lang="ar-IQ" sz="3200" b="1" dirty="0" smtClean="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أن الركيزة الاساسية للادارة الفندقية هو أن الانسان أو العنصر البشري وأن أنجاز الاعمال المختلفة أو تحقيق الاهداف في الفندق لايمكن أن تتم أو تتحق الا من خلال العنصر البشري .</a:t>
            </a:r>
            <a:endParaRPr lang="ar-IQ" sz="3200" b="1" dirty="0" smtClean="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الغرض الاساسي من الادارة الفندقية هو العمل على أشباع ورغبات الضيوف وتحقيق الربح .</a:t>
            </a:r>
            <a:endParaRPr lang="ar-IQ" sz="3200" b="1" dirty="0" smtClean="0">
              <a:solidFill>
                <a:schemeClr val="tx2"/>
              </a:solidFill>
              <a:latin typeface="Times New Roman" pitchFamily="18" charset="0"/>
              <a:cs typeface="Times New Roman" pitchFamily="18" charset="0"/>
            </a:endParaRPr>
          </a:p>
          <a:p>
            <a:pPr marL="560070" indent="-514350" algn="justLow" rtl="1">
              <a:buFont typeface="Wingdings" pitchFamily="2" charset="2"/>
              <a:buChar char="ü"/>
            </a:pPr>
            <a:r>
              <a:rPr lang="ar-IQ" sz="3200" b="1" dirty="0" smtClean="0">
                <a:solidFill>
                  <a:schemeClr val="tx2"/>
                </a:solidFill>
                <a:latin typeface="Times New Roman" pitchFamily="18" charset="0"/>
                <a:cs typeface="Times New Roman" pitchFamily="18" charset="0"/>
              </a:rPr>
              <a:t>أن محور الادارة الفندقية هي عملية أتخاذ القرارات .</a:t>
            </a:r>
            <a:endParaRPr lang="ar-IQ" sz="3200" b="1" dirty="0" smtClean="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8974265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3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3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3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3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3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3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3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3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3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3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3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3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أهمية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lnSpcReduction="10000"/>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تقديم الخدمات للافراد :- </a:t>
            </a:r>
          </a:p>
          <a:p>
            <a:pPr marL="45720" indent="0" algn="justLow" rtl="1">
              <a:buNone/>
            </a:pPr>
            <a:r>
              <a:rPr lang="ar-IQ" sz="3000" b="1" dirty="0" smtClean="0">
                <a:solidFill>
                  <a:schemeClr val="tx2"/>
                </a:solidFill>
                <a:latin typeface="Times New Roman" pitchFamily="18" charset="0"/>
                <a:cs typeface="Times New Roman" pitchFamily="18" charset="0"/>
              </a:rPr>
              <a:t>تبين المراجع النظرية المتخصصة أن الفنادق في العصر الحالي لا تقدم للأفراد خدمة الايواء فقط ، أنما أخذت تقدم لهم كل التسهيلات والحاجات الضرورية مثل المأكولات والمشروبات والمطاعم المتخصصة والصالات العامة وتنظيف الملابس والنوادي الرياضية والليلية والمسابح ومحلات شراء السلع والخدمات المصرفية والبريدية بالاضافة الى الخدمات الاخرى مثل السكرتارية والترجمة ، والواقع التطبيقي يبين وجود أكثر من ثمانية أقسام فندقية متخصصة تخصصاً دقيقاً وتعمل بشكل متكامل من أجل تحقيق هدف واحد الا وهو تلبية حاجات الضيوف ورغباتهم . </a:t>
            </a:r>
          </a:p>
          <a:p>
            <a:pPr marL="45720" indent="0" algn="justLow" rtl="1">
              <a:buNone/>
            </a:pPr>
            <a:r>
              <a:rPr lang="ar-IQ" sz="3000" b="1" dirty="0" smtClean="0">
                <a:solidFill>
                  <a:schemeClr val="tx2"/>
                </a:solidFill>
                <a:latin typeface="Times New Roman" pitchFamily="18" charset="0"/>
                <a:cs typeface="Times New Roman" pitchFamily="18" charset="0"/>
              </a:rPr>
              <a:t>فالفنادق في الوقت الحالي تعتبر أحد مستلزمات الحضارة الحديثة </a:t>
            </a:r>
            <a:r>
              <a:rPr lang="ar-IQ" sz="3000" b="1" dirty="0">
                <a:solidFill>
                  <a:schemeClr val="tx2"/>
                </a:solidFill>
                <a:latin typeface="Times New Roman" pitchFamily="18" charset="0"/>
                <a:cs typeface="Times New Roman" pitchFamily="18" charset="0"/>
              </a:rPr>
              <a:t>كمراكز أجتماعية </a:t>
            </a:r>
            <a:r>
              <a:rPr lang="ar-IQ" sz="3000" b="1" dirty="0" smtClean="0">
                <a:solidFill>
                  <a:schemeClr val="tx2"/>
                </a:solidFill>
                <a:latin typeface="Times New Roman" pitchFamily="18" charset="0"/>
                <a:cs typeface="Times New Roman" pitchFamily="18" charset="0"/>
              </a:rPr>
              <a:t>وثقافية تلبي حاجات المجتمع ورغباته وتسمح بأقامة المسافرين الذين ينتقلون يوماً بعد يوم بل ساعة ساعة أما لضرورة العمل أو مجرد الاستجمام أو لاغراض أخرى بعيداً عن موطنهم الاصلي .</a:t>
            </a:r>
            <a:endParaRPr lang="ar-IQ" sz="2900" b="1" dirty="0">
              <a:solidFill>
                <a:schemeClr val="tx2"/>
              </a:solidFill>
              <a:latin typeface="Times New Roman" pitchFamily="18" charset="0"/>
              <a:cs typeface="Times New Roman" pitchFamily="18" charset="0"/>
            </a:endParaRPr>
          </a:p>
          <a:p>
            <a:pPr marL="45720" indent="0" algn="justLow" rtl="1"/>
            <a:endParaRPr lang="ar-IQ" sz="14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 calcmode="lin" valueType="num">
                                      <p:cBhvr>
                                        <p:cTn id="30"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1"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2"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3"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أهمية صناعة الفندق</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560070" indent="-514350" algn="justLow" rtl="1">
              <a:buFont typeface="Wingdings" pitchFamily="2" charset="2"/>
              <a:buChar char="ü"/>
            </a:pPr>
            <a:r>
              <a:rPr lang="ar-IQ" sz="3600" b="1" dirty="0" smtClean="0">
                <a:solidFill>
                  <a:schemeClr val="tx2"/>
                </a:solidFill>
                <a:latin typeface="Times New Roman" pitchFamily="18" charset="0"/>
                <a:cs typeface="Times New Roman" pitchFamily="18" charset="0"/>
              </a:rPr>
              <a:t>الحصول على الايرادات والعملة الصعبة :- </a:t>
            </a:r>
          </a:p>
          <a:p>
            <a:pPr marL="45720" indent="0" algn="justLow" rtl="1">
              <a:buNone/>
            </a:pPr>
            <a:r>
              <a:rPr lang="ar-IQ" sz="2800" b="1" dirty="0" smtClean="0">
                <a:solidFill>
                  <a:schemeClr val="tx2"/>
                </a:solidFill>
                <a:latin typeface="Times New Roman" pitchFamily="18" charset="0"/>
                <a:cs typeface="Times New Roman" pitchFamily="18" charset="0"/>
              </a:rPr>
              <a:t>تعتبر صناعة الفنادق ركناً أساسياً من أركان السياحة نظراً لما تقدمه من خدمات وظيفية في ميدان الاقتصاد الوطني وذلك نتيجة للاموال التي تضخها ولكونها وسيلة للحصول على العملة الصعبة اللازمة لتنفيذ خطط التنمية الشاملة في بلدان العالم ، خاصة اذا توفرت فيها الادارة الجيدة التي تطبق الاسس العلمية للصحيحة للادارة والتنظيم ، فهي تستحوذ على نصيب الاسد من ميزانية الضيف ، حيث أن الدراسات والابحاث تبين أن الفرد الذي يزور دولة ما ينفق 31.99% من ميزانيته على الفنادق ، في حين ينفق على المشتريات والتسوق 29.43% والمطاعم 13.37% وكذلك ينفق على النقل البري والجوي 25.21% كما أن تحليل أحصائيات الفنادق في معظم بلدان العالم تؤكد أهمية الفنادق كمصدر رئيس للحصول على الايرادات الضخمة .</a:t>
            </a:r>
            <a:endParaRPr lang="ar-IQ" sz="2800" b="1" dirty="0" smtClean="0">
              <a:solidFill>
                <a:schemeClr val="tx2"/>
              </a:solidFill>
              <a:latin typeface="Times New Roman" pitchFamily="18" charset="0"/>
              <a:cs typeface="Times New Roman" pitchFamily="18" charset="0"/>
            </a:endParaRPr>
          </a:p>
          <a:p>
            <a:pPr marL="45720" indent="0" algn="r" rtl="1">
              <a:buNone/>
            </a:pPr>
            <a:endParaRPr lang="en-US" sz="32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41197525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 calcmode="lin" valueType="num">
                                      <p:cBhvr>
                                        <p:cTn id="22"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6</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1250</TotalTime>
  <Words>433</Words>
  <Application>Microsoft Office PowerPoint</Application>
  <PresentationFormat>On-screen Show (4:3)</PresentationFormat>
  <Paragraphs>25</Paragraphs>
  <Slides>6</Slides>
  <Notes>0</Notes>
  <HiddenSlides>1</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PowerPoint Presentation</vt:lpstr>
      <vt:lpstr>مفهوم الفندق</vt:lpstr>
      <vt:lpstr>أهم الامور التي تركز عليها الادارة الفندقية</vt:lpstr>
      <vt:lpstr>أهمية صناعة الفندق</vt:lpstr>
      <vt:lpstr>أهمية صناعة الفندق</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99</cp:revision>
  <dcterms:created xsi:type="dcterms:W3CDTF">2016-09-05T15:03:04Z</dcterms:created>
  <dcterms:modified xsi:type="dcterms:W3CDTF">2019-01-08T17:31:01Z</dcterms:modified>
</cp:coreProperties>
</file>