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60" r:id="rId3"/>
    <p:sldId id="282" r:id="rId4"/>
    <p:sldId id="285" r:id="rId5"/>
    <p:sldId id="283" r:id="rId6"/>
    <p:sldId id="286" r:id="rId7"/>
    <p:sldId id="287"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71" autoAdjust="0"/>
  </p:normalViewPr>
  <p:slideViewPr>
    <p:cSldViewPr>
      <p:cViewPr varScale="1">
        <p:scale>
          <a:sx n="67" d="100"/>
          <a:sy n="67" d="100"/>
        </p:scale>
        <p:origin x="-148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A78C0F-C70E-4D22-A3C6-26011F034C54}" type="datetimeFigureOut">
              <a:rPr lang="en-US" smtClean="0"/>
              <a:t>12/21/2018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A78C0F-C70E-4D22-A3C6-26011F034C54}" type="datetimeFigureOut">
              <a:rPr lang="en-US" smtClean="0"/>
              <a:t>12/21/2018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A78C0F-C70E-4D22-A3C6-26011F034C54}" type="datetimeFigureOut">
              <a:rPr lang="en-US" smtClean="0"/>
              <a:t>12/21/2018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A699FE-4B2B-4485-A353-9AC5C49CE7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A78C0F-C70E-4D22-A3C6-26011F034C54}" type="datetimeFigureOut">
              <a:rPr lang="en-US" smtClean="0"/>
              <a:t>12/21/2018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699FE-4B2B-4485-A353-9AC5C49CE7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smtClean="0">
                <a:latin typeface="Times New Roman" pitchFamily="18" charset="0"/>
                <a:cs typeface="Times New Roman" pitchFamily="18" charset="0"/>
              </a:rPr>
              <a:t>المحاضرة</a:t>
            </a:r>
            <a:r>
              <a:rPr lang="en-US" sz="5400" b="1" dirty="0" smtClean="0">
                <a:latin typeface="Times New Roman" pitchFamily="18" charset="0"/>
                <a:cs typeface="Times New Roman" pitchFamily="18" charset="0"/>
              </a:rPr>
              <a:t> </a:t>
            </a:r>
            <a:r>
              <a:rPr lang="ar-IQ" sz="5400" b="1" dirty="0">
                <a:latin typeface="Times New Roman" pitchFamily="18" charset="0"/>
                <a:cs typeface="Times New Roman" pitchFamily="18" charset="0"/>
              </a:rPr>
              <a:t>الرابعة في مادة                            أدارة المنظمات </a:t>
            </a:r>
            <a:r>
              <a:rPr lang="ar-IQ" sz="5400" b="1" dirty="0" smtClean="0">
                <a:latin typeface="Times New Roman" pitchFamily="18" charset="0"/>
                <a:cs typeface="Times New Roman" pitchFamily="18" charset="0"/>
              </a:rPr>
              <a:t>الفندقية</a:t>
            </a:r>
          </a:p>
          <a:p>
            <a:pPr marL="0" indent="0" algn="ctr" rtl="1">
              <a:buNone/>
            </a:pPr>
            <a:r>
              <a:rPr lang="ar-IQ" sz="6000" b="1" dirty="0" smtClean="0">
                <a:latin typeface="Times New Roman" pitchFamily="18" charset="0"/>
                <a:cs typeface="Times New Roman" pitchFamily="18" charset="0"/>
              </a:rPr>
              <a:t>( الأدارة )</a:t>
            </a:r>
            <a:endParaRPr lang="ar-IQ" sz="6000" b="1" dirty="0">
              <a:latin typeface="Times New Roman" pitchFamily="18" charset="0"/>
              <a:cs typeface="Times New Roman" pitchFamily="18" charset="0"/>
            </a:endParaRPr>
          </a:p>
          <a:p>
            <a:pPr marL="45720" indent="0" algn="ctr" rtl="1">
              <a:buNone/>
            </a:pPr>
            <a:r>
              <a:rPr lang="en-US" sz="6000" b="1" dirty="0" smtClean="0">
                <a:latin typeface="Times New Roman" pitchFamily="18" charset="0"/>
                <a:cs typeface="Times New Roman" pitchFamily="18" charset="0"/>
              </a:rPr>
              <a:t>Management</a:t>
            </a:r>
            <a:endParaRPr lang="en-IN"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مفهوم وتعريف الادارة </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1447800"/>
            <a:ext cx="9144000" cy="5943600"/>
          </a:xfrm>
          <a:prstGeom prst="rect">
            <a:avLst/>
          </a:prstGeom>
        </p:spPr>
        <p:txBody>
          <a:bodyPr>
            <a:normAutofit/>
          </a:bodyPr>
          <a:lstStyle/>
          <a:p>
            <a:pPr marL="502920" indent="-457200" algn="justLow" rtl="1">
              <a:buFont typeface="Wingdings" pitchFamily="2" charset="2"/>
              <a:buChar char="ü"/>
            </a:pPr>
            <a:r>
              <a:rPr lang="ar-IQ" sz="2900" b="1" dirty="0" smtClean="0">
                <a:solidFill>
                  <a:schemeClr val="tx2"/>
                </a:solidFill>
                <a:latin typeface="Times New Roman" pitchFamily="18" charset="0"/>
                <a:cs typeface="Times New Roman" pitchFamily="18" charset="0"/>
              </a:rPr>
              <a:t>أن مفهوم الإدارة بمعنى ( </a:t>
            </a:r>
            <a:r>
              <a:rPr lang="en-US" sz="2900" b="1" dirty="0" smtClean="0">
                <a:solidFill>
                  <a:schemeClr val="tx2"/>
                </a:solidFill>
                <a:latin typeface="Times New Roman" pitchFamily="18" charset="0"/>
                <a:cs typeface="Times New Roman" pitchFamily="18" charset="0"/>
              </a:rPr>
              <a:t>Administration</a:t>
            </a:r>
            <a:r>
              <a:rPr lang="ar-IQ" sz="2900" b="1" dirty="0" smtClean="0">
                <a:solidFill>
                  <a:schemeClr val="tx2"/>
                </a:solidFill>
                <a:latin typeface="Times New Roman" pitchFamily="18" charset="0"/>
                <a:cs typeface="Times New Roman" pitchFamily="18" charset="0"/>
              </a:rPr>
              <a:t> ) تعني مسؤوليات السلطات العليا من حيث وضع الأهداف العامة ورسم السياسات الرئيسية وأدارة الوحدات الحكومية والاحتفاظ بالسجلات وإعادة ترتيب المعلومات وتطبيق قواعد والاجراءات بواسطة جهات ومستويات </a:t>
            </a:r>
            <a:r>
              <a:rPr lang="ar-IQ" sz="2900" b="1" dirty="0">
                <a:solidFill>
                  <a:schemeClr val="tx2"/>
                </a:solidFill>
                <a:latin typeface="Times New Roman" pitchFamily="18" charset="0"/>
                <a:cs typeface="Times New Roman" pitchFamily="18" charset="0"/>
              </a:rPr>
              <a:t>أخرى .</a:t>
            </a:r>
          </a:p>
          <a:p>
            <a:pPr marL="502920" indent="-457200" algn="justLow" rtl="1">
              <a:buFont typeface="Wingdings" pitchFamily="2" charset="2"/>
              <a:buChar char="ü"/>
            </a:pPr>
            <a:r>
              <a:rPr lang="ar-IQ" sz="3000" b="1" dirty="0">
                <a:solidFill>
                  <a:schemeClr val="tx2"/>
                </a:solidFill>
                <a:latin typeface="Times New Roman" pitchFamily="18" charset="0"/>
                <a:cs typeface="Times New Roman" pitchFamily="18" charset="0"/>
              </a:rPr>
              <a:t>أما مفهوم الادارة بمعنى ( </a:t>
            </a:r>
            <a:r>
              <a:rPr lang="en-US" sz="3000" b="1" dirty="0">
                <a:solidFill>
                  <a:schemeClr val="tx2"/>
                </a:solidFill>
                <a:latin typeface="Times New Roman" pitchFamily="18" charset="0"/>
                <a:cs typeface="Times New Roman" pitchFamily="18" charset="0"/>
              </a:rPr>
              <a:t>Management</a:t>
            </a:r>
            <a:r>
              <a:rPr lang="ar-IQ" sz="3000" b="1" dirty="0">
                <a:solidFill>
                  <a:schemeClr val="tx2"/>
                </a:solidFill>
                <a:latin typeface="Times New Roman" pitchFamily="18" charset="0"/>
                <a:cs typeface="Times New Roman" pitchFamily="18" charset="0"/>
              </a:rPr>
              <a:t> ) فتعني أتخاذ  القرارات الادارية على مستويات المؤسسة أو الوحدات التنظيمية داخل المؤسسة والنشاطات التي يقوم بها المدير من تخطيط وتنظيم وتوجيه والاتصال والقيادة ... الخ .</a:t>
            </a:r>
          </a:p>
          <a:p>
            <a:pPr marL="502920" indent="-457200" algn="justLow" rtl="1">
              <a:buFont typeface="Wingdings" pitchFamily="2" charset="2"/>
              <a:buChar char="ü"/>
            </a:pPr>
            <a:r>
              <a:rPr lang="ar-IQ" sz="3000" b="1" dirty="0">
                <a:solidFill>
                  <a:srgbClr val="C00000"/>
                </a:solidFill>
                <a:latin typeface="Times New Roman" pitchFamily="18" charset="0"/>
                <a:cs typeface="Times New Roman" pitchFamily="18" charset="0"/>
              </a:rPr>
              <a:t>أما تعريف الادارة : هو توجيه الجهود الجماعية نحو تحقيق الهدف </a:t>
            </a:r>
            <a:r>
              <a:rPr lang="ar-IQ" sz="3000" b="1" dirty="0" smtClean="0">
                <a:solidFill>
                  <a:srgbClr val="C00000"/>
                </a:solidFill>
                <a:latin typeface="Times New Roman" pitchFamily="18" charset="0"/>
                <a:cs typeface="Times New Roman" pitchFamily="18" charset="0"/>
              </a:rPr>
              <a:t>.</a:t>
            </a:r>
            <a:endParaRPr lang="ar-IQ" sz="3000" b="1" dirty="0">
              <a:solidFill>
                <a:srgbClr val="C00000"/>
              </a:solidFill>
              <a:latin typeface="Times New Roman" pitchFamily="18" charset="0"/>
              <a:cs typeface="Times New Roman" pitchFamily="18" charset="0"/>
            </a:endParaRPr>
          </a:p>
          <a:p>
            <a:pPr marL="45720" indent="0" algn="justLow" rtl="1">
              <a:buNone/>
            </a:pPr>
            <a:endParaRPr lang="ar-IQ" sz="28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5127868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أسباب الحاجة الى الأدارة </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كبر حجم المنظمات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وجود أنفصال بين المنظمات وملاكها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التغييرات التقنية والاقتصادية والاجتماعية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المنافسة الشديدة في الاسواق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القوة المتزايدة للتجمعات التي تدافع عن المستهلكين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تزايد قوة التجمعات العمالية .</a:t>
            </a: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974265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3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3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3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3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30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30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3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30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30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3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30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30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3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30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30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 calcmode="lin" valueType="num">
                                      <p:cBhvr>
                                        <p:cTn id="49" dur="3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0" dur="30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51" dur="3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خصائص الأدارة </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560070" indent="-514350" algn="justLow" rtl="1">
              <a:buFont typeface="Wingdings" pitchFamily="2" charset="2"/>
              <a:buChar char="ü"/>
            </a:pPr>
            <a:r>
              <a:rPr lang="ar-IQ" sz="3000" b="1" dirty="0" smtClean="0">
                <a:solidFill>
                  <a:schemeClr val="tx2"/>
                </a:solidFill>
                <a:latin typeface="Times New Roman" pitchFamily="18" charset="0"/>
                <a:cs typeface="Times New Roman" pitchFamily="18" charset="0"/>
              </a:rPr>
              <a:t>الادارة نشاط يتكون من وظائف تشكل مع بعضها البعض عملية الادارة </a:t>
            </a:r>
            <a:endParaRPr lang="ar-IQ" sz="2900" b="1" dirty="0">
              <a:solidFill>
                <a:schemeClr val="tx2"/>
              </a:solidFill>
              <a:latin typeface="Times New Roman" pitchFamily="18" charset="0"/>
              <a:cs typeface="Times New Roman" pitchFamily="18" charset="0"/>
            </a:endParaRPr>
          </a:p>
          <a:p>
            <a:pPr marL="560070" indent="-514350" algn="justLow" rtl="1">
              <a:buFont typeface="Wingdings" pitchFamily="2" charset="2"/>
              <a:buChar char="ü"/>
            </a:pPr>
            <a:r>
              <a:rPr lang="ar-IQ" sz="2900" b="1" dirty="0" smtClean="0">
                <a:solidFill>
                  <a:schemeClr val="tx2"/>
                </a:solidFill>
                <a:latin typeface="Times New Roman" pitchFamily="18" charset="0"/>
                <a:cs typeface="Times New Roman" pitchFamily="18" charset="0"/>
              </a:rPr>
              <a:t>تختص الادارة بتحقيق أهداف معينة يتفق عليها جماعة من الناس .</a:t>
            </a:r>
            <a:r>
              <a:rPr lang="ar-IQ" sz="3000" b="1" dirty="0" smtClean="0">
                <a:solidFill>
                  <a:schemeClr val="tx2"/>
                </a:solidFill>
                <a:latin typeface="Times New Roman" pitchFamily="18" charset="0"/>
                <a:cs typeface="Times New Roman" pitchFamily="18" charset="0"/>
              </a:rPr>
              <a:t>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تختص الادارة بالعنصر الانساني في العمل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ألادارة لا تظهر الا مع وجود العمل الجماعي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العمل الاداري يختلف عن العمل الفني .</a:t>
            </a:r>
          </a:p>
          <a:p>
            <a:pPr marL="560070" indent="-514350" algn="justLow" rtl="1">
              <a:buFont typeface="Wingdings" pitchFamily="2" charset="2"/>
              <a:buChar char="ü"/>
            </a:pPr>
            <a:r>
              <a:rPr lang="ar-IQ" sz="3200" b="1" dirty="0">
                <a:solidFill>
                  <a:schemeClr val="tx2"/>
                </a:solidFill>
                <a:latin typeface="Times New Roman" pitchFamily="18" charset="0"/>
                <a:cs typeface="Times New Roman" pitchFamily="18" charset="0"/>
              </a:rPr>
              <a:t>العمل الاداري يختلف عن العمل </a:t>
            </a:r>
            <a:r>
              <a:rPr lang="ar-IQ" sz="3200" b="1" dirty="0" smtClean="0">
                <a:solidFill>
                  <a:schemeClr val="tx2"/>
                </a:solidFill>
                <a:latin typeface="Times New Roman" pitchFamily="18" charset="0"/>
                <a:cs typeface="Times New Roman" pitchFamily="18" charset="0"/>
              </a:rPr>
              <a:t>التنفيذي .</a:t>
            </a:r>
            <a:endParaRPr lang="ar-IQ" sz="3200" b="1" dirty="0">
              <a:solidFill>
                <a:schemeClr val="tx2"/>
              </a:solidFill>
              <a:latin typeface="Times New Roman" pitchFamily="18" charset="0"/>
              <a:cs typeface="Times New Roman" pitchFamily="18" charset="0"/>
            </a:endParaRP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750900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5">
                                            <p:txEl>
                                              <p:pRg st="4" end="4"/>
                                            </p:txEl>
                                          </p:spTgt>
                                        </p:tgtEl>
                                        <p:attrNameLst>
                                          <p:attrName>style.visibility</p:attrName>
                                        </p:attrNameLst>
                                      </p:cBhvr>
                                      <p:to>
                                        <p:strVal val="visible"/>
                                      </p:to>
                                    </p:set>
                                    <p:anim calcmode="lin" valueType="num">
                                      <p:cBhvr>
                                        <p:cTn id="46"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5">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5">
                                            <p:txEl>
                                              <p:pRg st="5" end="5"/>
                                            </p:txEl>
                                          </p:spTgt>
                                        </p:tgtEl>
                                        <p:attrNameLst>
                                          <p:attrName>style.visibility</p:attrName>
                                        </p:attrNameLst>
                                      </p:cBhvr>
                                      <p:to>
                                        <p:strVal val="visible"/>
                                      </p:to>
                                    </p:set>
                                    <p:anim calcmode="lin" valueType="num">
                                      <p:cBhvr>
                                        <p:cTn id="54"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5"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56"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57"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علاقة الادارة بالعلوم الاخرى</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Low" rtl="1">
              <a:buNone/>
            </a:pPr>
            <a:r>
              <a:rPr lang="ar-IQ" sz="3200" b="1" dirty="0" smtClean="0">
                <a:latin typeface="Times New Roman" pitchFamily="18" charset="0"/>
                <a:cs typeface="Times New Roman" pitchFamily="18" charset="0"/>
              </a:rPr>
              <a:t>تعتبر الأدارة من عائلة العلوم الاجتماعية والانسانية ، فهي ذات صلة وثيقة بالعلوم الاجتماعية التالية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علم الاقتصاد : يعني علم الادارة بالظواهر الاقتصادية في الدول وفي العالم مثل ( الكساد ألاقتصادي ومعدلات النمو ونسب البطالة ... الخ ) .</a:t>
            </a:r>
          </a:p>
          <a:p>
            <a:pPr marL="560070" indent="-514350" algn="justLow" rtl="1">
              <a:buFont typeface="Wingdings" pitchFamily="2" charset="2"/>
              <a:buChar char="ü"/>
            </a:pPr>
            <a:r>
              <a:rPr lang="ar-IQ" sz="2800" b="1" dirty="0">
                <a:solidFill>
                  <a:schemeClr val="tx2"/>
                </a:solidFill>
                <a:latin typeface="Times New Roman" pitchFamily="18" charset="0"/>
                <a:cs typeface="Times New Roman" pitchFamily="18" charset="0"/>
              </a:rPr>
              <a:t>علم </a:t>
            </a:r>
            <a:r>
              <a:rPr lang="ar-IQ" sz="2800" b="1" dirty="0" smtClean="0">
                <a:solidFill>
                  <a:schemeClr val="tx2"/>
                </a:solidFill>
                <a:latin typeface="Times New Roman" pitchFamily="18" charset="0"/>
                <a:cs typeface="Times New Roman" pitchFamily="18" charset="0"/>
              </a:rPr>
              <a:t>السياسة والقانون : يجب على الادارة أن تكون لها القدرة على تفسير المتغيرات السياسية من حولها وتتعامل بالاضافة الى فهم القوانيين واللوائح والانظمة التي يعمل بها في البلد الذي تعمل  فيه .</a:t>
            </a:r>
            <a:endParaRPr lang="ar-IQ" sz="2800" b="1" dirty="0">
              <a:solidFill>
                <a:schemeClr val="tx2"/>
              </a:solidFill>
              <a:latin typeface="Times New Roman" pitchFamily="18" charset="0"/>
              <a:cs typeface="Times New Roman" pitchFamily="18" charset="0"/>
            </a:endParaRPr>
          </a:p>
          <a:p>
            <a:pPr marL="560070" indent="-514350" algn="justLow" rtl="1">
              <a:buFont typeface="Wingdings" pitchFamily="2" charset="2"/>
              <a:buChar char="ü"/>
            </a:pPr>
            <a:r>
              <a:rPr lang="ar-IQ" sz="2800" b="1" dirty="0">
                <a:solidFill>
                  <a:schemeClr val="tx2"/>
                </a:solidFill>
                <a:latin typeface="Times New Roman" pitchFamily="18" charset="0"/>
                <a:cs typeface="Times New Roman" pitchFamily="18" charset="0"/>
              </a:rPr>
              <a:t>علم </a:t>
            </a:r>
            <a:r>
              <a:rPr lang="ar-IQ" sz="2800" b="1" dirty="0" smtClean="0">
                <a:solidFill>
                  <a:schemeClr val="tx2"/>
                </a:solidFill>
                <a:latin typeface="Times New Roman" pitchFamily="18" charset="0"/>
                <a:cs typeface="Times New Roman" pitchFamily="18" charset="0"/>
              </a:rPr>
              <a:t>النفس : علم </a:t>
            </a:r>
            <a:r>
              <a:rPr lang="ar-IQ" sz="2800" b="1" dirty="0">
                <a:solidFill>
                  <a:schemeClr val="tx2"/>
                </a:solidFill>
                <a:latin typeface="Times New Roman" pitchFamily="18" charset="0"/>
                <a:cs typeface="Times New Roman" pitchFamily="18" charset="0"/>
              </a:rPr>
              <a:t>الادارة </a:t>
            </a:r>
            <a:r>
              <a:rPr lang="ar-IQ" sz="2800" b="1" dirty="0" smtClean="0">
                <a:solidFill>
                  <a:schemeClr val="tx2"/>
                </a:solidFill>
                <a:latin typeface="Times New Roman" pitchFamily="18" charset="0"/>
                <a:cs typeface="Times New Roman" pitchFamily="18" charset="0"/>
              </a:rPr>
              <a:t>يعني فن التعامل مع النفس البشرية وما يطرأ عليها من التغييرات ، والقدرة على تحقيق الاهداف من خلال الموارد البشرية في المنظمة ، وبالتالي يجب على الادارة أن تكون على علم بفن التعامل مع الافراد والظواهر الانسانية المختلفة .</a:t>
            </a: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79730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0"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2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2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2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1" dur="2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علاقة الادارة بالعلوم الاخرى</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علم ألاجتماع : والذي يعني بالمجتمع وتطوره فالادارة يجب أن يكون لها أدراك كامل بالحاجات المطلوبة لتنمية المجتمع الذي تعمل فيه لكي تكون قادرة على التعامل مع تلك الحاجات عن طريق التدريب أو تقديم الخدمات أو السلع التي تعكس حاجاته بالاضافة الى القدرة على ادراك العادات والتقاليد التي يعمل بها في هذا المجتمع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علم التاريخ: تعتبر الادارة علم تراكمي للخبرات والدراسات السابقة وعلم التاريخ يعُني بتجارب وأنجازات الامم عبر العصور المختلفة ، وعلم الادارة من العلوم التي تقوم على التجارب السابقة والاضافة اليها مما يجعل هذا العلم متطور بصورة مستمرة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علم الاحصاء : فالادارة يجب أن تكون لها القدرة على فهم التحليلات الاحصائية عندما يضعون خططهم المستقبلية أو يحللون نشاطاتهم السابقة ، فيساعدهم في أجراءات التنبؤات والتعرف على العلاقات بين العوامل المؤثرة في القرارات .</a:t>
            </a:r>
            <a:endParaRPr lang="ar-IQ" sz="2800" b="1" dirty="0">
              <a:solidFill>
                <a:schemeClr val="tx2"/>
              </a:solidFill>
              <a:latin typeface="Times New Roman" pitchFamily="18" charset="0"/>
              <a:cs typeface="Times New Roman" pitchFamily="18" charset="0"/>
            </a:endParaRP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712077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علاقة الادارة بالعلوم الاخرى</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560070" indent="-514350" algn="justLow" rtl="1">
              <a:buFont typeface="Wingdings" pitchFamily="2" charset="2"/>
              <a:buChar char="ü"/>
            </a:pPr>
            <a:r>
              <a:rPr lang="ar-IQ" sz="2800" b="1" dirty="0">
                <a:solidFill>
                  <a:schemeClr val="tx2"/>
                </a:solidFill>
                <a:latin typeface="Times New Roman" pitchFamily="18" charset="0"/>
                <a:cs typeface="Times New Roman" pitchFamily="18" charset="0"/>
              </a:rPr>
              <a:t>علم </a:t>
            </a:r>
            <a:r>
              <a:rPr lang="ar-IQ" sz="2800" b="1" dirty="0" smtClean="0">
                <a:solidFill>
                  <a:schemeClr val="tx2"/>
                </a:solidFill>
                <a:latin typeface="Times New Roman" pitchFamily="18" charset="0"/>
                <a:cs typeface="Times New Roman" pitchFamily="18" charset="0"/>
              </a:rPr>
              <a:t>الجغرافية : أن طبيعية المنظمات الضخمة والتي تنتشر في جميع أرجاء العالم تجعل من معرفة الادارة لتلك المناطق المستهدفة ومعرفة سلوك المجتمعات فيها لانجاح أعمال المنظمات ، وهذا يتطلب معرفة المناخ والتضاريس واعداد السكان وغيرها من المتغيرات الديموغرافية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علم المحاسبة : وهو علم يعني بتسجيل وتبويب الانشطة التي تقوم بها المنظمه بشكل أرقام يمكن ألاستفادة منها في الكثير من الجوانب عن طريق مجمل التقارير المحاسبية التي توضح الوضع المالي للمنظمه بالاضافة الى نسب الربح والخسارة وغيرها من التقارير التي تحتاجها الادارة </a:t>
            </a:r>
            <a:r>
              <a:rPr lang="ar-IQ" sz="2800" b="1" smtClean="0">
                <a:solidFill>
                  <a:schemeClr val="tx2"/>
                </a:solidFill>
                <a:latin typeface="Times New Roman" pitchFamily="18" charset="0"/>
                <a:cs typeface="Times New Roman" pitchFamily="18" charset="0"/>
              </a:rPr>
              <a:t>في المنظمة </a:t>
            </a:r>
            <a:r>
              <a:rPr lang="ar-IQ" sz="2800" b="1" dirty="0" smtClean="0">
                <a:solidFill>
                  <a:schemeClr val="tx2"/>
                </a:solidFill>
                <a:latin typeface="Times New Roman" pitchFamily="18" charset="0"/>
                <a:cs typeface="Times New Roman" pitchFamily="18" charset="0"/>
              </a:rPr>
              <a:t>والتي تساعدها في اتخاذ القرارات الاستراتيجية المهمة والخاصة بعملها لذا فالادارة تعنى بعلم المحاسبة في القيام بالمهام الادارية في المنظمة .</a:t>
            </a: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3031529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66950" y="3177381"/>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8</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1215</TotalTime>
  <Words>559</Words>
  <Application>Microsoft Office PowerPoint</Application>
  <PresentationFormat>On-screen Show (4:3)</PresentationFormat>
  <Paragraphs>40</Paragraphs>
  <Slides>8</Slides>
  <Notes>0</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PowerPoint Presentation</vt:lpstr>
      <vt:lpstr>مفهوم وتعريف الادارة </vt:lpstr>
      <vt:lpstr>أسباب الحاجة الى الأدارة </vt:lpstr>
      <vt:lpstr>خصائص الأدارة </vt:lpstr>
      <vt:lpstr>علاقة الادارة بالعلوم الاخرى</vt:lpstr>
      <vt:lpstr>علاقة الادارة بالعلوم الاخرى</vt:lpstr>
      <vt:lpstr>علاقة الادارة بالعلوم الاخرى</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92</cp:revision>
  <dcterms:created xsi:type="dcterms:W3CDTF">2016-09-05T15:03:04Z</dcterms:created>
  <dcterms:modified xsi:type="dcterms:W3CDTF">2018-12-21T17:57:15Z</dcterms:modified>
</cp:coreProperties>
</file>