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9" r:id="rId2"/>
    <p:sldId id="260" r:id="rId3"/>
    <p:sldId id="282" r:id="rId4"/>
    <p:sldId id="283" r:id="rId5"/>
    <p:sldId id="279" r:id="rId6"/>
    <p:sldId id="284" r:id="rId7"/>
    <p:sldId id="26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71" autoAdjust="0"/>
  </p:normalViewPr>
  <p:slideViewPr>
    <p:cSldViewPr>
      <p:cViewPr varScale="1">
        <p:scale>
          <a:sx n="70" d="100"/>
          <a:sy n="70" d="100"/>
        </p:scale>
        <p:origin x="-1398"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DA78C0F-C70E-4D22-A3C6-26011F034C54}" type="datetimeFigureOut">
              <a:rPr lang="en-US" smtClean="0"/>
              <a:t>12/21/2018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A78C0F-C70E-4D22-A3C6-26011F034C54}" type="datetimeFigureOut">
              <a:rPr lang="en-US" smtClean="0"/>
              <a:t>12/21/2018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A78C0F-C70E-4D22-A3C6-26011F034C54}" type="datetimeFigureOut">
              <a:rPr lang="en-US" smtClean="0"/>
              <a:t>12/21/2018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A78C0F-C70E-4D22-A3C6-26011F034C54}" type="datetimeFigureOut">
              <a:rPr lang="en-US" smtClean="0"/>
              <a:t>12/21/2018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7DA78C0F-C70E-4D22-A3C6-26011F034C54}" type="datetimeFigureOut">
              <a:rPr lang="en-US" smtClean="0"/>
              <a:t>12/21/2018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A78C0F-C70E-4D22-A3C6-26011F034C54}" type="datetimeFigureOut">
              <a:rPr lang="en-US" smtClean="0"/>
              <a:t>12/21/2018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699FE-4B2B-4485-A353-9AC5C49CE7B8}"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DA78C0F-C70E-4D22-A3C6-26011F034C54}" type="datetimeFigureOut">
              <a:rPr lang="en-US" smtClean="0"/>
              <a:t>12/21/2018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A78C0F-C70E-4D22-A3C6-26011F034C54}" type="datetimeFigureOut">
              <a:rPr lang="en-US" smtClean="0"/>
              <a:t>12/21/2018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A78C0F-C70E-4D22-A3C6-26011F034C54}" type="datetimeFigureOut">
              <a:rPr lang="en-US" smtClean="0"/>
              <a:t>12/21/2018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7DA78C0F-C70E-4D22-A3C6-26011F034C54}" type="datetimeFigureOut">
              <a:rPr lang="en-US" smtClean="0"/>
              <a:t>12/21/2018</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F6A699FE-4B2B-4485-A353-9AC5C49CE7B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A78C0F-C70E-4D22-A3C6-26011F034C54}" type="datetimeFigureOut">
              <a:rPr lang="en-US" smtClean="0"/>
              <a:t>12/21/2018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7DA78C0F-C70E-4D22-A3C6-26011F034C54}" type="datetimeFigureOut">
              <a:rPr lang="en-US" smtClean="0"/>
              <a:t>12/21/2018</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F6A699FE-4B2B-4485-A353-9AC5C49CE7B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ctr" rtl="1"/>
            <a:endParaRPr lang="ar-IQ" sz="1400" b="1" dirty="0" smtClean="0">
              <a:latin typeface="Times New Roman" pitchFamily="18" charset="0"/>
              <a:cs typeface="Times New Roman" pitchFamily="18" charset="0"/>
            </a:endParaRPr>
          </a:p>
          <a:p>
            <a:pPr marL="0" indent="0" algn="ctr" rtl="1">
              <a:buNone/>
            </a:pPr>
            <a:endParaRPr lang="ar-IQ" sz="1400" b="1" dirty="0" smtClean="0">
              <a:latin typeface="Times New Roman" pitchFamily="18" charset="0"/>
              <a:cs typeface="Times New Roman" pitchFamily="18" charset="0"/>
            </a:endParaRPr>
          </a:p>
          <a:p>
            <a:pPr marL="0" indent="0" algn="ctr" rtl="1">
              <a:buNone/>
            </a:pPr>
            <a:r>
              <a:rPr lang="ar-IQ" sz="5400" b="1" dirty="0" smtClean="0">
                <a:latin typeface="Times New Roman" pitchFamily="18" charset="0"/>
                <a:cs typeface="Times New Roman" pitchFamily="18" charset="0"/>
              </a:rPr>
              <a:t>المحاضرة</a:t>
            </a:r>
            <a:r>
              <a:rPr lang="en-US" sz="5400" b="1" dirty="0" smtClean="0">
                <a:latin typeface="Times New Roman" pitchFamily="18" charset="0"/>
                <a:cs typeface="Times New Roman" pitchFamily="18" charset="0"/>
              </a:rPr>
              <a:t> </a:t>
            </a:r>
            <a:r>
              <a:rPr lang="ar-IQ" sz="5400" b="1" dirty="0" smtClean="0">
                <a:latin typeface="Times New Roman" pitchFamily="18" charset="0"/>
                <a:cs typeface="Times New Roman" pitchFamily="18" charset="0"/>
              </a:rPr>
              <a:t> الثالثة في مادة                            أدارة المنظمات الفندقية</a:t>
            </a:r>
          </a:p>
          <a:p>
            <a:pPr marL="0" indent="0" algn="ctr" rtl="1">
              <a:buNone/>
            </a:pPr>
            <a:r>
              <a:rPr lang="ar-IQ" sz="6000" b="1" dirty="0" smtClean="0">
                <a:latin typeface="Times New Roman" pitchFamily="18" charset="0"/>
                <a:cs typeface="Times New Roman" pitchFamily="18" charset="0"/>
              </a:rPr>
              <a:t>( المنظمة )</a:t>
            </a:r>
            <a:endParaRPr lang="ar-IQ" sz="6000" b="1" dirty="0">
              <a:latin typeface="Times New Roman" pitchFamily="18" charset="0"/>
              <a:cs typeface="Times New Roman" pitchFamily="18" charset="0"/>
            </a:endParaRPr>
          </a:p>
          <a:p>
            <a:pPr marL="45720" indent="0" algn="ctr" rtl="1">
              <a:buNone/>
            </a:pPr>
            <a:r>
              <a:rPr lang="en-US" sz="6000" b="1" dirty="0" smtClean="0">
                <a:latin typeface="Times New Roman" pitchFamily="18" charset="0"/>
                <a:cs typeface="Times New Roman" pitchFamily="18" charset="0"/>
              </a:rPr>
              <a:t>Organization</a:t>
            </a:r>
            <a:endParaRPr lang="en-IN" sz="6000" b="1" dirty="0">
              <a:latin typeface="Times New Roman" pitchFamily="18" charset="0"/>
              <a:cs typeface="Times New Roman" pitchFamily="18" charset="0"/>
            </a:endParaRPr>
          </a:p>
          <a:p>
            <a:pPr marL="45720" indent="0" algn="ctr" rtl="1">
              <a:buNone/>
            </a:pPr>
            <a:r>
              <a:rPr lang="ar-IQ" sz="4000" b="1" dirty="0" smtClean="0">
                <a:latin typeface="Times New Roman" pitchFamily="18" charset="0"/>
                <a:cs typeface="Times New Roman" pitchFamily="18" charset="0"/>
              </a:rPr>
              <a:t>المدرس المساعد </a:t>
            </a:r>
          </a:p>
          <a:p>
            <a:pPr marL="45720" indent="0" algn="ctr" rtl="1">
              <a:buNone/>
            </a:pPr>
            <a:r>
              <a:rPr lang="ar-IQ" sz="4800" b="1" dirty="0" smtClean="0">
                <a:latin typeface="Times New Roman" pitchFamily="18" charset="0"/>
                <a:cs typeface="Times New Roman" pitchFamily="18" charset="0"/>
              </a:rPr>
              <a:t>محمد </a:t>
            </a:r>
            <a:r>
              <a:rPr lang="ar-IQ" sz="4800" b="1" dirty="0">
                <a:latin typeface="Times New Roman" pitchFamily="18" charset="0"/>
                <a:cs typeface="Times New Roman" pitchFamily="18" charset="0"/>
              </a:rPr>
              <a:t>حميد عبدالمجيد اللامي</a:t>
            </a:r>
          </a:p>
        </p:txBody>
      </p:sp>
      <p:sp>
        <p:nvSpPr>
          <p:cNvPr id="4" name="Rectangle 1"/>
          <p:cNvSpPr>
            <a:spLocks noChangeArrowheads="1"/>
          </p:cNvSpPr>
          <p:nvPr/>
        </p:nvSpPr>
        <p:spPr bwMode="auto">
          <a:xfrm>
            <a:off x="1143000" y="23177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77364481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9525000" cy="838200"/>
          </a:xfrm>
        </p:spPr>
        <p:txBody>
          <a:bodyPr/>
          <a:lstStyle/>
          <a:p>
            <a:pPr algn="ctr" rtl="1"/>
            <a:r>
              <a:rPr lang="ar-IQ" sz="4000" dirty="0" smtClean="0">
                <a:solidFill>
                  <a:srgbClr val="0070C0"/>
                </a:solidFill>
                <a:latin typeface="Times New Roman" pitchFamily="18" charset="0"/>
                <a:cs typeface="Times New Roman" pitchFamily="18" charset="0"/>
              </a:rPr>
              <a:t>أنواع المنظمات </a:t>
            </a:r>
            <a:r>
              <a:rPr lang="en-US" sz="4000" dirty="0">
                <a:solidFill>
                  <a:srgbClr val="0070C0"/>
                </a:solidFill>
                <a:latin typeface="Times New Roman" pitchFamily="18" charset="0"/>
                <a:cs typeface="Times New Roman" pitchFamily="18" charset="0"/>
              </a:rPr>
              <a:t>Types of organizations</a:t>
            </a:r>
            <a:br>
              <a:rPr lang="en-US" sz="4000" dirty="0">
                <a:solidFill>
                  <a:srgbClr val="0070C0"/>
                </a:solidFill>
                <a:latin typeface="Times New Roman" pitchFamily="18" charset="0"/>
                <a:cs typeface="Times New Roman" pitchFamily="18" charset="0"/>
              </a:rPr>
            </a:br>
            <a:r>
              <a:rPr lang="ar-IQ" sz="4000" dirty="0" smtClean="0">
                <a:solidFill>
                  <a:srgbClr val="0070C0"/>
                </a:solidFill>
                <a:latin typeface="Times New Roman" pitchFamily="18" charset="0"/>
                <a:cs typeface="Times New Roman" pitchFamily="18" charset="0"/>
              </a:rPr>
              <a:t> </a:t>
            </a:r>
            <a:endParaRPr lang="en-US" sz="4000" b="1" dirty="0">
              <a:solidFill>
                <a:srgbClr val="0070C0"/>
              </a:solidFill>
              <a:latin typeface="Times New Roman" pitchFamily="18" charset="0"/>
              <a:cs typeface="Times New Roman" pitchFamily="18" charset="0"/>
            </a:endParaRPr>
          </a:p>
        </p:txBody>
      </p:sp>
      <p:sp>
        <p:nvSpPr>
          <p:cNvPr id="5" name="Content Placeholder 2"/>
          <p:cNvSpPr>
            <a:spLocks noGrp="1"/>
          </p:cNvSpPr>
          <p:nvPr>
            <p:ph idx="1"/>
          </p:nvPr>
        </p:nvSpPr>
        <p:spPr>
          <a:xfrm>
            <a:off x="0" y="990600"/>
            <a:ext cx="9144000" cy="5943600"/>
          </a:xfrm>
          <a:prstGeom prst="rect">
            <a:avLst/>
          </a:prstGeom>
        </p:spPr>
        <p:txBody>
          <a:bodyPr>
            <a:normAutofit/>
          </a:bodyPr>
          <a:lstStyle/>
          <a:p>
            <a:pPr marL="45720" indent="0" algn="justLow" rtl="1"/>
            <a:r>
              <a:rPr lang="ar-IQ" sz="2800" b="1" dirty="0" smtClean="0">
                <a:solidFill>
                  <a:schemeClr val="tx2"/>
                </a:solidFill>
                <a:latin typeface="Times New Roman" pitchFamily="18" charset="0"/>
                <a:cs typeface="Times New Roman" pitchFamily="18" charset="0"/>
              </a:rPr>
              <a:t>يوجد العديد من التقسيمات للمنظمات فيمكن تقسيم المنظمة من حيث رسميتها فنقول منظمة رسمية ومنظمة غير رسمية ، ويمكن تقسيمها من حيث الاولوية وأهميتها فنقول منظمة أولية ومنظمة ثانوية أو تقسم المنظمات حسب الاهداف الاساسية وسوف نوضح كل نوع من أنواع المنظمات .</a:t>
            </a:r>
          </a:p>
          <a:p>
            <a:pPr marL="560070" indent="-514350" algn="justLow" rtl="1">
              <a:buAutoNum type="arabicPeriod"/>
            </a:pPr>
            <a:r>
              <a:rPr lang="ar-IQ" sz="2800" b="1" dirty="0" smtClean="0">
                <a:latin typeface="Times New Roman" pitchFamily="18" charset="0"/>
                <a:cs typeface="Times New Roman" pitchFamily="18" charset="0"/>
              </a:rPr>
              <a:t>المنظمة الرسمية والمنظمة غير الرسمية :</a:t>
            </a:r>
          </a:p>
          <a:p>
            <a:pPr marL="560070" indent="-514350" algn="justLow" rtl="1">
              <a:buFont typeface="Wingdings" pitchFamily="2" charset="2"/>
              <a:buChar char="ü"/>
            </a:pPr>
            <a:r>
              <a:rPr lang="ar-IQ" sz="3200" b="1" dirty="0" smtClean="0">
                <a:solidFill>
                  <a:schemeClr val="tx2"/>
                </a:solidFill>
                <a:latin typeface="Times New Roman" pitchFamily="18" charset="0"/>
                <a:cs typeface="Times New Roman" pitchFamily="18" charset="0"/>
              </a:rPr>
              <a:t>المنظمة الرسمية : وهي تلك المنظمة التي تكون ذات هيكل محدد وواضح ومستويات ومسؤوليات واضحة ، وخطوط أتصال أفقي وعمودي ،واحياناً مكتوبة .</a:t>
            </a:r>
          </a:p>
          <a:p>
            <a:pPr marL="560070" indent="-514350" algn="justLow" rtl="1">
              <a:buFont typeface="Wingdings" pitchFamily="2" charset="2"/>
              <a:buChar char="ü"/>
            </a:pPr>
            <a:r>
              <a:rPr lang="ar-IQ" sz="3200" b="1" dirty="0" smtClean="0">
                <a:solidFill>
                  <a:schemeClr val="tx2"/>
                </a:solidFill>
                <a:latin typeface="Times New Roman" pitchFamily="18" charset="0"/>
                <a:cs typeface="Times New Roman" pitchFamily="18" charset="0"/>
              </a:rPr>
              <a:t>المنظمة غير الرسمية : وهي المنظمة التي تكون أهدافها وقتية قابلة للتغيير ، فيكون الهيكل التنظيمي قابل للتغيير وغير ثابت .</a:t>
            </a:r>
            <a:endParaRPr lang="ar-IQ" sz="3200" b="1" dirty="0">
              <a:solidFill>
                <a:schemeClr val="tx2"/>
              </a:solidFill>
              <a:latin typeface="Times New Roman" pitchFamily="18" charset="0"/>
              <a:cs typeface="Times New Roman" pitchFamily="18" charset="0"/>
            </a:endParaRPr>
          </a:p>
          <a:p>
            <a:pPr marL="45720" indent="0" algn="r" rtl="1">
              <a:buNone/>
            </a:pPr>
            <a:endParaRPr lang="en-US" sz="32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251278685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2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6" dur="2000" fill="hold"/>
                                        <p:tgtEl>
                                          <p:spTgt spid="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7" dur="2000" fill="hold"/>
                                        <p:tgtEl>
                                          <p:spTgt spid="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8" fill="hold">
                      <p:stCondLst>
                        <p:cond delay="indefinite"/>
                      </p:stCondLst>
                      <p:childTnLst>
                        <p:par>
                          <p:cTn id="19" fill="hold">
                            <p:stCondLst>
                              <p:cond delay="0"/>
                            </p:stCondLst>
                            <p:childTnLst>
                              <p:par>
                                <p:cTn id="20" presetID="15" presetClass="entr" presetSubtype="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 calcmode="lin" valueType="num">
                                      <p:cBhvr>
                                        <p:cTn id="22" dur="2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3" dur="2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24" dur="2000" fill="hold"/>
                                        <p:tgtEl>
                                          <p:spTgt spid="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5" dur="2000" fill="hold"/>
                                        <p:tgtEl>
                                          <p:spTgt spid="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6" fill="hold">
                      <p:stCondLst>
                        <p:cond delay="indefinite"/>
                      </p:stCondLst>
                      <p:childTnLst>
                        <p:par>
                          <p:cTn id="27" fill="hold">
                            <p:stCondLst>
                              <p:cond delay="0"/>
                            </p:stCondLst>
                            <p:childTnLst>
                              <p:par>
                                <p:cTn id="28" presetID="15" presetClass="entr" presetSubtype="0" fill="hold" grpId="0" nodeType="click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 calcmode="lin" valueType="num">
                                      <p:cBhvr>
                                        <p:cTn id="30" dur="2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31" dur="2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32" dur="2000" fill="hold"/>
                                        <p:tgtEl>
                                          <p:spTgt spid="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3" dur="2000" fill="hold"/>
                                        <p:tgtEl>
                                          <p:spTgt spid="5">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4" fill="hold">
                      <p:stCondLst>
                        <p:cond delay="indefinite"/>
                      </p:stCondLst>
                      <p:childTnLst>
                        <p:par>
                          <p:cTn id="35" fill="hold">
                            <p:stCondLst>
                              <p:cond delay="0"/>
                            </p:stCondLst>
                            <p:childTnLst>
                              <p:par>
                                <p:cTn id="36" presetID="15" presetClass="entr" presetSubtype="0" fill="hold" grpId="0" nodeType="clickEffect">
                                  <p:stCondLst>
                                    <p:cond delay="0"/>
                                  </p:stCondLst>
                                  <p:childTnLst>
                                    <p:set>
                                      <p:cBhvr>
                                        <p:cTn id="37" dur="1" fill="hold">
                                          <p:stCondLst>
                                            <p:cond delay="0"/>
                                          </p:stCondLst>
                                        </p:cTn>
                                        <p:tgtEl>
                                          <p:spTgt spid="5">
                                            <p:txEl>
                                              <p:pRg st="3" end="3"/>
                                            </p:txEl>
                                          </p:spTgt>
                                        </p:tgtEl>
                                        <p:attrNameLst>
                                          <p:attrName>style.visibility</p:attrName>
                                        </p:attrNameLst>
                                      </p:cBhvr>
                                      <p:to>
                                        <p:strVal val="visible"/>
                                      </p:to>
                                    </p:set>
                                    <p:anim calcmode="lin" valueType="num">
                                      <p:cBhvr>
                                        <p:cTn id="38" dur="2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9" dur="2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40" dur="2000" fill="hold"/>
                                        <p:tgtEl>
                                          <p:spTgt spid="5">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41" dur="2000" fill="hold"/>
                                        <p:tgtEl>
                                          <p:spTgt spid="5">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9525000" cy="838200"/>
          </a:xfrm>
        </p:spPr>
        <p:txBody>
          <a:bodyPr/>
          <a:lstStyle/>
          <a:p>
            <a:pPr algn="ctr" rtl="1"/>
            <a:r>
              <a:rPr lang="ar-IQ" sz="4000" dirty="0" smtClean="0">
                <a:solidFill>
                  <a:srgbClr val="0070C0"/>
                </a:solidFill>
                <a:latin typeface="Times New Roman" pitchFamily="18" charset="0"/>
                <a:cs typeface="Times New Roman" pitchFamily="18" charset="0"/>
              </a:rPr>
              <a:t>أنواع المنظمات </a:t>
            </a:r>
            <a:r>
              <a:rPr lang="en-US" sz="4000" dirty="0">
                <a:solidFill>
                  <a:srgbClr val="0070C0"/>
                </a:solidFill>
                <a:latin typeface="Times New Roman" pitchFamily="18" charset="0"/>
                <a:cs typeface="Times New Roman" pitchFamily="18" charset="0"/>
              </a:rPr>
              <a:t>Types of organizations</a:t>
            </a:r>
            <a:br>
              <a:rPr lang="en-US" sz="4000" dirty="0">
                <a:solidFill>
                  <a:srgbClr val="0070C0"/>
                </a:solidFill>
                <a:latin typeface="Times New Roman" pitchFamily="18" charset="0"/>
                <a:cs typeface="Times New Roman" pitchFamily="18" charset="0"/>
              </a:rPr>
            </a:br>
            <a:r>
              <a:rPr lang="ar-IQ" sz="4000" dirty="0" smtClean="0">
                <a:solidFill>
                  <a:srgbClr val="0070C0"/>
                </a:solidFill>
                <a:latin typeface="Times New Roman" pitchFamily="18" charset="0"/>
                <a:cs typeface="Times New Roman" pitchFamily="18" charset="0"/>
              </a:rPr>
              <a:t> </a:t>
            </a:r>
            <a:endParaRPr lang="en-US" sz="4000" b="1" dirty="0">
              <a:solidFill>
                <a:srgbClr val="0070C0"/>
              </a:solidFill>
              <a:latin typeface="Times New Roman" pitchFamily="18" charset="0"/>
              <a:cs typeface="Times New Roman" pitchFamily="18" charset="0"/>
            </a:endParaRPr>
          </a:p>
        </p:txBody>
      </p:sp>
      <p:sp>
        <p:nvSpPr>
          <p:cNvPr id="5" name="Content Placeholder 2"/>
          <p:cNvSpPr>
            <a:spLocks noGrp="1"/>
          </p:cNvSpPr>
          <p:nvPr>
            <p:ph idx="1"/>
          </p:nvPr>
        </p:nvSpPr>
        <p:spPr>
          <a:xfrm>
            <a:off x="0" y="990600"/>
            <a:ext cx="9144000" cy="5943600"/>
          </a:xfrm>
          <a:prstGeom prst="rect">
            <a:avLst/>
          </a:prstGeom>
        </p:spPr>
        <p:txBody>
          <a:bodyPr>
            <a:normAutofit/>
          </a:bodyPr>
          <a:lstStyle/>
          <a:p>
            <a:pPr marL="45720" indent="0" algn="justLow" rtl="1"/>
            <a:r>
              <a:rPr lang="ar-IQ" sz="3600" b="1" dirty="0" smtClean="0">
                <a:latin typeface="Times New Roman" pitchFamily="18" charset="0"/>
                <a:cs typeface="Times New Roman" pitchFamily="18" charset="0"/>
              </a:rPr>
              <a:t>2. منظمات أولية و منظمات ثانوية :</a:t>
            </a:r>
          </a:p>
          <a:p>
            <a:pPr marL="560070" indent="-514350" algn="justLow" rtl="1">
              <a:buFont typeface="Wingdings" pitchFamily="2" charset="2"/>
              <a:buChar char="ü"/>
            </a:pPr>
            <a:r>
              <a:rPr lang="ar-IQ" sz="3200" b="1" dirty="0" smtClean="0">
                <a:solidFill>
                  <a:schemeClr val="tx2"/>
                </a:solidFill>
                <a:latin typeface="Times New Roman" pitchFamily="18" charset="0"/>
                <a:cs typeface="Times New Roman" pitchFamily="18" charset="0"/>
              </a:rPr>
              <a:t>المنظمات الاولية </a:t>
            </a:r>
            <a:r>
              <a:rPr lang="ar-IQ" sz="3200" b="1" dirty="0" smtClean="0">
                <a:solidFill>
                  <a:schemeClr val="tx2"/>
                </a:solidFill>
                <a:latin typeface="Times New Roman" pitchFamily="18" charset="0"/>
                <a:cs typeface="Times New Roman" pitchFamily="18" charset="0"/>
              </a:rPr>
              <a:t>: تمتاز هذة المنظمات بأن الرابط بين أفرادها ترابط عاطفي كامل ، وعادة يوجد إتصال مباشر بين الافراد ، وايضاً لا يحسبون ما تعطيهم المنظمة وما تأخذه منهم المنظمة .</a:t>
            </a:r>
          </a:p>
          <a:p>
            <a:pPr marL="45720" indent="0" algn="justLow" rtl="1"/>
            <a:endParaRPr lang="ar-IQ" sz="1400" b="1" dirty="0" smtClean="0">
              <a:solidFill>
                <a:schemeClr val="tx2"/>
              </a:solidFill>
              <a:latin typeface="Times New Roman" pitchFamily="18" charset="0"/>
              <a:cs typeface="Times New Roman" pitchFamily="18" charset="0"/>
            </a:endParaRPr>
          </a:p>
          <a:p>
            <a:pPr marL="560070" indent="-514350" algn="justLow" rtl="1">
              <a:buFont typeface="Wingdings" pitchFamily="2" charset="2"/>
              <a:buChar char="ü"/>
            </a:pPr>
            <a:r>
              <a:rPr lang="ar-IQ" sz="3200" dirty="0">
                <a:solidFill>
                  <a:schemeClr val="tx2"/>
                </a:solidFill>
                <a:latin typeface="Times New Roman" pitchFamily="18" charset="0"/>
                <a:cs typeface="Times New Roman" pitchFamily="18" charset="0"/>
              </a:rPr>
              <a:t>المنظمات </a:t>
            </a:r>
            <a:r>
              <a:rPr lang="ar-IQ" sz="3200" dirty="0" smtClean="0">
                <a:solidFill>
                  <a:schemeClr val="tx2"/>
                </a:solidFill>
                <a:latin typeface="Times New Roman" pitchFamily="18" charset="0"/>
                <a:cs typeface="Times New Roman" pitchFamily="18" charset="0"/>
              </a:rPr>
              <a:t>الثانوية</a:t>
            </a:r>
            <a:r>
              <a:rPr lang="ar-IQ" sz="3200" b="1" dirty="0" smtClean="0">
                <a:solidFill>
                  <a:schemeClr val="tx2"/>
                </a:solidFill>
                <a:latin typeface="Times New Roman" pitchFamily="18" charset="0"/>
                <a:cs typeface="Times New Roman" pitchFamily="18" charset="0"/>
              </a:rPr>
              <a:t>: وتمتاز هذة المنظمات بأن العلاقة بين أفرادها التعاقد والمنطقية أكثر من العاطفة ، ووجود التزامات بين الطرفين .</a:t>
            </a:r>
            <a:endParaRPr lang="ar-IQ" sz="3200" b="1" dirty="0">
              <a:solidFill>
                <a:schemeClr val="tx2"/>
              </a:solidFill>
              <a:latin typeface="Times New Roman" pitchFamily="18" charset="0"/>
              <a:cs typeface="Times New Roman" pitchFamily="18" charset="0"/>
            </a:endParaRPr>
          </a:p>
          <a:p>
            <a:pPr marL="45720" indent="0" algn="r" rtl="1">
              <a:buNone/>
            </a:pPr>
            <a:endParaRPr lang="en-US" sz="32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389742650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2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6" dur="2000" fill="hold"/>
                                        <p:tgtEl>
                                          <p:spTgt spid="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7" dur="2000" fill="hold"/>
                                        <p:tgtEl>
                                          <p:spTgt spid="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8" fill="hold">
                      <p:stCondLst>
                        <p:cond delay="indefinite"/>
                      </p:stCondLst>
                      <p:childTnLst>
                        <p:par>
                          <p:cTn id="19" fill="hold">
                            <p:stCondLst>
                              <p:cond delay="0"/>
                            </p:stCondLst>
                            <p:childTnLst>
                              <p:par>
                                <p:cTn id="20" presetID="15" presetClass="entr" presetSubtype="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 calcmode="lin" valueType="num">
                                      <p:cBhvr>
                                        <p:cTn id="22" dur="2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3" dur="2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24" dur="2000" fill="hold"/>
                                        <p:tgtEl>
                                          <p:spTgt spid="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5" dur="2000" fill="hold"/>
                                        <p:tgtEl>
                                          <p:spTgt spid="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6" fill="hold">
                      <p:stCondLst>
                        <p:cond delay="indefinite"/>
                      </p:stCondLst>
                      <p:childTnLst>
                        <p:par>
                          <p:cTn id="27" fill="hold">
                            <p:stCondLst>
                              <p:cond delay="0"/>
                            </p:stCondLst>
                            <p:childTnLst>
                              <p:par>
                                <p:cTn id="28" presetID="15" presetClass="entr" presetSubtype="0" fill="hold" grpId="0" nodeType="clickEffect">
                                  <p:stCondLst>
                                    <p:cond delay="0"/>
                                  </p:stCondLst>
                                  <p:childTnLst>
                                    <p:set>
                                      <p:cBhvr>
                                        <p:cTn id="29" dur="1" fill="hold">
                                          <p:stCondLst>
                                            <p:cond delay="0"/>
                                          </p:stCondLst>
                                        </p:cTn>
                                        <p:tgtEl>
                                          <p:spTgt spid="5">
                                            <p:txEl>
                                              <p:pRg st="3" end="3"/>
                                            </p:txEl>
                                          </p:spTgt>
                                        </p:tgtEl>
                                        <p:attrNameLst>
                                          <p:attrName>style.visibility</p:attrName>
                                        </p:attrNameLst>
                                      </p:cBhvr>
                                      <p:to>
                                        <p:strVal val="visible"/>
                                      </p:to>
                                    </p:set>
                                    <p:anim calcmode="lin" valueType="num">
                                      <p:cBhvr>
                                        <p:cTn id="30" dur="2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1" dur="2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32" dur="2000" fill="hold"/>
                                        <p:tgtEl>
                                          <p:spTgt spid="5">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3" dur="2000" fill="hold"/>
                                        <p:tgtEl>
                                          <p:spTgt spid="5">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9525000" cy="838200"/>
          </a:xfrm>
        </p:spPr>
        <p:txBody>
          <a:bodyPr/>
          <a:lstStyle/>
          <a:p>
            <a:pPr algn="ctr" rtl="1"/>
            <a:r>
              <a:rPr lang="ar-IQ" sz="4000" dirty="0" smtClean="0">
                <a:solidFill>
                  <a:srgbClr val="0070C0"/>
                </a:solidFill>
                <a:latin typeface="Times New Roman" pitchFamily="18" charset="0"/>
                <a:cs typeface="Times New Roman" pitchFamily="18" charset="0"/>
              </a:rPr>
              <a:t>أنواع المنظمات </a:t>
            </a:r>
            <a:r>
              <a:rPr lang="en-US" sz="4000" dirty="0">
                <a:solidFill>
                  <a:srgbClr val="0070C0"/>
                </a:solidFill>
                <a:latin typeface="Times New Roman" pitchFamily="18" charset="0"/>
                <a:cs typeface="Times New Roman" pitchFamily="18" charset="0"/>
              </a:rPr>
              <a:t>Types of organizations</a:t>
            </a:r>
            <a:br>
              <a:rPr lang="en-US" sz="4000" dirty="0">
                <a:solidFill>
                  <a:srgbClr val="0070C0"/>
                </a:solidFill>
                <a:latin typeface="Times New Roman" pitchFamily="18" charset="0"/>
                <a:cs typeface="Times New Roman" pitchFamily="18" charset="0"/>
              </a:rPr>
            </a:br>
            <a:r>
              <a:rPr lang="ar-IQ" sz="4000" dirty="0" smtClean="0">
                <a:solidFill>
                  <a:srgbClr val="0070C0"/>
                </a:solidFill>
                <a:latin typeface="Times New Roman" pitchFamily="18" charset="0"/>
                <a:cs typeface="Times New Roman" pitchFamily="18" charset="0"/>
              </a:rPr>
              <a:t> </a:t>
            </a:r>
            <a:endParaRPr lang="en-US" sz="4000" b="1" dirty="0">
              <a:solidFill>
                <a:srgbClr val="0070C0"/>
              </a:solidFill>
              <a:latin typeface="Times New Roman" pitchFamily="18" charset="0"/>
              <a:cs typeface="Times New Roman" pitchFamily="18" charset="0"/>
            </a:endParaRPr>
          </a:p>
        </p:txBody>
      </p:sp>
      <p:sp>
        <p:nvSpPr>
          <p:cNvPr id="5" name="Content Placeholder 2"/>
          <p:cNvSpPr>
            <a:spLocks noGrp="1"/>
          </p:cNvSpPr>
          <p:nvPr>
            <p:ph idx="1"/>
          </p:nvPr>
        </p:nvSpPr>
        <p:spPr>
          <a:xfrm>
            <a:off x="0" y="990600"/>
            <a:ext cx="9144000" cy="5943600"/>
          </a:xfrm>
          <a:prstGeom prst="rect">
            <a:avLst/>
          </a:prstGeom>
        </p:spPr>
        <p:txBody>
          <a:bodyPr>
            <a:normAutofit lnSpcReduction="10000"/>
          </a:bodyPr>
          <a:lstStyle/>
          <a:p>
            <a:pPr marL="45720" indent="0" algn="justLow" rtl="1"/>
            <a:r>
              <a:rPr lang="ar-IQ" sz="3600" b="1" dirty="0" smtClean="0">
                <a:latin typeface="Times New Roman" pitchFamily="18" charset="0"/>
                <a:cs typeface="Times New Roman" pitchFamily="18" charset="0"/>
              </a:rPr>
              <a:t>3. التقسيم على أساس أهداف المنظمة :</a:t>
            </a:r>
            <a:endParaRPr lang="ar-IQ" sz="3600" b="1" dirty="0" smtClean="0">
              <a:latin typeface="Times New Roman" pitchFamily="18" charset="0"/>
              <a:cs typeface="Times New Roman" pitchFamily="18" charset="0"/>
            </a:endParaRPr>
          </a:p>
          <a:p>
            <a:pPr marL="560070" indent="-514350" algn="justLow" rtl="1">
              <a:buFont typeface="Wingdings" pitchFamily="2" charset="2"/>
              <a:buChar char="ü"/>
            </a:pPr>
            <a:r>
              <a:rPr lang="ar-IQ" sz="2800" b="1" dirty="0" smtClean="0">
                <a:solidFill>
                  <a:schemeClr val="tx2"/>
                </a:solidFill>
                <a:latin typeface="Times New Roman" pitchFamily="18" charset="0"/>
                <a:cs typeface="Times New Roman" pitchFamily="18" charset="0"/>
              </a:rPr>
              <a:t>المنظمات </a:t>
            </a:r>
            <a:r>
              <a:rPr lang="ar-IQ" sz="2800" b="1" dirty="0" smtClean="0">
                <a:solidFill>
                  <a:schemeClr val="tx2"/>
                </a:solidFill>
                <a:latin typeface="Times New Roman" pitchFamily="18" charset="0"/>
                <a:cs typeface="Times New Roman" pitchFamily="18" charset="0"/>
              </a:rPr>
              <a:t>الخدمية: وتهدف هذة المنظمات الى تقديم خدمات دون النظرالى العائد المادي بشكل كبير .</a:t>
            </a:r>
          </a:p>
          <a:p>
            <a:pPr marL="560070" indent="-514350" algn="justLow" rtl="1">
              <a:buFont typeface="Wingdings" pitchFamily="2" charset="2"/>
              <a:buChar char="ü"/>
            </a:pPr>
            <a:r>
              <a:rPr lang="ar-IQ" sz="2800" dirty="0" smtClean="0">
                <a:solidFill>
                  <a:schemeClr val="tx2"/>
                </a:solidFill>
                <a:latin typeface="Times New Roman" pitchFamily="18" charset="0"/>
                <a:cs typeface="Times New Roman" pitchFamily="18" charset="0"/>
              </a:rPr>
              <a:t>المنظمات الاقتصادية : </a:t>
            </a:r>
            <a:r>
              <a:rPr lang="ar-IQ" sz="2800" dirty="0">
                <a:solidFill>
                  <a:schemeClr val="tx2"/>
                </a:solidFill>
                <a:latin typeface="Times New Roman" pitchFamily="18" charset="0"/>
                <a:cs typeface="Times New Roman" pitchFamily="18" charset="0"/>
              </a:rPr>
              <a:t>وتهدف هذة المنظمات الى </a:t>
            </a:r>
            <a:r>
              <a:rPr lang="ar-IQ" sz="2800" dirty="0" smtClean="0">
                <a:solidFill>
                  <a:schemeClr val="tx2"/>
                </a:solidFill>
                <a:latin typeface="Times New Roman" pitchFamily="18" charset="0"/>
                <a:cs typeface="Times New Roman" pitchFamily="18" charset="0"/>
              </a:rPr>
              <a:t>تحقيق ربح أو عائد مقابل ما تقدمه من سلع وخدمات مثل ( المنظمات التجارية ) .</a:t>
            </a:r>
          </a:p>
          <a:p>
            <a:pPr marL="560070" indent="-514350" algn="justLow" rtl="1">
              <a:buFont typeface="Wingdings" pitchFamily="2" charset="2"/>
              <a:buChar char="ü"/>
            </a:pPr>
            <a:r>
              <a:rPr lang="ar-IQ" sz="2800" b="1" dirty="0" smtClean="0">
                <a:solidFill>
                  <a:schemeClr val="tx2"/>
                </a:solidFill>
                <a:latin typeface="Times New Roman" pitchFamily="18" charset="0"/>
                <a:cs typeface="Times New Roman" pitchFamily="18" charset="0"/>
              </a:rPr>
              <a:t>المنظمات الدينية : وهي التي تقدم الثقافة الدينية مثل الجوامع ووزارات الاوقاف .</a:t>
            </a:r>
          </a:p>
          <a:p>
            <a:pPr marL="560070" indent="-514350" algn="justLow" rtl="1">
              <a:buFont typeface="Wingdings" pitchFamily="2" charset="2"/>
              <a:buChar char="ü"/>
            </a:pPr>
            <a:r>
              <a:rPr lang="ar-IQ" sz="2800" dirty="0" smtClean="0">
                <a:solidFill>
                  <a:schemeClr val="tx2"/>
                </a:solidFill>
                <a:latin typeface="Times New Roman" pitchFamily="18" charset="0"/>
                <a:cs typeface="Times New Roman" pitchFamily="18" charset="0"/>
              </a:rPr>
              <a:t>المنظمات الحمائية : وهي </a:t>
            </a:r>
            <a:r>
              <a:rPr lang="ar-IQ" sz="2800" dirty="0">
                <a:solidFill>
                  <a:schemeClr val="tx2"/>
                </a:solidFill>
                <a:latin typeface="Times New Roman" pitchFamily="18" charset="0"/>
                <a:cs typeface="Times New Roman" pitchFamily="18" charset="0"/>
              </a:rPr>
              <a:t>المنظمات </a:t>
            </a:r>
            <a:r>
              <a:rPr lang="ar-IQ" sz="2800" dirty="0" smtClean="0">
                <a:solidFill>
                  <a:schemeClr val="tx2"/>
                </a:solidFill>
                <a:latin typeface="Times New Roman" pitchFamily="18" charset="0"/>
                <a:cs typeface="Times New Roman" pitchFamily="18" charset="0"/>
              </a:rPr>
              <a:t>التي تقوم بالحماية مثل الشرطة والدفاع المدني .</a:t>
            </a:r>
          </a:p>
          <a:p>
            <a:pPr marL="560070" indent="-514350" algn="justLow" rtl="1">
              <a:buFont typeface="Wingdings" pitchFamily="2" charset="2"/>
              <a:buChar char="ü"/>
            </a:pPr>
            <a:r>
              <a:rPr lang="ar-IQ" sz="2800" b="1" dirty="0" smtClean="0">
                <a:solidFill>
                  <a:schemeClr val="tx2"/>
                </a:solidFill>
                <a:latin typeface="Times New Roman" pitchFamily="18" charset="0"/>
                <a:cs typeface="Times New Roman" pitchFamily="18" charset="0"/>
              </a:rPr>
              <a:t>المنظمات السياسية : </a:t>
            </a:r>
            <a:r>
              <a:rPr lang="ar-IQ" sz="2800" dirty="0">
                <a:solidFill>
                  <a:schemeClr val="tx2"/>
                </a:solidFill>
                <a:latin typeface="Times New Roman" pitchFamily="18" charset="0"/>
                <a:cs typeface="Times New Roman" pitchFamily="18" charset="0"/>
              </a:rPr>
              <a:t>وهي المنظمات </a:t>
            </a:r>
            <a:r>
              <a:rPr lang="ar-IQ" sz="2800" dirty="0" smtClean="0">
                <a:solidFill>
                  <a:schemeClr val="tx2"/>
                </a:solidFill>
                <a:latin typeface="Times New Roman" pitchFamily="18" charset="0"/>
                <a:cs typeface="Times New Roman" pitchFamily="18" charset="0"/>
              </a:rPr>
              <a:t>التي تقوم بوضع السياسات العامة للدولة .</a:t>
            </a:r>
          </a:p>
          <a:p>
            <a:pPr marL="560070" indent="-514350" algn="justLow" rtl="1">
              <a:buFont typeface="Wingdings" pitchFamily="2" charset="2"/>
              <a:buChar char="ü"/>
            </a:pPr>
            <a:r>
              <a:rPr lang="ar-IQ" sz="2800" b="1" dirty="0" smtClean="0">
                <a:solidFill>
                  <a:schemeClr val="tx2"/>
                </a:solidFill>
                <a:latin typeface="Times New Roman" pitchFamily="18" charset="0"/>
                <a:cs typeface="Times New Roman" pitchFamily="18" charset="0"/>
              </a:rPr>
              <a:t>المنظمات الاجتماعية : </a:t>
            </a:r>
            <a:r>
              <a:rPr lang="ar-IQ" sz="2800" dirty="0">
                <a:solidFill>
                  <a:schemeClr val="tx2"/>
                </a:solidFill>
                <a:latin typeface="Times New Roman" pitchFamily="18" charset="0"/>
                <a:cs typeface="Times New Roman" pitchFamily="18" charset="0"/>
              </a:rPr>
              <a:t>وهي المنظمات التي </a:t>
            </a:r>
            <a:r>
              <a:rPr lang="ar-IQ" sz="2800" dirty="0" smtClean="0">
                <a:solidFill>
                  <a:schemeClr val="tx2"/>
                </a:solidFill>
                <a:latin typeface="Times New Roman" pitchFamily="18" charset="0"/>
                <a:cs typeface="Times New Roman" pitchFamily="18" charset="0"/>
              </a:rPr>
              <a:t>تخدم أفرادالمجتمع وتشبع حاجاتهم الاجتماعية مثل النوادي .</a:t>
            </a:r>
            <a:endParaRPr lang="ar-IQ" sz="2800" b="1" dirty="0" smtClean="0">
              <a:solidFill>
                <a:schemeClr val="tx2"/>
              </a:solidFill>
              <a:latin typeface="Times New Roman" pitchFamily="18" charset="0"/>
              <a:cs typeface="Times New Roman" pitchFamily="18" charset="0"/>
            </a:endParaRPr>
          </a:p>
          <a:p>
            <a:pPr marL="45720" indent="0" algn="justLow" rtl="1"/>
            <a:endParaRPr lang="ar-IQ" sz="1400" b="1" dirty="0" smtClean="0">
              <a:solidFill>
                <a:schemeClr val="tx2"/>
              </a:solidFill>
              <a:latin typeface="Times New Roman" pitchFamily="18" charset="0"/>
              <a:cs typeface="Times New Roman" pitchFamily="18" charset="0"/>
            </a:endParaRPr>
          </a:p>
          <a:p>
            <a:pPr marL="45720" indent="0" algn="r" rtl="1">
              <a:buNone/>
            </a:pPr>
            <a:endParaRPr lang="en-US" sz="32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29797300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2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6" dur="2000" fill="hold"/>
                                        <p:tgtEl>
                                          <p:spTgt spid="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7" dur="2000" fill="hold"/>
                                        <p:tgtEl>
                                          <p:spTgt spid="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8" fill="hold">
                      <p:stCondLst>
                        <p:cond delay="indefinite"/>
                      </p:stCondLst>
                      <p:childTnLst>
                        <p:par>
                          <p:cTn id="19" fill="hold">
                            <p:stCondLst>
                              <p:cond delay="0"/>
                            </p:stCondLst>
                            <p:childTnLst>
                              <p:par>
                                <p:cTn id="20" presetID="15" presetClass="entr" presetSubtype="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 calcmode="lin" valueType="num">
                                      <p:cBhvr>
                                        <p:cTn id="22" dur="2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3" dur="2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24" dur="2000" fill="hold"/>
                                        <p:tgtEl>
                                          <p:spTgt spid="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5" dur="2000" fill="hold"/>
                                        <p:tgtEl>
                                          <p:spTgt spid="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6" fill="hold">
                      <p:stCondLst>
                        <p:cond delay="indefinite"/>
                      </p:stCondLst>
                      <p:childTnLst>
                        <p:par>
                          <p:cTn id="27" fill="hold">
                            <p:stCondLst>
                              <p:cond delay="0"/>
                            </p:stCondLst>
                            <p:childTnLst>
                              <p:par>
                                <p:cTn id="28" presetID="15" presetClass="entr" presetSubtype="0" fill="hold" grpId="0" nodeType="click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 calcmode="lin" valueType="num">
                                      <p:cBhvr>
                                        <p:cTn id="30" dur="2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31" dur="2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32" dur="2000" fill="hold"/>
                                        <p:tgtEl>
                                          <p:spTgt spid="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3" dur="2000" fill="hold"/>
                                        <p:tgtEl>
                                          <p:spTgt spid="5">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4" fill="hold">
                      <p:stCondLst>
                        <p:cond delay="indefinite"/>
                      </p:stCondLst>
                      <p:childTnLst>
                        <p:par>
                          <p:cTn id="35" fill="hold">
                            <p:stCondLst>
                              <p:cond delay="0"/>
                            </p:stCondLst>
                            <p:childTnLst>
                              <p:par>
                                <p:cTn id="36" presetID="15" presetClass="entr" presetSubtype="0" fill="hold" grpId="0" nodeType="clickEffect">
                                  <p:stCondLst>
                                    <p:cond delay="0"/>
                                  </p:stCondLst>
                                  <p:childTnLst>
                                    <p:set>
                                      <p:cBhvr>
                                        <p:cTn id="37" dur="1" fill="hold">
                                          <p:stCondLst>
                                            <p:cond delay="0"/>
                                          </p:stCondLst>
                                        </p:cTn>
                                        <p:tgtEl>
                                          <p:spTgt spid="5">
                                            <p:txEl>
                                              <p:pRg st="3" end="3"/>
                                            </p:txEl>
                                          </p:spTgt>
                                        </p:tgtEl>
                                        <p:attrNameLst>
                                          <p:attrName>style.visibility</p:attrName>
                                        </p:attrNameLst>
                                      </p:cBhvr>
                                      <p:to>
                                        <p:strVal val="visible"/>
                                      </p:to>
                                    </p:set>
                                    <p:anim calcmode="lin" valueType="num">
                                      <p:cBhvr>
                                        <p:cTn id="38" dur="2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9" dur="2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40" dur="2000" fill="hold"/>
                                        <p:tgtEl>
                                          <p:spTgt spid="5">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41" dur="2000" fill="hold"/>
                                        <p:tgtEl>
                                          <p:spTgt spid="5">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2" fill="hold">
                      <p:stCondLst>
                        <p:cond delay="indefinite"/>
                      </p:stCondLst>
                      <p:childTnLst>
                        <p:par>
                          <p:cTn id="43" fill="hold">
                            <p:stCondLst>
                              <p:cond delay="0"/>
                            </p:stCondLst>
                            <p:childTnLst>
                              <p:par>
                                <p:cTn id="44" presetID="15" presetClass="entr" presetSubtype="0" fill="hold" grpId="0" nodeType="clickEffect">
                                  <p:stCondLst>
                                    <p:cond delay="0"/>
                                  </p:stCondLst>
                                  <p:childTnLst>
                                    <p:set>
                                      <p:cBhvr>
                                        <p:cTn id="45" dur="1" fill="hold">
                                          <p:stCondLst>
                                            <p:cond delay="0"/>
                                          </p:stCondLst>
                                        </p:cTn>
                                        <p:tgtEl>
                                          <p:spTgt spid="5">
                                            <p:txEl>
                                              <p:pRg st="4" end="4"/>
                                            </p:txEl>
                                          </p:spTgt>
                                        </p:tgtEl>
                                        <p:attrNameLst>
                                          <p:attrName>style.visibility</p:attrName>
                                        </p:attrNameLst>
                                      </p:cBhvr>
                                      <p:to>
                                        <p:strVal val="visible"/>
                                      </p:to>
                                    </p:set>
                                    <p:anim calcmode="lin" valueType="num">
                                      <p:cBhvr>
                                        <p:cTn id="46" dur="2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47" dur="2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48" dur="2000" fill="hold"/>
                                        <p:tgtEl>
                                          <p:spTgt spid="5">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9" dur="2000" fill="hold"/>
                                        <p:tgtEl>
                                          <p:spTgt spid="5">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0" fill="hold">
                      <p:stCondLst>
                        <p:cond delay="indefinite"/>
                      </p:stCondLst>
                      <p:childTnLst>
                        <p:par>
                          <p:cTn id="51" fill="hold">
                            <p:stCondLst>
                              <p:cond delay="0"/>
                            </p:stCondLst>
                            <p:childTnLst>
                              <p:par>
                                <p:cTn id="52" presetID="15" presetClass="entr" presetSubtype="0" fill="hold" grpId="0" nodeType="clickEffect">
                                  <p:stCondLst>
                                    <p:cond delay="0"/>
                                  </p:stCondLst>
                                  <p:childTnLst>
                                    <p:set>
                                      <p:cBhvr>
                                        <p:cTn id="53" dur="1" fill="hold">
                                          <p:stCondLst>
                                            <p:cond delay="0"/>
                                          </p:stCondLst>
                                        </p:cTn>
                                        <p:tgtEl>
                                          <p:spTgt spid="5">
                                            <p:txEl>
                                              <p:pRg st="5" end="5"/>
                                            </p:txEl>
                                          </p:spTgt>
                                        </p:tgtEl>
                                        <p:attrNameLst>
                                          <p:attrName>style.visibility</p:attrName>
                                        </p:attrNameLst>
                                      </p:cBhvr>
                                      <p:to>
                                        <p:strVal val="visible"/>
                                      </p:to>
                                    </p:set>
                                    <p:anim calcmode="lin" valueType="num">
                                      <p:cBhvr>
                                        <p:cTn id="54" dur="2000" fill="hold"/>
                                        <p:tgtEl>
                                          <p:spTgt spid="5">
                                            <p:txEl>
                                              <p:pRg st="5" end="5"/>
                                            </p:txEl>
                                          </p:spTgt>
                                        </p:tgtEl>
                                        <p:attrNameLst>
                                          <p:attrName>ppt_w</p:attrName>
                                        </p:attrNameLst>
                                      </p:cBhvr>
                                      <p:tavLst>
                                        <p:tav tm="0">
                                          <p:val>
                                            <p:fltVal val="0"/>
                                          </p:val>
                                        </p:tav>
                                        <p:tav tm="100000">
                                          <p:val>
                                            <p:strVal val="#ppt_w"/>
                                          </p:val>
                                        </p:tav>
                                      </p:tavLst>
                                    </p:anim>
                                    <p:anim calcmode="lin" valueType="num">
                                      <p:cBhvr>
                                        <p:cTn id="55" dur="2000" fill="hold"/>
                                        <p:tgtEl>
                                          <p:spTgt spid="5">
                                            <p:txEl>
                                              <p:pRg st="5" end="5"/>
                                            </p:txEl>
                                          </p:spTgt>
                                        </p:tgtEl>
                                        <p:attrNameLst>
                                          <p:attrName>ppt_h</p:attrName>
                                        </p:attrNameLst>
                                      </p:cBhvr>
                                      <p:tavLst>
                                        <p:tav tm="0">
                                          <p:val>
                                            <p:fltVal val="0"/>
                                          </p:val>
                                        </p:tav>
                                        <p:tav tm="100000">
                                          <p:val>
                                            <p:strVal val="#ppt_h"/>
                                          </p:val>
                                        </p:tav>
                                      </p:tavLst>
                                    </p:anim>
                                    <p:anim calcmode="lin" valueType="num">
                                      <p:cBhvr>
                                        <p:cTn id="56" dur="2000" fill="hold"/>
                                        <p:tgtEl>
                                          <p:spTgt spid="5">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57" dur="2000" fill="hold"/>
                                        <p:tgtEl>
                                          <p:spTgt spid="5">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8" fill="hold">
                      <p:stCondLst>
                        <p:cond delay="indefinite"/>
                      </p:stCondLst>
                      <p:childTnLst>
                        <p:par>
                          <p:cTn id="59" fill="hold">
                            <p:stCondLst>
                              <p:cond delay="0"/>
                            </p:stCondLst>
                            <p:childTnLst>
                              <p:par>
                                <p:cTn id="60" presetID="15" presetClass="entr" presetSubtype="0" fill="hold" grpId="0" nodeType="clickEffect">
                                  <p:stCondLst>
                                    <p:cond delay="0"/>
                                  </p:stCondLst>
                                  <p:childTnLst>
                                    <p:set>
                                      <p:cBhvr>
                                        <p:cTn id="61" dur="1" fill="hold">
                                          <p:stCondLst>
                                            <p:cond delay="0"/>
                                          </p:stCondLst>
                                        </p:cTn>
                                        <p:tgtEl>
                                          <p:spTgt spid="5">
                                            <p:txEl>
                                              <p:pRg st="6" end="6"/>
                                            </p:txEl>
                                          </p:spTgt>
                                        </p:tgtEl>
                                        <p:attrNameLst>
                                          <p:attrName>style.visibility</p:attrName>
                                        </p:attrNameLst>
                                      </p:cBhvr>
                                      <p:to>
                                        <p:strVal val="visible"/>
                                      </p:to>
                                    </p:set>
                                    <p:anim calcmode="lin" valueType="num">
                                      <p:cBhvr>
                                        <p:cTn id="62" dur="2000" fill="hold"/>
                                        <p:tgtEl>
                                          <p:spTgt spid="5">
                                            <p:txEl>
                                              <p:pRg st="6" end="6"/>
                                            </p:txEl>
                                          </p:spTgt>
                                        </p:tgtEl>
                                        <p:attrNameLst>
                                          <p:attrName>ppt_w</p:attrName>
                                        </p:attrNameLst>
                                      </p:cBhvr>
                                      <p:tavLst>
                                        <p:tav tm="0">
                                          <p:val>
                                            <p:fltVal val="0"/>
                                          </p:val>
                                        </p:tav>
                                        <p:tav tm="100000">
                                          <p:val>
                                            <p:strVal val="#ppt_w"/>
                                          </p:val>
                                        </p:tav>
                                      </p:tavLst>
                                    </p:anim>
                                    <p:anim calcmode="lin" valueType="num">
                                      <p:cBhvr>
                                        <p:cTn id="63" dur="2000" fill="hold"/>
                                        <p:tgtEl>
                                          <p:spTgt spid="5">
                                            <p:txEl>
                                              <p:pRg st="6" end="6"/>
                                            </p:txEl>
                                          </p:spTgt>
                                        </p:tgtEl>
                                        <p:attrNameLst>
                                          <p:attrName>ppt_h</p:attrName>
                                        </p:attrNameLst>
                                      </p:cBhvr>
                                      <p:tavLst>
                                        <p:tav tm="0">
                                          <p:val>
                                            <p:fltVal val="0"/>
                                          </p:val>
                                        </p:tav>
                                        <p:tav tm="100000">
                                          <p:val>
                                            <p:strVal val="#ppt_h"/>
                                          </p:val>
                                        </p:tav>
                                      </p:tavLst>
                                    </p:anim>
                                    <p:anim calcmode="lin" valueType="num">
                                      <p:cBhvr>
                                        <p:cTn id="64" dur="2000" fill="hold"/>
                                        <p:tgtEl>
                                          <p:spTgt spid="5">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65" dur="2000" fill="hold"/>
                                        <p:tgtEl>
                                          <p:spTgt spid="5">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pPr marL="0" indent="0" algn="ctr" rtl="1">
              <a:buNone/>
            </a:pPr>
            <a:r>
              <a:rPr lang="ar-IQ" sz="6000" dirty="0" smtClean="0">
                <a:solidFill>
                  <a:srgbClr val="0070C0"/>
                </a:solidFill>
                <a:latin typeface="Times New Roman" pitchFamily="18" charset="0"/>
                <a:cs typeface="Times New Roman" pitchFamily="18" charset="0"/>
              </a:rPr>
              <a:t>مصطلحات عامة </a:t>
            </a:r>
            <a:endParaRPr lang="en-US" sz="6000" b="1" dirty="0">
              <a:solidFill>
                <a:srgbClr val="0070C0"/>
              </a:solidFill>
              <a:latin typeface="Times New Roman" pitchFamily="18" charset="0"/>
              <a:cs typeface="Times New Roman" pitchFamily="18" charset="0"/>
            </a:endParaRPr>
          </a:p>
        </p:txBody>
      </p:sp>
      <p:sp>
        <p:nvSpPr>
          <p:cNvPr id="5" name="Content Placeholder 2"/>
          <p:cNvSpPr>
            <a:spLocks noGrp="1"/>
          </p:cNvSpPr>
          <p:nvPr>
            <p:ph idx="1"/>
          </p:nvPr>
        </p:nvSpPr>
        <p:spPr>
          <a:xfrm>
            <a:off x="0" y="1295400"/>
            <a:ext cx="9144000" cy="5562600"/>
          </a:xfrm>
          <a:prstGeom prst="rect">
            <a:avLst/>
          </a:prstGeom>
        </p:spPr>
        <p:txBody>
          <a:bodyPr>
            <a:normAutofit/>
          </a:bodyPr>
          <a:lstStyle/>
          <a:p>
            <a:pPr marL="502920" indent="-457200" algn="justLow" rtl="1">
              <a:buFont typeface="Wingdings" pitchFamily="2" charset="2"/>
              <a:buChar char="Ø"/>
            </a:pPr>
            <a:r>
              <a:rPr lang="ar-IQ" sz="3200" b="1" dirty="0" smtClean="0">
                <a:solidFill>
                  <a:schemeClr val="tx2"/>
                </a:solidFill>
                <a:latin typeface="Times New Roman" pitchFamily="18" charset="0"/>
                <a:cs typeface="Times New Roman" pitchFamily="18" charset="0"/>
              </a:rPr>
              <a:t>المنظمة : هي مجموعة من الافراد يتبعون منطق منظم للوصول الى هدف محدد </a:t>
            </a:r>
            <a:r>
              <a:rPr lang="ar-IQ" sz="3600" b="1" dirty="0" smtClean="0">
                <a:solidFill>
                  <a:schemeClr val="tx2"/>
                </a:solidFill>
                <a:latin typeface="Times New Roman" pitchFamily="18" charset="0"/>
                <a:cs typeface="Times New Roman" pitchFamily="18" charset="0"/>
              </a:rPr>
              <a:t>.</a:t>
            </a:r>
          </a:p>
          <a:p>
            <a:pPr marL="502920" indent="-457200" algn="justLow" rtl="1">
              <a:buFont typeface="Wingdings" pitchFamily="2" charset="2"/>
              <a:buChar char="Ø"/>
            </a:pPr>
            <a:r>
              <a:rPr lang="ar-IQ" sz="3000" dirty="0" smtClean="0">
                <a:solidFill>
                  <a:schemeClr val="tx2"/>
                </a:solidFill>
                <a:latin typeface="Times New Roman" pitchFamily="18" charset="0"/>
                <a:cs typeface="Times New Roman" pitchFamily="18" charset="0"/>
              </a:rPr>
              <a:t>المؤسسة : هي هيكل أقتصادي وأجتماعي يظم الافراد أو عدد من الافراد يعملون بطريقة منظمة من أجل خلق منتوجات أو خدمات الى المستهلكين في بيئة تنافسية أو غير تنافسية . </a:t>
            </a:r>
          </a:p>
          <a:p>
            <a:pPr marL="502920" indent="-457200" algn="justLow" rtl="1">
              <a:buFont typeface="Wingdings" pitchFamily="2" charset="2"/>
              <a:buChar char="Ø"/>
            </a:pPr>
            <a:r>
              <a:rPr lang="ar-IQ" sz="3000" b="1" dirty="0" smtClean="0">
                <a:solidFill>
                  <a:schemeClr val="tx2"/>
                </a:solidFill>
                <a:latin typeface="Times New Roman" pitchFamily="18" charset="0"/>
                <a:cs typeface="Times New Roman" pitchFamily="18" charset="0"/>
              </a:rPr>
              <a:t>الشركة : هي عقد يلتزم بمقتضاه شخصان أو أكثر بأن يساهم كل منهم في مشروع يستهدف الربح بتقديم حصة من المال أو عمل لأقسام ما قد ينشأ عن هذا الموضوع من ربح أو خسارة .</a:t>
            </a:r>
            <a:endParaRPr lang="ar-IQ" sz="3600" b="1" dirty="0" smtClean="0">
              <a:solidFill>
                <a:schemeClr val="tx2"/>
              </a:solidFill>
              <a:latin typeface="Times New Roman" pitchFamily="18" charset="0"/>
              <a:cs typeface="Times New Roman" pitchFamily="18" charset="0"/>
            </a:endParaRPr>
          </a:p>
          <a:p>
            <a:pPr marL="502920" indent="-457200" algn="justLow" rtl="1">
              <a:buFont typeface="Wingdings" pitchFamily="2" charset="2"/>
              <a:buChar char="Ø"/>
            </a:pPr>
            <a:endParaRPr lang="ar-IQ" sz="3600" b="1" dirty="0" smtClean="0">
              <a:solidFill>
                <a:schemeClr val="tx2"/>
              </a:solidFill>
              <a:latin typeface="Times New Roman" pitchFamily="18" charset="0"/>
              <a:cs typeface="Times New Roman" pitchFamily="18" charset="0"/>
            </a:endParaRPr>
          </a:p>
          <a:p>
            <a:pPr marL="45720" indent="0" algn="r" rtl="1">
              <a:buNone/>
            </a:pPr>
            <a:endParaRPr lang="en-US" sz="32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42428668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2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6" dur="2000" fill="hold"/>
                                        <p:tgtEl>
                                          <p:spTgt spid="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7" dur="2000" fill="hold"/>
                                        <p:tgtEl>
                                          <p:spTgt spid="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8" fill="hold">
                      <p:stCondLst>
                        <p:cond delay="indefinite"/>
                      </p:stCondLst>
                      <p:childTnLst>
                        <p:par>
                          <p:cTn id="19" fill="hold">
                            <p:stCondLst>
                              <p:cond delay="0"/>
                            </p:stCondLst>
                            <p:childTnLst>
                              <p:par>
                                <p:cTn id="20" presetID="15" presetClass="entr" presetSubtype="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 calcmode="lin" valueType="num">
                                      <p:cBhvr>
                                        <p:cTn id="22" dur="2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3" dur="2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24" dur="2000" fill="hold"/>
                                        <p:tgtEl>
                                          <p:spTgt spid="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5" dur="2000" fill="hold"/>
                                        <p:tgtEl>
                                          <p:spTgt spid="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6" fill="hold">
                      <p:stCondLst>
                        <p:cond delay="indefinite"/>
                      </p:stCondLst>
                      <p:childTnLst>
                        <p:par>
                          <p:cTn id="27" fill="hold">
                            <p:stCondLst>
                              <p:cond delay="0"/>
                            </p:stCondLst>
                            <p:childTnLst>
                              <p:par>
                                <p:cTn id="28" presetID="15" presetClass="entr" presetSubtype="0" fill="hold" grpId="0" nodeType="click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 calcmode="lin" valueType="num">
                                      <p:cBhvr>
                                        <p:cTn id="30" dur="2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31" dur="2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32" dur="2000" fill="hold"/>
                                        <p:tgtEl>
                                          <p:spTgt spid="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3" dur="2000" fill="hold"/>
                                        <p:tgtEl>
                                          <p:spTgt spid="5">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pPr marL="0" indent="0" algn="ctr" rtl="1">
              <a:buNone/>
            </a:pPr>
            <a:r>
              <a:rPr lang="ar-IQ" sz="6000" dirty="0" smtClean="0">
                <a:solidFill>
                  <a:srgbClr val="0070C0"/>
                </a:solidFill>
                <a:latin typeface="Times New Roman" pitchFamily="18" charset="0"/>
                <a:cs typeface="Times New Roman" pitchFamily="18" charset="0"/>
              </a:rPr>
              <a:t>مصطلحات عامة </a:t>
            </a:r>
            <a:endParaRPr lang="en-US" sz="6000" b="1" dirty="0">
              <a:solidFill>
                <a:srgbClr val="0070C0"/>
              </a:solidFill>
              <a:latin typeface="Times New Roman" pitchFamily="18" charset="0"/>
              <a:cs typeface="Times New Roman" pitchFamily="18" charset="0"/>
            </a:endParaRPr>
          </a:p>
        </p:txBody>
      </p:sp>
      <p:sp>
        <p:nvSpPr>
          <p:cNvPr id="5" name="Content Placeholder 2"/>
          <p:cNvSpPr>
            <a:spLocks noGrp="1"/>
          </p:cNvSpPr>
          <p:nvPr>
            <p:ph idx="1"/>
          </p:nvPr>
        </p:nvSpPr>
        <p:spPr>
          <a:xfrm>
            <a:off x="0" y="1295400"/>
            <a:ext cx="9144000" cy="5562600"/>
          </a:xfrm>
          <a:prstGeom prst="rect">
            <a:avLst/>
          </a:prstGeom>
        </p:spPr>
        <p:txBody>
          <a:bodyPr>
            <a:normAutofit/>
          </a:bodyPr>
          <a:lstStyle/>
          <a:p>
            <a:pPr marL="502920" indent="-457200" algn="justLow" rtl="1">
              <a:buFont typeface="Wingdings" pitchFamily="2" charset="2"/>
              <a:buChar char="Ø"/>
            </a:pPr>
            <a:r>
              <a:rPr lang="ar-IQ" sz="3200" dirty="0">
                <a:solidFill>
                  <a:schemeClr val="tx2"/>
                </a:solidFill>
                <a:latin typeface="Times New Roman" pitchFamily="18" charset="0"/>
                <a:cs typeface="Times New Roman" pitchFamily="18" charset="0"/>
              </a:rPr>
              <a:t>المنشأة : مشروع أوجزء من المشروع ، له موقع ثابت داخل حدود المربع ، يقوم بأداء نوع أو أكثر من الانشطة الاقتصادية تحت أدارة واحدة ، وقد يكون حائز المشروع شخصاً طبيعياً أو أعتبارياً أ, جهة حكومية </a:t>
            </a:r>
            <a:r>
              <a:rPr lang="ar-IQ" sz="3200" dirty="0" smtClean="0">
                <a:solidFill>
                  <a:schemeClr val="tx2"/>
                </a:solidFill>
                <a:latin typeface="Times New Roman" pitchFamily="18" charset="0"/>
                <a:cs typeface="Times New Roman" pitchFamily="18" charset="0"/>
              </a:rPr>
              <a:t>.</a:t>
            </a:r>
          </a:p>
          <a:p>
            <a:pPr marL="502920" indent="-457200" algn="justLow" rtl="1">
              <a:buFont typeface="Wingdings" pitchFamily="2" charset="2"/>
              <a:buChar char="Ø"/>
            </a:pPr>
            <a:r>
              <a:rPr lang="ar-IQ" sz="3200" dirty="0" smtClean="0">
                <a:solidFill>
                  <a:schemeClr val="tx2"/>
                </a:solidFill>
                <a:latin typeface="Times New Roman" pitchFamily="18" charset="0"/>
                <a:cs typeface="Times New Roman" pitchFamily="18" charset="0"/>
              </a:rPr>
              <a:t>المشروع: يقصد به من الناحية الاقتصادية أي تنظيم يعمل على الانتاج والمبادلة أو يرمي الى تداول ألأموال والخدمات بهدف الحصول على ربح  .</a:t>
            </a:r>
            <a:endParaRPr lang="ar-IQ" sz="3200" dirty="0">
              <a:solidFill>
                <a:schemeClr val="tx2"/>
              </a:solidFill>
              <a:latin typeface="Times New Roman" pitchFamily="18" charset="0"/>
              <a:cs typeface="Times New Roman" pitchFamily="18" charset="0"/>
            </a:endParaRPr>
          </a:p>
          <a:p>
            <a:pPr marL="45720" indent="0" algn="justLow" rtl="1"/>
            <a:endParaRPr lang="ar-IQ" sz="3600" b="1" dirty="0" smtClean="0">
              <a:solidFill>
                <a:schemeClr val="tx2"/>
              </a:solidFill>
              <a:latin typeface="Times New Roman" pitchFamily="18" charset="0"/>
              <a:cs typeface="Times New Roman" pitchFamily="18" charset="0"/>
            </a:endParaRPr>
          </a:p>
          <a:p>
            <a:pPr marL="502920" indent="-457200" algn="justLow" rtl="1">
              <a:buFont typeface="Wingdings" pitchFamily="2" charset="2"/>
              <a:buChar char="Ø"/>
            </a:pPr>
            <a:endParaRPr lang="ar-IQ" sz="3600" b="1" dirty="0" smtClean="0">
              <a:solidFill>
                <a:schemeClr val="tx2"/>
              </a:solidFill>
              <a:latin typeface="Times New Roman" pitchFamily="18" charset="0"/>
              <a:cs typeface="Times New Roman" pitchFamily="18" charset="0"/>
            </a:endParaRPr>
          </a:p>
          <a:p>
            <a:pPr marL="45720" indent="0" algn="r" rtl="1">
              <a:buNone/>
            </a:pPr>
            <a:endParaRPr lang="en-US" sz="32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177477666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2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6" dur="2000" fill="hold"/>
                                        <p:tgtEl>
                                          <p:spTgt spid="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7" dur="2000" fill="hold"/>
                                        <p:tgtEl>
                                          <p:spTgt spid="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8" fill="hold">
                      <p:stCondLst>
                        <p:cond delay="indefinite"/>
                      </p:stCondLst>
                      <p:childTnLst>
                        <p:par>
                          <p:cTn id="19" fill="hold">
                            <p:stCondLst>
                              <p:cond delay="0"/>
                            </p:stCondLst>
                            <p:childTnLst>
                              <p:par>
                                <p:cTn id="20" presetID="15" presetClass="entr" presetSubtype="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 calcmode="lin" valueType="num">
                                      <p:cBhvr>
                                        <p:cTn id="22" dur="2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3" dur="2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24" dur="2000" fill="hold"/>
                                        <p:tgtEl>
                                          <p:spTgt spid="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5" dur="2000" fill="hold"/>
                                        <p:tgtEl>
                                          <p:spTgt spid="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29200"/>
            <a:ext cx="9144000" cy="1143000"/>
          </a:xfrm>
        </p:spPr>
        <p:txBody>
          <a:bodyPr>
            <a:normAutofit fontScale="90000"/>
          </a:bodyPr>
          <a:lstStyle/>
          <a:p>
            <a:pPr marL="0" indent="0" algn="ctr" rtl="1">
              <a:buNone/>
            </a:pPr>
            <a:r>
              <a:rPr lang="ar-IQ" sz="8800" b="1" dirty="0" smtClean="0">
                <a:solidFill>
                  <a:srgbClr val="C00000"/>
                </a:solidFill>
                <a:latin typeface="Times New Roman" pitchFamily="18" charset="0"/>
                <a:cs typeface="Times New Roman" pitchFamily="18" charset="0"/>
              </a:rPr>
              <a:t>شُكراً على حُسنِ الأصغاء</a:t>
            </a:r>
            <a:endParaRPr lang="en-US" sz="8800" b="1" dirty="0">
              <a:solidFill>
                <a:srgbClr val="C00000"/>
              </a:solidFill>
              <a:latin typeface="Times New Roman" pitchFamily="18" charset="0"/>
              <a:cs typeface="Times New Roman" pitchFamily="18" charset="0"/>
            </a:endParaRPr>
          </a:p>
        </p:txBody>
      </p:sp>
      <p:pic>
        <p:nvPicPr>
          <p:cNvPr id="5" name="Content Placeholder 7" descr="12.gif"/>
          <p:cNvPicPr>
            <a:picLocks noGrp="1" noChangeAspect="1"/>
          </p:cNvPicPr>
          <p:nvPr>
            <p:ph idx="1"/>
          </p:nvPr>
        </p:nvPicPr>
        <p:blipFill>
          <a:blip r:embed="rId2"/>
          <a:stretch>
            <a:fillRect/>
          </a:stretch>
        </p:blipFill>
        <p:spPr>
          <a:xfrm>
            <a:off x="2278062" y="1937544"/>
            <a:ext cx="4610100" cy="1905000"/>
          </a:xfrm>
        </p:spPr>
      </p:pic>
      <p:sp>
        <p:nvSpPr>
          <p:cNvPr id="4" name="Slide Number Placeholder 3"/>
          <p:cNvSpPr>
            <a:spLocks noGrp="1"/>
          </p:cNvSpPr>
          <p:nvPr>
            <p:ph type="sldNum" sz="quarter" idx="12"/>
          </p:nvPr>
        </p:nvSpPr>
        <p:spPr/>
        <p:txBody>
          <a:bodyPr/>
          <a:lstStyle/>
          <a:p>
            <a:pPr>
              <a:defRPr/>
            </a:pPr>
            <a:fld id="{46ED5938-454E-4F25-ABE5-61419BC9EF58}" type="slidenum">
              <a:rPr lang="en-US" smtClean="0"/>
              <a:pPr>
                <a:defRPr/>
              </a:pPr>
              <a:t>7</a:t>
            </a:fld>
            <a:endParaRPr lang="en-US"/>
          </a:p>
        </p:txBody>
      </p:sp>
    </p:spTree>
    <p:extLst>
      <p:ext uri="{BB962C8B-B14F-4D97-AF65-F5344CB8AC3E}">
        <p14:creationId xmlns:p14="http://schemas.microsoft.com/office/powerpoint/2010/main" val="1251640857"/>
      </p:ext>
    </p:extLst>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p:val>
                                            <p:fltVal val="0"/>
                                          </p:val>
                                        </p:tav>
                                        <p:tav tm="100000">
                                          <p:val>
                                            <p:strVal val="#ppt_w"/>
                                          </p:val>
                                        </p:tav>
                                      </p:tavLst>
                                    </p:anim>
                                    <p:anim calcmode="lin" valueType="num">
                                      <p:cBhvr>
                                        <p:cTn id="8" dur="5000" fill="hold"/>
                                        <p:tgtEl>
                                          <p:spTgt spid="2"/>
                                        </p:tgtEl>
                                        <p:attrNameLst>
                                          <p:attrName>ppt_h</p:attrName>
                                        </p:attrNameLst>
                                      </p:cBhvr>
                                      <p:tavLst>
                                        <p:tav tm="0">
                                          <p:val>
                                            <p:fltVal val="0"/>
                                          </p:val>
                                        </p:tav>
                                        <p:tav tm="100000">
                                          <p:val>
                                            <p:strVal val="#ppt_h"/>
                                          </p:val>
                                        </p:tav>
                                      </p:tavLst>
                                    </p:anim>
                                    <p:animEffect transition="in" filter="fade">
                                      <p:cBhvr>
                                        <p:cTn id="9"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1100</TotalTime>
  <Words>437</Words>
  <Application>Microsoft Office PowerPoint</Application>
  <PresentationFormat>On-screen Show (4:3)</PresentationFormat>
  <Paragraphs>36</Paragraphs>
  <Slides>7</Slides>
  <Notes>0</Notes>
  <HiddenSlides>1</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Angles</vt:lpstr>
      <vt:lpstr>PowerPoint Presentation</vt:lpstr>
      <vt:lpstr>أنواع المنظمات Types of organizations  </vt:lpstr>
      <vt:lpstr>أنواع المنظمات Types of organizations  </vt:lpstr>
      <vt:lpstr>أنواع المنظمات Types of organizations  </vt:lpstr>
      <vt:lpstr>مصطلحات عامة </vt:lpstr>
      <vt:lpstr>مصطلحات عامة </vt:lpstr>
      <vt:lpstr>شُكراً على حُسنِ الأصغاء</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ماهية التطوير الوظيفي :</dc:title>
  <dc:creator>Se7en</dc:creator>
  <cp:lastModifiedBy>Se7en</cp:lastModifiedBy>
  <cp:revision>80</cp:revision>
  <dcterms:created xsi:type="dcterms:W3CDTF">2016-09-05T15:03:04Z</dcterms:created>
  <dcterms:modified xsi:type="dcterms:W3CDTF">2018-12-21T15:27:07Z</dcterms:modified>
</cp:coreProperties>
</file>