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  <p:sldId id="279" r:id="rId4"/>
    <p:sldId id="280" r:id="rId5"/>
    <p:sldId id="277" r:id="rId6"/>
    <p:sldId id="281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DA78C0F-C70E-4D22-A3C6-26011F034C54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 rtl="1"/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المحاضرة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 الثانية </a:t>
            </a: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في مادة                            أدارة المنظمات الفندقية</a:t>
            </a:r>
          </a:p>
          <a:p>
            <a:pPr marL="0" indent="0" algn="ctr" rtl="1">
              <a:buNone/>
            </a:pP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( المنظمة )</a:t>
            </a:r>
            <a:endParaRPr lang="ar-IQ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Organization</a:t>
            </a:r>
            <a:endParaRPr lang="en-IN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ar-IQ" sz="4000" b="1" dirty="0" smtClean="0">
                <a:latin typeface="Times New Roman" pitchFamily="18" charset="0"/>
                <a:cs typeface="Times New Roman" pitchFamily="18" charset="0"/>
              </a:rPr>
              <a:t>المدرس المساعد </a:t>
            </a:r>
          </a:p>
          <a:p>
            <a:pPr marL="45720" indent="0" algn="ctr" rtl="1">
              <a:buNone/>
            </a:pPr>
            <a:r>
              <a:rPr lang="ar-IQ" sz="4800" b="1" dirty="0" smtClean="0">
                <a:latin typeface="Times New Roman" pitchFamily="18" charset="0"/>
                <a:cs typeface="Times New Roman" pitchFamily="18" charset="0"/>
              </a:rPr>
              <a:t>محمد </a:t>
            </a:r>
            <a:r>
              <a:rPr lang="ar-IQ" sz="4800" b="1" dirty="0">
                <a:latin typeface="Times New Roman" pitchFamily="18" charset="0"/>
                <a:cs typeface="Times New Roman" pitchFamily="18" charset="0"/>
              </a:rPr>
              <a:t>حميد عبدالمجيد اللامي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231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4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marL="0" indent="0" algn="ctr" rtl="1">
              <a:buNone/>
            </a:pPr>
            <a:r>
              <a:rPr lang="ar-IQ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أسباب وجود المنظمات </a:t>
            </a:r>
            <a:endParaRPr lang="en-US" sz="6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60070" indent="-514350" algn="justLow" rtl="1">
              <a:buAutoNum type="arabicPeriod"/>
            </a:pPr>
            <a:r>
              <a:rPr lang="ar-IQ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أن 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المنظمات أمر طبيعي يتفق مع وجود الانسان وطبيعته الاجتماعية ، ولذلك يسعى الى الانضمام أو تكوين منظمات لتحقيق أهدافه وفي نفس الوقت تحقيق أهداف المنظمة التي ينتمي اليها أو التي يمتلكها .</a:t>
            </a:r>
          </a:p>
          <a:p>
            <a:pPr marL="560070" indent="-514350" algn="justLow" rtl="1">
              <a:buAutoNum type="arabicPeriod"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أحد أهم اسباب وجود المنظمات وأستمرارها هو ( </a:t>
            </a:r>
            <a:r>
              <a:rPr lang="ar-IQ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تحقيق أهداف أفرادها 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وذلك من خلال تحقيق أهداف المنظمة نفسها .</a:t>
            </a:r>
          </a:p>
          <a:p>
            <a:pPr marL="560070" indent="-514350" algn="justLow" rtl="1">
              <a:buAutoNum type="arabicPeriod"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وجود محددات معينة للفرد من حيث طاقته الجسدية والفكرية ، فيجب التغلب على هذه المحددات بالتعاون الجماعي لتحقيق أهداف الافراد وأهداف المنظمة .</a:t>
            </a:r>
          </a:p>
          <a:p>
            <a:pPr marL="560070" indent="-514350" algn="justLow" rtl="1">
              <a:buAutoNum type="arabicPeriod"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تقصير وقت تنفيذ بعض المشروعات ، فالمشروعات الكبيرة تحتاج الى جهد كبير فالفرد لا يستطيع أن ينجز هذا المشروع الا بوجود تعاون ،وهذا التعاون لا يكون الا بالعمل الجماعي .   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 rtl="1">
              <a:buNone/>
            </a:pP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7868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marL="0" indent="0" algn="ctr" rtl="1">
              <a:buNone/>
            </a:pPr>
            <a:r>
              <a:rPr lang="ar-IQ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أسباب وجود المنظمات </a:t>
            </a:r>
            <a:endParaRPr lang="en-US" sz="6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justLow" rtl="1">
              <a:buNone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 تقوم </a:t>
            </a: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المنظمة بتجميع الافكار والخبرات من عدة أشخاص ، فيكون العمل بشكل أدق ونتائج أفضل .</a:t>
            </a:r>
          </a:p>
          <a:p>
            <a:pPr marL="45720" indent="0" algn="justLow" rtl="1">
              <a:buNone/>
            </a:pP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6. المخرجات في العمل الجماعي تكون أكثر كفاءة و فاعلية من العمل الفردي .</a:t>
            </a:r>
          </a:p>
          <a:p>
            <a:pPr marL="45720" indent="0" algn="justLow" rtl="1">
              <a:buNone/>
            </a:pP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7. أن المنظمات وأدارتها تلعب دوراً هاماً في التأثير على أفراد المجتمع ، وعلى المجتمع أيضاً ككل ، فكثير من قرارات المنظمات ينعكس تأثيرها على رفاهية المجتمع ومجريات الامور وأنماط الحياة والسوك فيه .  </a:t>
            </a:r>
          </a:p>
          <a:p>
            <a:pPr marL="45720" indent="0" algn="r" rtl="1">
              <a:buNone/>
            </a:pP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866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marL="0" indent="0" algn="ctr" rtl="1">
              <a:buNone/>
            </a:pPr>
            <a:r>
              <a:rPr lang="ar-IQ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أسباب وجود المنظمات </a:t>
            </a:r>
            <a:endParaRPr lang="en-US" sz="6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justLow" rtl="1">
              <a:buNone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تنمية القدرات فهي السبب المادي الاول للمنظمات ، تنمية قدرات الانسان من أجل تحقيق أهداف المنظمة واهداف الافراد المنتمين لها والرقي بمجتمع ذو قدرات عالية  . </a:t>
            </a:r>
          </a:p>
          <a:p>
            <a:pPr marL="45720" indent="0" algn="justLow" rtl="1">
              <a:buNone/>
            </a:pPr>
            <a:r>
              <a:rPr lang="ar-IQ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وعليه يمكن بيان أربع أسباب رئيسية لوجود المنظمات وهي :- </a:t>
            </a:r>
          </a:p>
          <a:p>
            <a:pPr marL="502920" indent="-457200" algn="justLow" rtl="1">
              <a:buFont typeface="Wingdings" pitchFamily="2" charset="2"/>
              <a:buChar char="v"/>
            </a:pP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تنمية القدرات .</a:t>
            </a:r>
          </a:p>
          <a:p>
            <a:pPr marL="502920" indent="-457200" algn="justLow" rtl="1">
              <a:buFont typeface="Wingdings" pitchFamily="2" charset="2"/>
              <a:buChar char="v"/>
            </a:pP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تقليل الوقت وأستغلال الأمثل له .</a:t>
            </a:r>
          </a:p>
          <a:p>
            <a:pPr marL="502920" indent="-457200" algn="justLow" rtl="1">
              <a:buFont typeface="Wingdings" pitchFamily="2" charset="2"/>
              <a:buChar char="v"/>
            </a:pP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تجميع المعرفة والافكار .</a:t>
            </a:r>
          </a:p>
          <a:p>
            <a:pPr marL="502920" indent="-457200" algn="justLow" rtl="1">
              <a:buFont typeface="Wingdings" pitchFamily="2" charset="2"/>
              <a:buChar char="v"/>
            </a:pP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تحقيق المسؤولية الاجتماعية للفرد والمجتمع .</a:t>
            </a:r>
            <a:endParaRPr lang="ar-IQ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 rtl="1">
              <a:buNone/>
            </a:pPr>
            <a:endParaRPr lang="en-US" sz="36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7570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pPr marL="0" algn="ctr" rtl="1"/>
            <a:r>
              <a:rPr lang="ar-IQ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أهمية المنظمة</a:t>
            </a:r>
            <a:r>
              <a:rPr lang="en-IN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importance of </a:t>
            </a:r>
            <a:r>
              <a:rPr lang="en-IN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Organization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r" rtl="1">
              <a:buNone/>
            </a:pP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تكمن أهمية المنظمات من خلال عدة عوامل أهمها :-</a:t>
            </a:r>
            <a:endParaRPr lang="ar-IQ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0070" indent="-514350" algn="justLow" rtl="1">
              <a:buAutoNum type="arabicPeriod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حشد الموارد وتوجيهها لتحقيق الاهداف والنتائج المرغوبة .</a:t>
            </a:r>
            <a:endParaRPr lang="ar-IQ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0070" indent="-514350" algn="justLow" rtl="1">
              <a:buAutoNum type="arabicPeriod"/>
            </a:pP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توفير المجال للأبداع وتيسير .</a:t>
            </a:r>
            <a:endParaRPr lang="ar-IQ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0070" indent="-514350" algn="justLow" rtl="1">
              <a:buAutoNum type="arabicPeriod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أستخدام التصنيع الحديث والتكنولوجيا .</a:t>
            </a:r>
          </a:p>
          <a:p>
            <a:pPr marL="560070" indent="-514350" algn="justLow" rtl="1">
              <a:buAutoNum type="arabicPeriod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تحقيق فائض المنفعة للمالكين و المستهلكين و المستخدمين والعاملين .</a:t>
            </a:r>
          </a:p>
          <a:p>
            <a:pPr marL="560070" indent="-514350" algn="justLow" rtl="1">
              <a:buAutoNum type="arabicPeriod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التكيف والتأثر في التغيير البيئي .</a:t>
            </a:r>
            <a:endParaRPr lang="ar-IQ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860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pPr marL="0" algn="ctr" rtl="1"/>
            <a:r>
              <a:rPr lang="ar-IQ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خصائص المنظمة</a:t>
            </a:r>
            <a:r>
              <a:rPr lang="en-IN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Characteristics </a:t>
            </a:r>
            <a:r>
              <a:rPr lang="en-IN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Organization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720" indent="0" algn="r" rtl="1">
              <a:buNone/>
            </a:pPr>
            <a:r>
              <a:rPr lang="ar-IQ" sz="3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ل</a:t>
            </a:r>
            <a:r>
              <a:rPr lang="ar-IQ" sz="3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لمنظمات عدة خصائص مهمة لابد من التعرف عليها من أهمها :-</a:t>
            </a:r>
            <a:endParaRPr lang="ar-IQ" sz="33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0070" indent="-514350" algn="justLow" rtl="1">
              <a:buAutoNum type="arabicPeriod"/>
            </a:pPr>
            <a:r>
              <a:rPr lang="ar-IQ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المنظمة كيان أجتماعي ديناميكي يتكون من مجموعة من الافراد يتفاعلون معاً ويتعاونون فيما بينهم من اجل الوصول الى أهداف معينة وانجاز مهام معينة .</a:t>
            </a:r>
            <a:endParaRPr lang="ar-IQ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0070" indent="-514350" algn="justLow" rtl="1">
              <a:buAutoNum type="arabicPeriod"/>
            </a:pPr>
            <a:r>
              <a:rPr lang="ar-IQ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لا تتم التفاعلات بين أهداف المنظمة بصورة عفوية أو بطريقة عشوائية أو تلقائية ، وانما تتم بصورة مخطط لها وموجهة لبلوغ الاهداف وتحقيق غايات ثم التخطيط لها مسبقاً .</a:t>
            </a:r>
            <a:endParaRPr lang="ar-IQ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0070" indent="-514350" algn="justLow" rtl="1">
              <a:buAutoNum type="arabicPeriod"/>
            </a:pPr>
            <a:r>
              <a:rPr lang="ar-IQ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لكل منظمة حدود معينة تميزها عن غيرها من المنظمات ، تشكل هوية المنظمة وتميز أعضائها من غيرهم من اعضاء المنظمات الاخرى .</a:t>
            </a:r>
            <a:endParaRPr lang="ar-IQ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0070" indent="-514350" algn="justLow" rtl="1">
              <a:buAutoNum type="arabicPeriod"/>
            </a:pPr>
            <a:r>
              <a:rPr lang="ar-IQ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تهدف أي منظمة الى تحقيق أهداف مشتركة لصالح كل الاهداف المرتبطة بها من عاملين ومساهمين ومستهلكين وضيوف ... الخ ، من خلال الجهود المشتركة والمتعاونة والمتفاعلة .</a:t>
            </a:r>
          </a:p>
        </p:txBody>
      </p:sp>
    </p:spTree>
    <p:extLst>
      <p:ext uri="{BB962C8B-B14F-4D97-AF65-F5344CB8AC3E}">
        <p14:creationId xmlns:p14="http://schemas.microsoft.com/office/powerpoint/2010/main" val="2380389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9144000" cy="1143000"/>
          </a:xfrm>
        </p:spPr>
        <p:txBody>
          <a:bodyPr>
            <a:normAutofit fontScale="90000"/>
          </a:bodyPr>
          <a:lstStyle/>
          <a:p>
            <a:pPr marL="0" indent="0" algn="ctr" rtl="1">
              <a:buNone/>
            </a:pPr>
            <a:r>
              <a:rPr lang="ar-IQ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شُكراً على حُسنِ الأصغاء</a:t>
            </a:r>
            <a:endParaRPr lang="en-US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7" descr="1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950" y="3216275"/>
            <a:ext cx="4610100" cy="1905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D5938-454E-4F25-ABE5-61419BC9EF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4085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1028</TotalTime>
  <Words>423</Words>
  <Application>Microsoft Office PowerPoint</Application>
  <PresentationFormat>On-screen Show (4:3)</PresentationFormat>
  <Paragraphs>39</Paragraphs>
  <Slides>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PowerPoint Presentation</vt:lpstr>
      <vt:lpstr>أسباب وجود المنظمات </vt:lpstr>
      <vt:lpstr>أسباب وجود المنظمات </vt:lpstr>
      <vt:lpstr>أسباب وجود المنظمات </vt:lpstr>
      <vt:lpstr>أهمية المنظمة The importance of the Organization</vt:lpstr>
      <vt:lpstr>خصائص المنظمة Characteristics of the Organization</vt:lpstr>
      <vt:lpstr>شُكراً على حُسنِ الأصغاء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التطوير الوظيفي :</dc:title>
  <dc:creator>Se7en</dc:creator>
  <cp:lastModifiedBy>Se7en</cp:lastModifiedBy>
  <cp:revision>73</cp:revision>
  <dcterms:created xsi:type="dcterms:W3CDTF">2016-09-05T15:03:04Z</dcterms:created>
  <dcterms:modified xsi:type="dcterms:W3CDTF">2018-12-21T06:55:09Z</dcterms:modified>
</cp:coreProperties>
</file>