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9" r:id="rId2"/>
    <p:sldId id="260" r:id="rId3"/>
    <p:sldId id="277" r:id="rId4"/>
    <p:sldId id="256" r:id="rId5"/>
    <p:sldId id="278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9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DA78C0F-C70E-4D22-A3C6-26011F034C54}" type="datetimeFigureOut">
              <a:rPr lang="en-US" smtClean="0"/>
              <a:t>12/21/2018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6A699FE-4B2B-4485-A353-9AC5C49CE7B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algn="ctr" rtl="1"/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endParaRPr lang="ar-IQ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5400" b="1" dirty="0" smtClean="0">
                <a:latin typeface="Times New Roman" pitchFamily="18" charset="0"/>
                <a:cs typeface="Times New Roman" pitchFamily="18" charset="0"/>
              </a:rPr>
              <a:t>محاضرة في مادة                            أدارة المنظمات الفندقية</a:t>
            </a:r>
            <a:endParaRPr lang="ar-IQ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 rtl="1">
              <a:buNone/>
            </a:pPr>
            <a:r>
              <a:rPr lang="ar-IQ" sz="6000" b="1" dirty="0" smtClean="0">
                <a:latin typeface="Times New Roman" pitchFamily="18" charset="0"/>
                <a:cs typeface="Times New Roman" pitchFamily="18" charset="0"/>
              </a:rPr>
              <a:t>( المنظمة )</a:t>
            </a:r>
            <a:endParaRPr lang="ar-IQ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en-US" sz="6000" b="1" dirty="0" smtClean="0">
                <a:latin typeface="Times New Roman" pitchFamily="18" charset="0"/>
                <a:cs typeface="Times New Roman" pitchFamily="18" charset="0"/>
              </a:rPr>
              <a:t>Organization</a:t>
            </a:r>
            <a:endParaRPr lang="en-IN" sz="6000" b="1" dirty="0">
              <a:latin typeface="Times New Roman" pitchFamily="18" charset="0"/>
              <a:cs typeface="Times New Roman" pitchFamily="18" charset="0"/>
            </a:endParaRPr>
          </a:p>
          <a:p>
            <a:pPr marL="45720" indent="0" algn="ctr" rtl="1">
              <a:buNone/>
            </a:pPr>
            <a:r>
              <a:rPr lang="ar-IQ" sz="4000" b="1" dirty="0" smtClean="0">
                <a:latin typeface="Times New Roman" pitchFamily="18" charset="0"/>
                <a:cs typeface="Times New Roman" pitchFamily="18" charset="0"/>
              </a:rPr>
              <a:t>المدرس المساعد </a:t>
            </a:r>
          </a:p>
          <a:p>
            <a:pPr marL="45720" indent="0" algn="ctr" rtl="1">
              <a:buNone/>
            </a:pPr>
            <a:r>
              <a:rPr lang="ar-IQ" sz="4800" b="1" dirty="0" smtClean="0">
                <a:latin typeface="Times New Roman" pitchFamily="18" charset="0"/>
                <a:cs typeface="Times New Roman" pitchFamily="18" charset="0"/>
              </a:rPr>
              <a:t>محمد </a:t>
            </a:r>
            <a:r>
              <a:rPr lang="ar-IQ" sz="4800" b="1" dirty="0">
                <a:latin typeface="Times New Roman" pitchFamily="18" charset="0"/>
                <a:cs typeface="Times New Roman" pitchFamily="18" charset="0"/>
              </a:rPr>
              <a:t>حميد عبدالمجيد اللامي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143000" y="23177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3644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marL="0" indent="0" algn="ctr" rtl="1">
              <a:buNone/>
            </a:pPr>
            <a:r>
              <a:rPr lang="ar-IQ" sz="6000" dirty="0" smtClean="0">
                <a:latin typeface="Times New Roman" pitchFamily="18" charset="0"/>
                <a:cs typeface="Times New Roman" pitchFamily="18" charset="0"/>
              </a:rPr>
              <a:t>المقدمة 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0" y="12954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r" rtl="1">
              <a:buNone/>
            </a:pPr>
            <a:r>
              <a:rPr lang="ar-IQ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المبحث الاول :</a:t>
            </a:r>
          </a:p>
          <a:p>
            <a:pPr marL="45720" indent="0" algn="justLow" rtl="1">
              <a:buNone/>
            </a:pPr>
            <a:r>
              <a:rPr lang="ar-IQ" sz="36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ينقسم المبحث الاول الى ثلاثة عناصر أساسية رئيسة و مهمة حيث أنها تكمل بعضها البعض فيما يخص ( أدارة المنظمات الفندقية ) فيعتبر الفندق منظمة وهذة المنظمة تحتاج الى أدارة تتصف بالكفاءة والفاعلية من أجل تحقيق الهدف المنشود التي تسعى اليه ، وفي هذا المبحث سنقوم بتفكيك العناصر المشار اليها ومعرفتها ودراستها والتعرف على ما تحتويه من مقومات وأهمية ،  لذلك سنعرج أولا على المنظمة لمعرفة ماهية المنظمة .</a:t>
            </a:r>
          </a:p>
          <a:p>
            <a:pPr marL="45720" indent="0" algn="r" rtl="1">
              <a:buNone/>
            </a:pPr>
            <a:endParaRPr lang="en-US" sz="3200" b="1" dirty="0">
              <a:gradFill>
                <a:gsLst>
                  <a:gs pos="0">
                    <a:schemeClr val="tx1"/>
                  </a:gs>
                  <a:gs pos="40000">
                    <a:schemeClr val="tx1">
                      <a:lumMod val="75000"/>
                      <a:lumOff val="25000"/>
                    </a:schemeClr>
                  </a:gs>
                  <a:gs pos="100000">
                    <a:schemeClr val="tx2">
                      <a:alpha val="65000"/>
                    </a:schemeClr>
                  </a:gs>
                </a:gsLst>
                <a:lin ang="5400000" scaled="0"/>
              </a:gradFill>
              <a:effectLst>
                <a:reflection blurRad="6350" stA="55000" endA="300" endPos="45500" dir="5400000" sy="-100000" algn="bl" rotWithShape="0"/>
              </a:effectLst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868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marL="0" indent="0" algn="ctr" rtl="1">
              <a:buNone/>
            </a:pPr>
            <a:r>
              <a:rPr lang="ar-IQ" sz="6000" dirty="0">
                <a:latin typeface="Times New Roman" pitchFamily="18" charset="0"/>
                <a:cs typeface="Times New Roman" pitchFamily="18" charset="0"/>
              </a:rPr>
              <a:t>المنظمة </a:t>
            </a:r>
            <a:r>
              <a:rPr lang="en-US" sz="6000" dirty="0">
                <a:latin typeface="Times New Roman" pitchFamily="18" charset="0"/>
                <a:cs typeface="Times New Roman" pitchFamily="18" charset="0"/>
              </a:rPr>
              <a:t>Organization</a:t>
            </a:r>
            <a:r>
              <a:rPr lang="en-IN" sz="60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IN" sz="6000" dirty="0">
                <a:latin typeface="Times New Roman" pitchFamily="18" charset="0"/>
                <a:cs typeface="Times New Roman" pitchFamily="18" charset="0"/>
              </a:rPr>
            </a:br>
            <a:endParaRPr lang="en-US" sz="6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Content Placeholder 2"/>
          <p:cNvSpPr>
            <a:spLocks noGrp="1"/>
          </p:cNvSpPr>
          <p:nvPr>
            <p:ph idx="4294967295"/>
          </p:nvPr>
        </p:nvSpPr>
        <p:spPr>
          <a:xfrm>
            <a:off x="0" y="1295400"/>
            <a:ext cx="9144000" cy="556260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45720" indent="0" algn="r" rtl="1">
              <a:buNone/>
            </a:pP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المنظمة كمصطلح :</a:t>
            </a:r>
          </a:p>
          <a:p>
            <a:pPr marL="45720" indent="0" algn="justLow" rtl="1">
              <a:buNone/>
            </a:pP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هي هيئة مكونة لها أهداف محددة وقانون يرسم أعمالها ، ومبادئ تعمل على تحقيقها في مجال أهتمامها في السياسة أو الثقافة أو السياحة ... الخ .</a:t>
            </a:r>
          </a:p>
          <a:p>
            <a:pPr marL="45720" indent="0" algn="justLow" rtl="1">
              <a:buNone/>
            </a:pP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المنظمة : هي وحدة أجتماعية هادفة ذات تكوين أجتماعي منظم ومنسق ليتفاعل فيها الافراد ضمن حدود محدودة نسبياً من أجل تحقيق أهداف مشتركة . 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" indent="0" algn="justLow" rtl="1">
              <a:buNone/>
            </a:pP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وهذا التعريف يشير الى أربعة حقائق مهمة وهي :-</a:t>
            </a:r>
          </a:p>
          <a:p>
            <a:pPr marL="560070" indent="-514350" algn="justLow" rtl="1">
              <a:buAutoNum type="arabicPeriod"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أن </a:t>
            </a:r>
            <a:r>
              <a:rPr lang="ar-IQ" sz="28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المنظمة </a:t>
            </a: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تتكون من أفراد يتفاعلون مع بعضهم البعض .</a:t>
            </a:r>
          </a:p>
          <a:p>
            <a:pPr marL="560070" indent="-514350" algn="justLow" rtl="1">
              <a:buAutoNum type="arabicPeriod"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السبب الرئيسي لوجود المنظمات هو من أجل أنجاز أهداف محددة .</a:t>
            </a:r>
          </a:p>
          <a:p>
            <a:pPr marL="560070" indent="-514350" algn="justLow" rtl="1">
              <a:buAutoNum type="arabicPeriod"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من أجل تحقيق هذة الاهداف يتفاعل الافراد مع بعضهم تفاعلاًواعياً .</a:t>
            </a:r>
          </a:p>
          <a:p>
            <a:pPr marL="560070" indent="-514350" algn="justLow" rtl="1">
              <a:buAutoNum type="arabicPeriod"/>
            </a:pPr>
            <a:r>
              <a:rPr lang="ar-IQ" sz="28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المنظمة تمتلك بيئة تعمل فيها وهي واضحة المعالم نسبياً .</a:t>
            </a:r>
            <a:endParaRPr lang="ar-IQ" sz="28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88860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9050"/>
            <a:ext cx="8915400" cy="6838950"/>
          </a:xfrm>
        </p:spPr>
        <p:txBody>
          <a:bodyPr>
            <a:normAutofit/>
          </a:bodyPr>
          <a:lstStyle/>
          <a:p>
            <a:pPr marL="457200" indent="-457200" algn="justLow" rtl="1">
              <a:buFont typeface="+mj-lt"/>
              <a:buAutoNum type="arabicPeriod"/>
            </a:pPr>
            <a:endParaRPr lang="ar-IQ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Low" rtl="1">
              <a:buFont typeface="+mj-lt"/>
              <a:buAutoNum type="arabicPeriod"/>
            </a:pPr>
            <a:endParaRPr lang="ar-IQ" sz="100" b="1" dirty="0"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أن المنظمات بمجموعها تمتلك تأثيراً عظيماً على حياتنا بجوانبها المختلفة فأنتشرت في كل جوانب حياتنا من تعليم وصحة وأذاعة وتلفزيون ، فالمنظمات هي الوحدات الاولية في مجالات صنع القرار ويصعب تصور المجتمعات الحديثة بدونها  ، كما أننا من جهة أخرى سنكون عاجزين عن تفهم المنظمات العملاقة أذا افتقدنا تفهم ظروف عملها وأساليب تفاعلها ،كما أن المنظمات تشبع عدد كبير من حاجات العاملين فيها ومن أهمها :- </a:t>
            </a:r>
          </a:p>
          <a:p>
            <a:pPr marL="514350" indent="-514350" algn="justLow" rtl="1">
              <a:buAutoNum type="arabicPeriod"/>
            </a:pP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ضمان وثبات الوظيفة للعامل .</a:t>
            </a:r>
          </a:p>
          <a:p>
            <a:pPr marL="514350" indent="-514350" algn="justLow" rtl="1">
              <a:buAutoNum type="arabicPeriod"/>
            </a:pP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الحاجة الى العلاقات الاجتماعية .</a:t>
            </a:r>
          </a:p>
          <a:p>
            <a:pPr marL="514350" indent="-514350" algn="justLow" rtl="1">
              <a:buAutoNum type="arabicPeriod"/>
            </a:pP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الحاجة للسيطرة على الآخرين .</a:t>
            </a:r>
          </a:p>
          <a:p>
            <a:pPr marL="514350" indent="-514350" algn="justLow" rtl="1">
              <a:buAutoNum type="arabicPeriod"/>
            </a:pP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الحاجة للنمو الشخصي وتحقيق الذات .</a:t>
            </a:r>
          </a:p>
          <a:p>
            <a:pPr algn="justLow" rtl="1"/>
            <a:endParaRPr lang="ar-IQ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 marL="182880" indent="0" algn="ctr" rtl="1">
              <a:buNone/>
            </a:pP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لماذا ندرس المنظمات؟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Why do we study organizations?</a:t>
            </a:r>
            <a:br>
              <a:rPr lang="en-IN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108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066800"/>
            <a:ext cx="8915400" cy="5791200"/>
          </a:xfrm>
        </p:spPr>
        <p:txBody>
          <a:bodyPr>
            <a:normAutofit/>
          </a:bodyPr>
          <a:lstStyle/>
          <a:p>
            <a:pPr algn="justLow" rtl="1"/>
            <a:endParaRPr lang="ar-IQ" sz="100" b="1" dirty="0">
              <a:latin typeface="Times New Roman" pitchFamily="18" charset="0"/>
              <a:cs typeface="Times New Roman" pitchFamily="18" charset="0"/>
            </a:endParaRPr>
          </a:p>
          <a:p>
            <a:pPr algn="justLow" rtl="1"/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للمنظمات ثلاثة أهداف أساسية ورئيسة أهمها :-</a:t>
            </a:r>
          </a:p>
          <a:p>
            <a:pPr marL="514350" indent="-514350" algn="justLow" rtl="1">
              <a:buAutoNum type="arabicPeriod"/>
            </a:pP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الكفاية في مجالات تحقيق أهداف المجتمع .</a:t>
            </a:r>
          </a:p>
          <a:p>
            <a:pPr marL="514350" indent="-514350" algn="justLow" rtl="1">
              <a:buAutoNum type="arabicPeriod"/>
            </a:pP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تحقيق السعادة للأعضاء العاملين .</a:t>
            </a:r>
          </a:p>
          <a:p>
            <a:pPr marL="514350" indent="-514350" algn="justLow" rtl="1">
              <a:buAutoNum type="arabicPeriod"/>
            </a:pPr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ألاهتمام والعناية بالمجتمع .</a:t>
            </a:r>
          </a:p>
          <a:p>
            <a:pPr algn="justLow" rtl="1"/>
            <a:r>
              <a:rPr lang="ar-IQ" sz="3200" b="1" dirty="0" smtClean="0">
                <a:latin typeface="Times New Roman" pitchFamily="18" charset="0"/>
                <a:cs typeface="Times New Roman" pitchFamily="18" charset="0"/>
              </a:rPr>
              <a:t>وهناك العديد من ألابحاث التي درست المنظمات أفادت في أزالة الغموض عن الكثيرمن المبادئ الادارية وأدخال الكثير من المفاهيم  والاساليب الجديدة في أدارة المنظمات </a:t>
            </a:r>
            <a:r>
              <a:rPr lang="ar-IQ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ومن الاسباب الأخرى التي تدعونا الى الاهتمام بدراسة المنظمات هو الحصول على المعرفة الخاصة بكيفية عملها وأسرار هذة الاعمال .</a:t>
            </a:r>
            <a:endParaRPr lang="ar-IQ" sz="32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295400"/>
          </a:xfrm>
        </p:spPr>
        <p:txBody>
          <a:bodyPr/>
          <a:lstStyle/>
          <a:p>
            <a:pPr marL="182880" indent="0" algn="ctr" rtl="1">
              <a:buNone/>
            </a:pPr>
            <a:r>
              <a:rPr lang="ar-IQ" sz="3200" dirty="0" smtClean="0">
                <a:latin typeface="Times New Roman" pitchFamily="18" charset="0"/>
                <a:cs typeface="Times New Roman" pitchFamily="18" charset="0"/>
              </a:rPr>
              <a:t>لماذا ندرس المنظمات؟ </a:t>
            </a:r>
            <a:r>
              <a:rPr lang="en-IN" sz="3200" dirty="0">
                <a:latin typeface="Times New Roman" pitchFamily="18" charset="0"/>
                <a:cs typeface="Times New Roman" pitchFamily="18" charset="0"/>
              </a:rPr>
              <a:t>Why do we study organizations?</a:t>
            </a:r>
            <a:br>
              <a:rPr lang="en-IN" sz="3200" dirty="0">
                <a:latin typeface="Times New Roman" pitchFamily="18" charset="0"/>
                <a:cs typeface="Times New Roman" pitchFamily="18" charset="0"/>
              </a:rPr>
            </a:b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344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ED5938-454E-4F25-ABE5-61419BC9EF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029200"/>
            <a:ext cx="9144000" cy="1143000"/>
          </a:xfrm>
        </p:spPr>
        <p:txBody>
          <a:bodyPr/>
          <a:lstStyle/>
          <a:p>
            <a:pPr marL="0" indent="0" algn="ctr" rtl="1">
              <a:buNone/>
            </a:pPr>
            <a:r>
              <a:rPr lang="ar-IQ" sz="8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شُكراً على حُسنِ الأصغاء</a:t>
            </a:r>
            <a:endParaRPr lang="en-US" sz="8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Content Placeholder 7" descr="12.gif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" y="838200"/>
            <a:ext cx="9077738" cy="3976914"/>
          </a:xfrm>
        </p:spPr>
      </p:pic>
    </p:spTree>
    <p:extLst>
      <p:ext uri="{BB962C8B-B14F-4D97-AF65-F5344CB8AC3E}">
        <p14:creationId xmlns:p14="http://schemas.microsoft.com/office/powerpoint/2010/main" val="1251640857"/>
      </p:ext>
    </p:extLst>
  </p:cSld>
  <p:clrMapOvr>
    <a:masterClrMapping/>
  </p:clrMapOvr>
  <p:transition spd="slow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959</TotalTime>
  <Words>376</Words>
  <Application>Microsoft Office PowerPoint</Application>
  <PresentationFormat>On-screen Show (4:3)</PresentationFormat>
  <Paragraphs>37</Paragraphs>
  <Slides>6</Slides>
  <Notes>0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Slipstream</vt:lpstr>
      <vt:lpstr>PowerPoint Presentation</vt:lpstr>
      <vt:lpstr>المقدمة Introduction</vt:lpstr>
      <vt:lpstr>المنظمة Organization </vt:lpstr>
      <vt:lpstr>لماذا ندرس المنظمات؟ Why do we study organizations? </vt:lpstr>
      <vt:lpstr>لماذا ندرس المنظمات؟ Why do we study organizations? </vt:lpstr>
      <vt:lpstr>شُكراً على حُسنِ الأصغاء</vt:lpstr>
    </vt:vector>
  </TitlesOfParts>
  <Company>MRT www.Win2Farsi.com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ماهية التطوير الوظيفي :</dc:title>
  <dc:creator>Se7en</dc:creator>
  <cp:lastModifiedBy>Se7en</cp:lastModifiedBy>
  <cp:revision>66</cp:revision>
  <dcterms:created xsi:type="dcterms:W3CDTF">2016-09-05T15:03:04Z</dcterms:created>
  <dcterms:modified xsi:type="dcterms:W3CDTF">2018-12-21T05:40:58Z</dcterms:modified>
</cp:coreProperties>
</file>