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871C-7415-4B7B-B9BA-0EED3AF38D7A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FEB6-89A8-4165-81F2-894B6D6BC6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01710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871C-7415-4B7B-B9BA-0EED3AF38D7A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FEB6-89A8-4165-81F2-894B6D6BC6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96328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871C-7415-4B7B-B9BA-0EED3AF38D7A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FEB6-89A8-4165-81F2-894B6D6BC6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05714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871C-7415-4B7B-B9BA-0EED3AF38D7A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FEB6-89A8-4165-81F2-894B6D6BC6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59987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871C-7415-4B7B-B9BA-0EED3AF38D7A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FEB6-89A8-4165-81F2-894B6D6BC6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56613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871C-7415-4B7B-B9BA-0EED3AF38D7A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FEB6-89A8-4165-81F2-894B6D6BC6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80899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871C-7415-4B7B-B9BA-0EED3AF38D7A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FEB6-89A8-4165-81F2-894B6D6BC6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34512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871C-7415-4B7B-B9BA-0EED3AF38D7A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FEB6-89A8-4165-81F2-894B6D6BC6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6318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871C-7415-4B7B-B9BA-0EED3AF38D7A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FEB6-89A8-4165-81F2-894B6D6BC6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79091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871C-7415-4B7B-B9BA-0EED3AF38D7A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FEB6-89A8-4165-81F2-894B6D6BC6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683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871C-7415-4B7B-B9BA-0EED3AF38D7A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FEB6-89A8-4165-81F2-894B6D6BC6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92647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0871C-7415-4B7B-B9BA-0EED3AF38D7A}" type="datetimeFigureOut">
              <a:rPr lang="ar-IQ" smtClean="0"/>
              <a:t>01/04/1440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1FEB6-89A8-4165-81F2-894B6D6BC6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44291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  <a:solidFill>
            <a:schemeClr val="accent2">
              <a:lumMod val="50000"/>
            </a:schemeClr>
          </a:solidFill>
          <a:ln>
            <a:solidFill>
              <a:schemeClr val="accent3"/>
            </a:solidFill>
          </a:ln>
        </p:spPr>
        <p:txBody>
          <a:bodyPr/>
          <a:lstStyle/>
          <a:p>
            <a:r>
              <a:rPr lang="ar-IQ" dirty="0" smtClean="0">
                <a:solidFill>
                  <a:schemeClr val="accent4">
                    <a:lumMod val="75000"/>
                  </a:schemeClr>
                </a:solidFill>
              </a:rPr>
              <a:t>عوامل نشأة وتطور السياحة</a:t>
            </a:r>
            <a:endParaRPr lang="ar-IQ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784976" cy="4248472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r"/>
            <a:r>
              <a:rPr lang="ar-IQ" dirty="0" smtClean="0"/>
              <a:t>1- ظاهرة قديمة نشأت متزامنة مع بداية الانسان على سطح الارض.</a:t>
            </a:r>
          </a:p>
          <a:p>
            <a:pPr algn="r"/>
            <a:r>
              <a:rPr lang="ar-IQ" dirty="0" smtClean="0"/>
              <a:t>2- تحولت هذه الظاهرة من تحقق رغبات الانسان وحاجته الى ظاهرة اجتماعية وثقافية هدفها المتعة والراحة والاستجمام.</a:t>
            </a:r>
          </a:p>
          <a:p>
            <a:pPr algn="r"/>
            <a:r>
              <a:rPr lang="ar-IQ" dirty="0" smtClean="0"/>
              <a:t>3- تغيرت النظرة الى السياحة من مجرد ظاهرة اجتماعية انسانية الى انها صناعة ملركبة تهدف الى تحقيق التنمية الاقتصادية والاجتماعية في العصر الحالي.</a:t>
            </a:r>
          </a:p>
          <a:p>
            <a:pPr algn="r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7279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7772400" cy="1470025"/>
          </a:xfrm>
          <a:solidFill>
            <a:schemeClr val="accent2"/>
          </a:solidFill>
        </p:spPr>
        <p:txBody>
          <a:bodyPr/>
          <a:lstStyle/>
          <a:p>
            <a:r>
              <a:rPr lang="ar-IQ" dirty="0" smtClean="0"/>
              <a:t>مراحل تطور السياحة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2060848"/>
            <a:ext cx="8928992" cy="4536504"/>
          </a:xfrm>
          <a:solidFill>
            <a:schemeClr val="accent4">
              <a:lumMod val="50000"/>
            </a:schemeClr>
          </a:solidFill>
        </p:spPr>
        <p:txBody>
          <a:bodyPr/>
          <a:lstStyle/>
          <a:p>
            <a:pPr algn="r"/>
            <a:r>
              <a:rPr lang="ar-IQ" dirty="0" smtClean="0"/>
              <a:t>1- العصورالبدائية والحقبة الأولى منذ عام 1840 .</a:t>
            </a:r>
          </a:p>
          <a:p>
            <a:pPr marL="457200" indent="-457200" algn="r">
              <a:buFontTx/>
              <a:buChar char="-"/>
            </a:pPr>
            <a:r>
              <a:rPr lang="ar-IQ" dirty="0" smtClean="0"/>
              <a:t>استخدام الدواب في التنقل والسفن الشراعية بهدف التجارة وزيارة الاماكن المقدسة.</a:t>
            </a:r>
          </a:p>
          <a:p>
            <a:pPr marL="457200" indent="-457200" algn="r">
              <a:buFontTx/>
              <a:buChar char="-"/>
            </a:pPr>
            <a:r>
              <a:rPr lang="ar-IQ" dirty="0" smtClean="0"/>
              <a:t>انتقال ابناء الاغنياء للتمتع بالطبيعة والمصايف والمشاتي وزيارة عجائب الدنيا . وتقسم هذه المرحلة الى...</a:t>
            </a:r>
          </a:p>
          <a:p>
            <a:pPr marL="514350" indent="-514350" algn="r">
              <a:buAutoNum type="arabic1Minus"/>
            </a:pPr>
            <a:r>
              <a:rPr lang="ar-IQ" dirty="0" smtClean="0"/>
              <a:t>العصور البدائية الاولى</a:t>
            </a:r>
          </a:p>
          <a:p>
            <a:pPr marL="514350" indent="-514350" algn="r">
              <a:buAutoNum type="arabic1Minus"/>
            </a:pPr>
            <a:r>
              <a:rPr lang="ar-IQ" dirty="0" smtClean="0"/>
              <a:t>العصور القديمة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3095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60648"/>
            <a:ext cx="7772400" cy="1470025"/>
          </a:xfrm>
          <a:solidFill>
            <a:schemeClr val="accent2"/>
          </a:solidFill>
        </p:spPr>
        <p:txBody>
          <a:bodyPr/>
          <a:lstStyle/>
          <a:p>
            <a:pPr algn="r"/>
            <a:r>
              <a:rPr lang="ar-IQ" dirty="0">
                <a:solidFill>
                  <a:prstClr val="black"/>
                </a:solidFill>
              </a:rPr>
              <a:t>2- العصور الوسطى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352928" cy="4680520"/>
          </a:xfrm>
          <a:solidFill>
            <a:schemeClr val="accent4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pPr algn="r"/>
            <a:r>
              <a:rPr lang="ar-IQ" dirty="0" smtClean="0"/>
              <a:t>1- تبدأ من سقوط الامبراطورية الرومانية عام(395م) حتى القرن الخامس.</a:t>
            </a:r>
          </a:p>
          <a:p>
            <a:pPr algn="r"/>
            <a:r>
              <a:rPr lang="ar-IQ" dirty="0" smtClean="0"/>
              <a:t>2- انتقلت التجارة الى الدولة البيزنطينية  وشدت تطور في النقل البحري</a:t>
            </a:r>
          </a:p>
          <a:p>
            <a:pPr algn="r"/>
            <a:r>
              <a:rPr lang="ar-IQ" dirty="0" smtClean="0"/>
              <a:t>3- ظهور الاسلام كقوة وحضارة منافسة</a:t>
            </a:r>
          </a:p>
          <a:p>
            <a:pPr algn="r"/>
            <a:r>
              <a:rPr lang="ar-IQ" dirty="0" smtClean="0"/>
              <a:t>4- ظهور واشتهار عدد من الرحالة العرب امثال ابن جبير وابن بطوطة والمسعودي والبلاذري</a:t>
            </a:r>
          </a:p>
          <a:p>
            <a:pPr algn="r"/>
            <a:r>
              <a:rPr lang="ar-IQ" dirty="0" smtClean="0"/>
              <a:t>5- اهم الدوافع كانت التجارة والدين والاستكشاف والعلم والاستشفاء</a:t>
            </a:r>
          </a:p>
          <a:p>
            <a:pPr algn="r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6002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1470025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r"/>
            <a:r>
              <a:rPr lang="ar-IQ" dirty="0" smtClean="0"/>
              <a:t>ج- مرحلة عصر النهضة.</a:t>
            </a:r>
            <a:br>
              <a:rPr lang="ar-IQ" dirty="0" smtClean="0"/>
            </a:br>
            <a:r>
              <a:rPr lang="ar-IQ" sz="2800" dirty="0" smtClean="0"/>
              <a:t>تبدأ من بعد انتهاء عصر الاقطاع في اوربا وحتى قيان الثورة الفرنسية وتمتاز بما يلي</a:t>
            </a:r>
            <a:endParaRPr lang="ar-IQ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916832"/>
            <a:ext cx="8784976" cy="4680520"/>
          </a:xfrm>
          <a:solidFill>
            <a:schemeClr val="accent4">
              <a:lumMod val="50000"/>
            </a:schemeClr>
          </a:solidFill>
        </p:spPr>
        <p:txBody>
          <a:bodyPr/>
          <a:lstStyle/>
          <a:p>
            <a:pPr algn="r"/>
            <a:r>
              <a:rPr lang="ar-IQ" dirty="0" smtClean="0"/>
              <a:t>1- </a:t>
            </a:r>
            <a:r>
              <a:rPr lang="ar-IQ" sz="2000" dirty="0" smtClean="0"/>
              <a:t>الاستكشاف ات الجغرافيه للعالم الجديد </a:t>
            </a:r>
          </a:p>
          <a:p>
            <a:pPr algn="r"/>
            <a:r>
              <a:rPr lang="ar-IQ" sz="2000" dirty="0" smtClean="0"/>
              <a:t>2- استعمال الاجهزة والمعدات الملاحية مثل البوصلة والناظور </a:t>
            </a:r>
          </a:p>
          <a:p>
            <a:pPr algn="r"/>
            <a:r>
              <a:rPr lang="ar-IQ" sz="2000" dirty="0" smtClean="0"/>
              <a:t>3- حب المغامرة وطلب الشهره </a:t>
            </a:r>
          </a:p>
          <a:p>
            <a:pPr algn="r"/>
            <a:r>
              <a:rPr lang="ar-IQ" sz="2000" dirty="0" smtClean="0"/>
              <a:t>4- ظهور اعمال فنية ومعمارية فريدة</a:t>
            </a:r>
          </a:p>
          <a:p>
            <a:pPr algn="r"/>
            <a:r>
              <a:rPr lang="ar-IQ" sz="2000" dirty="0" smtClean="0"/>
              <a:t>5- التنافس بين الدول والمستكشفين  للحصول على الثروات في العالم الجديد </a:t>
            </a:r>
          </a:p>
          <a:p>
            <a:pPr algn="r"/>
            <a:r>
              <a:rPr lang="ar-IQ" sz="2000" dirty="0" smtClean="0"/>
              <a:t>6- عودة ظهور الدول والحكومات.</a:t>
            </a:r>
          </a:p>
          <a:p>
            <a:r>
              <a:rPr lang="ar-IQ" sz="2000" b="1" u="sng" dirty="0" smtClean="0"/>
              <a:t>اهم دوافع السيحة في هذا العصر </a:t>
            </a:r>
          </a:p>
          <a:p>
            <a:pPr algn="r"/>
            <a:r>
              <a:rPr lang="ar-IQ" sz="2000" dirty="0" smtClean="0"/>
              <a:t>1- دافع المغامرة والاستكشاف </a:t>
            </a:r>
          </a:p>
          <a:p>
            <a:pPr algn="r"/>
            <a:r>
              <a:rPr lang="ar-IQ" sz="2000" dirty="0" smtClean="0"/>
              <a:t>2- الدافع الثقافي والعلمي</a:t>
            </a:r>
          </a:p>
          <a:p>
            <a:pPr algn="r"/>
            <a:r>
              <a:rPr lang="ar-IQ" sz="2000" dirty="0" smtClean="0"/>
              <a:t>3- دافع النتعة والمشاهدة</a:t>
            </a:r>
          </a:p>
          <a:p>
            <a:pPr algn="r"/>
            <a:r>
              <a:rPr lang="ar-IQ" sz="2000" dirty="0" smtClean="0"/>
              <a:t>4- الدافع الديني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3184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  <a:solidFill>
            <a:schemeClr val="accent2"/>
          </a:solidFill>
          <a:ln>
            <a:solidFill>
              <a:schemeClr val="accent3"/>
            </a:solidFill>
          </a:ln>
        </p:spPr>
        <p:txBody>
          <a:bodyPr>
            <a:normAutofit/>
          </a:bodyPr>
          <a:lstStyle/>
          <a:p>
            <a:r>
              <a:rPr lang="ar-IQ" sz="3600" dirty="0" smtClean="0"/>
              <a:t>د-عصر ما بعد الثورة الصناعية والعصر الحديث</a:t>
            </a:r>
            <a:endParaRPr lang="ar-IQ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8784976" cy="4248472"/>
          </a:xfrm>
          <a:solidFill>
            <a:schemeClr val="accent4">
              <a:lumMod val="50000"/>
            </a:schemeClr>
          </a:solidFill>
        </p:spPr>
        <p:txBody>
          <a:bodyPr>
            <a:normAutofit/>
          </a:bodyPr>
          <a:lstStyle/>
          <a:p>
            <a:pPr algn="r"/>
            <a:r>
              <a:rPr lang="ar-IQ" sz="2400" dirty="0" smtClean="0"/>
              <a:t>ينقسم هذا العصر الى قسمين الأول عصر مابعد الثورة الصناعية والثاني العصر الحديث. </a:t>
            </a:r>
          </a:p>
          <a:p>
            <a:pPr algn="r"/>
            <a:r>
              <a:rPr lang="ar-IQ" sz="2400" dirty="0" smtClean="0"/>
              <a:t>يتميز عصر مابعد الثورة الصناعيه بما يلي..</a:t>
            </a:r>
          </a:p>
          <a:p>
            <a:pPr algn="r"/>
            <a:r>
              <a:rPr lang="ar-IQ" sz="2400" dirty="0" smtClean="0"/>
              <a:t>1-ظهور التشريعات التي تمنح الاجازات المدفوعة الاجر للعاملين.</a:t>
            </a:r>
          </a:p>
          <a:p>
            <a:pPr algn="r"/>
            <a:r>
              <a:rPr lang="ar-IQ" sz="2400" dirty="0" smtClean="0"/>
              <a:t>2- ارتفاع مستوى دخل الافراد </a:t>
            </a:r>
          </a:p>
          <a:p>
            <a:pPr algn="r"/>
            <a:r>
              <a:rPr lang="ar-IQ" sz="2400" dirty="0" smtClean="0"/>
              <a:t>3- تزايد حجم السكان </a:t>
            </a:r>
          </a:p>
          <a:p>
            <a:pPr algn="r"/>
            <a:r>
              <a:rPr lang="ar-IQ" sz="2400" dirty="0" smtClean="0"/>
              <a:t>4- تطور العلاقات بين الدولز</a:t>
            </a:r>
          </a:p>
          <a:p>
            <a:pPr algn="r"/>
            <a:r>
              <a:rPr lang="ar-IQ" sz="2400" dirty="0" smtClean="0"/>
              <a:t>5- التطور الكبير في وسائل النقل والاتصالات .</a:t>
            </a:r>
          </a:p>
          <a:p>
            <a:pPr algn="r"/>
            <a:r>
              <a:rPr lang="ar-IQ" sz="2400" dirty="0" smtClean="0"/>
              <a:t>من اهم دوفع السياحه في هذا العصر الترفية والاستجمام والاصطياف والسياحة الاقتصادية والثقافيه والسياسية والعلاجية والرياضية ....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231610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4663"/>
            <a:ext cx="7772400" cy="864097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r"/>
            <a:r>
              <a:rPr lang="ar-IQ" sz="2400" dirty="0" smtClean="0"/>
              <a:t>مميزات السياحة في العصر الحديث </a:t>
            </a:r>
            <a:endParaRPr lang="ar-IQ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568952" cy="5184576"/>
          </a:xfrm>
          <a:solidFill>
            <a:schemeClr val="accent4">
              <a:lumMod val="50000"/>
            </a:schemeClr>
          </a:solidFill>
        </p:spPr>
        <p:txBody>
          <a:bodyPr>
            <a:normAutofit/>
          </a:bodyPr>
          <a:lstStyle/>
          <a:p>
            <a:pPr algn="r"/>
            <a:r>
              <a:rPr lang="ar-IQ" sz="2400" dirty="0" smtClean="0"/>
              <a:t>1- عدم اقتصار السفر والسياحة على طبقة الاغنياء وانخفاض تكاليف السفر</a:t>
            </a:r>
          </a:p>
          <a:p>
            <a:pPr algn="r"/>
            <a:r>
              <a:rPr lang="ar-IQ" sz="2400" dirty="0" smtClean="0"/>
              <a:t>2- تطور اماكن الايواء وتعددها وتنوعها </a:t>
            </a:r>
          </a:p>
          <a:p>
            <a:pPr algn="r"/>
            <a:r>
              <a:rPr lang="ar-IQ" sz="2400" dirty="0" smtClean="0"/>
              <a:t>3- ظهور الرحلات الجماعية.</a:t>
            </a:r>
          </a:p>
          <a:p>
            <a:pPr algn="r"/>
            <a:r>
              <a:rPr lang="ar-IQ" sz="2400" dirty="0" smtClean="0"/>
              <a:t>4- ظهور علم السياحة كعلم قائم بحد ذاته </a:t>
            </a:r>
          </a:p>
          <a:p>
            <a:pPr algn="r"/>
            <a:r>
              <a:rPr lang="ar-IQ" sz="2400" dirty="0" smtClean="0"/>
              <a:t>5- اعتبار السياحة فن تقديم الخدمة والضيافة </a:t>
            </a:r>
          </a:p>
          <a:p>
            <a:pPr algn="r"/>
            <a:r>
              <a:rPr lang="ar-IQ" sz="2400" dirty="0" smtClean="0"/>
              <a:t>6- ظهور السياحة الدولية</a:t>
            </a:r>
          </a:p>
          <a:p>
            <a:pPr algn="r"/>
            <a:r>
              <a:rPr lang="ar-IQ" sz="2400" dirty="0" smtClean="0"/>
              <a:t>7- تزايد الاستثمارات الدولية في قطاع السياحة</a:t>
            </a:r>
          </a:p>
          <a:p>
            <a:pPr algn="r"/>
            <a:r>
              <a:rPr lang="ar-IQ" sz="2400" dirty="0" smtClean="0"/>
              <a:t>8- استعمال الوسائل الحديثة في برمجة السياحة والتخطيط لها  </a:t>
            </a:r>
          </a:p>
          <a:p>
            <a:pPr algn="r"/>
            <a:r>
              <a:rPr lang="ar-IQ" sz="2400" dirty="0" smtClean="0"/>
              <a:t>9- اعتماد الدول على السياحة في ناتجها القومي .</a:t>
            </a:r>
          </a:p>
          <a:p>
            <a:pPr algn="r"/>
            <a:r>
              <a:rPr lang="ar-IQ" sz="2400" dirty="0" smtClean="0"/>
              <a:t>10 اصبحت السياحة من القطاعات الكبرى المولدة للدخل وفرص العمل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15544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383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عوامل نشأة وتطور السياحة</vt:lpstr>
      <vt:lpstr>مراحل تطور السياحة</vt:lpstr>
      <vt:lpstr>2- العصور الوسطى</vt:lpstr>
      <vt:lpstr>ج- مرحلة عصر النهضة. تبدأ من بعد انتهاء عصر الاقطاع في اوربا وحتى قيان الثورة الفرنسية وتمتاز بما يلي</vt:lpstr>
      <vt:lpstr>د-عصر ما بعد الثورة الصناعية والعصر الحديث</vt:lpstr>
      <vt:lpstr>مميزات السياحة في العصر الحديث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عوامل نشأة وتطور السياحة</dc:title>
  <dc:creator>DR.Ahmed Saker 2o1O</dc:creator>
  <cp:lastModifiedBy>DR.Ahmed Saker 2o1O</cp:lastModifiedBy>
  <cp:revision>10</cp:revision>
  <dcterms:created xsi:type="dcterms:W3CDTF">2018-12-09T08:17:20Z</dcterms:created>
  <dcterms:modified xsi:type="dcterms:W3CDTF">2018-12-09T09:55:30Z</dcterms:modified>
</cp:coreProperties>
</file>