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2" r:id="rId47"/>
    <p:sldId id="303" r:id="rId48"/>
    <p:sldId id="304" r:id="rId49"/>
    <p:sldId id="305" r:id="rId5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8688A70-6259-4533-99D1-D8C1A5331CCC}"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C8688A70-6259-4533-99D1-D8C1A5331CCC}" type="slidenum">
              <a:rPr lang="ar-IQ" smtClean="0"/>
              <a:pPr/>
              <a:t>‹#›</a:t>
            </a:fld>
            <a:endParaRPr lang="ar-IQ"/>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a:xfrm>
            <a:off x="4361688" y="1026372"/>
            <a:ext cx="457200" cy="441325"/>
          </a:xfrm>
        </p:spPr>
        <p:txBody>
          <a:bodyPr/>
          <a:lstStyle/>
          <a:p>
            <a:fld id="{C8688A70-6259-4533-99D1-D8C1A5331CCC}" type="slidenum">
              <a:rPr lang="ar-IQ" smtClean="0"/>
              <a:pPr/>
              <a:t>‹#›</a:t>
            </a:fld>
            <a:endParaRPr lang="ar-IQ"/>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IQ"/>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5667F962-24BC-4ED5-A968-EA52CE3ED74D}" type="datetimeFigureOut">
              <a:rPr lang="ar-IQ" smtClean="0"/>
              <a:pPr/>
              <a:t>29/03/1440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8688A70-6259-4533-99D1-D8C1A5331CCC}" type="slidenum">
              <a:rPr lang="ar-IQ" smtClean="0"/>
              <a:pPr/>
              <a:t>‹#›</a:t>
            </a:fld>
            <a:endParaRPr lang="ar-IQ"/>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8" name="عنصر نائب للتذييل 7"/>
          <p:cNvSpPr>
            <a:spLocks noGrp="1"/>
          </p:cNvSpPr>
          <p:nvPr>
            <p:ph type="ftr" sz="quarter" idx="11"/>
          </p:nvPr>
        </p:nvSpPr>
        <p:spPr>
          <a:xfrm>
            <a:off x="304800" y="6409944"/>
            <a:ext cx="3581400" cy="365760"/>
          </a:xfrm>
        </p:spPr>
        <p:txBody>
          <a:bodyPr/>
          <a:lstStyle/>
          <a:p>
            <a:endParaRPr lang="ar-IQ"/>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C8688A70-6259-4533-99D1-D8C1A5331CCC}" type="slidenum">
              <a:rPr lang="ar-IQ" smtClean="0"/>
              <a:pPr/>
              <a:t>‹#›</a:t>
            </a:fld>
            <a:endParaRPr lang="ar-IQ"/>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a:xfrm>
            <a:off x="4343400" y="1036020"/>
            <a:ext cx="457200" cy="441325"/>
          </a:xfrm>
        </p:spPr>
        <p:txBody>
          <a:bodyPr/>
          <a:lstStyle/>
          <a:p>
            <a:fld id="{C8688A70-6259-4533-99D1-D8C1A5331CC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8688A70-6259-4533-99D1-D8C1A5331CC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5667F962-24BC-4ED5-A968-EA52CE3ED74D}" type="datetimeFigureOut">
              <a:rPr lang="ar-IQ" smtClean="0"/>
              <a:pPr/>
              <a:t>29/03/1440</a:t>
            </a:fld>
            <a:endParaRPr lang="ar-IQ"/>
          </a:p>
        </p:txBody>
      </p:sp>
      <p:sp>
        <p:nvSpPr>
          <p:cNvPr id="6" name="عنصر نائب للتذييل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C8688A70-6259-4533-99D1-D8C1A5331CCC}" type="slidenum">
              <a:rPr lang="ar-IQ" smtClean="0"/>
              <a:pPr/>
              <a:t>‹#›</a:t>
            </a:fld>
            <a:endParaRPr lang="ar-IQ"/>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5667F962-24BC-4ED5-A968-EA52CE3ED74D}" type="datetimeFigureOut">
              <a:rPr lang="ar-IQ" smtClean="0"/>
              <a:pPr/>
              <a:t>29/03/1440</a:t>
            </a:fld>
            <a:endParaRPr lang="ar-IQ"/>
          </a:p>
        </p:txBody>
      </p:sp>
      <p:sp>
        <p:nvSpPr>
          <p:cNvPr id="6" name="عنصر نائب للتذييل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667F962-24BC-4ED5-A968-EA52CE3ED74D}" type="datetimeFigureOut">
              <a:rPr lang="ar-IQ" smtClean="0"/>
              <a:pPr/>
              <a:t>29/03/1440</a:t>
            </a:fld>
            <a:endParaRPr lang="ar-IQ"/>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8688A70-6259-4533-99D1-D8C1A5331CCC}" type="slidenum">
              <a:rPr lang="ar-IQ" smtClean="0"/>
              <a:pPr/>
              <a:t>‹#›</a:t>
            </a:fld>
            <a:endParaRPr lang="ar-IQ"/>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476672"/>
            <a:ext cx="8458200" cy="5904656"/>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a:r>
              <a:rPr lang="ar-IQ" sz="4800" b="1" dirty="0" smtClean="0"/>
              <a:t>الفصل الثالث</a:t>
            </a:r>
            <a:endParaRPr lang="en-US" sz="4800" dirty="0" smtClean="0"/>
          </a:p>
          <a:p>
            <a:pPr algn="ctr"/>
            <a:r>
              <a:rPr lang="ar-IQ" sz="4800" b="1" dirty="0" smtClean="0"/>
              <a:t>التمويل في المشاريع السياحية</a:t>
            </a:r>
            <a:endParaRPr lang="en-US" sz="4800" dirty="0" smtClean="0"/>
          </a:p>
          <a:p>
            <a:pPr algn="ctr"/>
            <a:r>
              <a:rPr lang="ar-IQ" sz="4800" b="1" dirty="0" smtClean="0"/>
              <a:t>المفهوم - الأهمية – المصادر – المحددات - الأنواع</a:t>
            </a:r>
            <a:endParaRPr lang="en-US" sz="4800" dirty="0" smtClean="0"/>
          </a:p>
          <a:p>
            <a:pPr algn="ctr"/>
            <a:r>
              <a:rPr lang="ar-IQ" sz="4800" b="1" dirty="0" smtClean="0"/>
              <a:t> </a:t>
            </a:r>
            <a:endParaRPr lang="en-US" sz="4800" dirty="0" smtClean="0"/>
          </a:p>
          <a:p>
            <a:pPr algn="ctr"/>
            <a:endParaRPr lang="ar-IQ"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924128"/>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r"/>
            <a:r>
              <a:rPr lang="ar-IQ" sz="2800" b="1" dirty="0" smtClean="0"/>
              <a:t>ونظراً لأن طبيعة الاستثمارات في القطاع السياحي ، ولا </a:t>
            </a:r>
            <a:r>
              <a:rPr lang="ar-IQ" sz="2800" b="1" dirty="0" err="1" smtClean="0"/>
              <a:t>سيما</a:t>
            </a:r>
            <a:r>
              <a:rPr lang="ar-IQ" sz="2800" b="1" dirty="0" smtClean="0"/>
              <a:t> في الدول النامية تعتبر استثمارات ضخمة فضلاً عن </a:t>
            </a:r>
            <a:r>
              <a:rPr lang="ar-IQ" sz="2800" b="1" dirty="0" err="1" smtClean="0"/>
              <a:t>انها</a:t>
            </a:r>
            <a:r>
              <a:rPr lang="ar-IQ" sz="2800" b="1" dirty="0" smtClean="0"/>
              <a:t> تتطلب قروضاً طويلة </a:t>
            </a:r>
            <a:r>
              <a:rPr lang="ar-IQ" sz="2800" b="1" dirty="0" err="1" smtClean="0"/>
              <a:t>الاجل</a:t>
            </a:r>
            <a:r>
              <a:rPr lang="ar-IQ" sz="2800" b="1" dirty="0" smtClean="0"/>
              <a:t> فإن بعض الدول حاولت التغلب على هذه المشكلة من خلال القروض الطويلة </a:t>
            </a:r>
            <a:r>
              <a:rPr lang="ar-IQ" sz="2800" b="1" dirty="0" err="1" smtClean="0"/>
              <a:t>الاجل</a:t>
            </a:r>
            <a:r>
              <a:rPr lang="ar-IQ" sz="2800" b="1" dirty="0" smtClean="0"/>
              <a:t>، كما أسهم البنك الدولي في تقديم القروض. ومن الطبيعي أن يكون تمويل مثل هذا النوع من الاستثمار طويل </a:t>
            </a:r>
            <a:r>
              <a:rPr lang="ar-IQ" sz="2800" b="1" dirty="0" err="1" smtClean="0"/>
              <a:t>الاجل</a:t>
            </a:r>
            <a:r>
              <a:rPr lang="ar-IQ" sz="2800" b="1" dirty="0" smtClean="0"/>
              <a:t> يعطي فرصة لأنشطة المستثمرين المحليين مع بقاء </a:t>
            </a:r>
            <a:r>
              <a:rPr lang="ar-IQ" sz="2800" b="1" dirty="0" err="1" smtClean="0"/>
              <a:t>الارباح</a:t>
            </a:r>
            <a:r>
              <a:rPr lang="ar-IQ" sz="2800" b="1" dirty="0" smtClean="0"/>
              <a:t> في </a:t>
            </a:r>
            <a:r>
              <a:rPr lang="ar-IQ" sz="2800" b="1" dirty="0" err="1" smtClean="0"/>
              <a:t>الاسواق</a:t>
            </a:r>
            <a:r>
              <a:rPr lang="ar-IQ" sz="2800" b="1" dirty="0" smtClean="0"/>
              <a:t> السياحية في الدول (المضيفة للسياح) لإعادة استثمارها من خلال التمويل الذاتي في القطاع السياحي. ومن جهة </a:t>
            </a:r>
            <a:r>
              <a:rPr lang="ar-IQ" sz="2800" b="1" dirty="0" err="1" smtClean="0"/>
              <a:t>اخرى</a:t>
            </a:r>
            <a:r>
              <a:rPr lang="ar-IQ" sz="2800" b="1" dirty="0" smtClean="0"/>
              <a:t> فقد تعتمد الشركات متعددة الجنسيات والتي تمتلك سلاسل من المنشآت السياحية والفندقية </a:t>
            </a:r>
            <a:r>
              <a:rPr lang="ar-IQ" sz="2800" b="1" dirty="0" err="1" smtClean="0"/>
              <a:t>الى</a:t>
            </a:r>
            <a:r>
              <a:rPr lang="ar-IQ" sz="2800" b="1" dirty="0" smtClean="0"/>
              <a:t> الاستثمار وممارسة </a:t>
            </a:r>
            <a:r>
              <a:rPr lang="ar-IQ" sz="2800" b="1" dirty="0" err="1" smtClean="0"/>
              <a:t>الانشطة</a:t>
            </a:r>
            <a:r>
              <a:rPr lang="ar-IQ" sz="2800" b="1" dirty="0" smtClean="0"/>
              <a:t> في </a:t>
            </a:r>
            <a:r>
              <a:rPr lang="ar-IQ" sz="2800" b="1" dirty="0" err="1" smtClean="0"/>
              <a:t>الاسواق</a:t>
            </a:r>
            <a:r>
              <a:rPr lang="ar-IQ" sz="2800" b="1" dirty="0" smtClean="0"/>
              <a:t> النامية، مثل السلاسل الفندقية </a:t>
            </a:r>
            <a:r>
              <a:rPr lang="en-US" sz="2800" b="1" dirty="0" smtClean="0"/>
              <a:t>Holiday Inn , Sheraton</a:t>
            </a:r>
            <a:r>
              <a:rPr lang="ar-IQ" sz="2800" b="1" dirty="0" smtClean="0"/>
              <a:t> وسلاسل المطاعم مثل </a:t>
            </a:r>
            <a:r>
              <a:rPr lang="en-US" sz="2800" b="1" dirty="0" smtClean="0"/>
              <a:t>KFC , Mc Donald</a:t>
            </a:r>
            <a:r>
              <a:rPr lang="ar-IQ" sz="2800" b="1" dirty="0" smtClean="0"/>
              <a:t> وشركات تأجير السيارات السياحية ، وبذلك فإن هذه الاستثمارات تعمل على توليد </a:t>
            </a:r>
            <a:r>
              <a:rPr lang="ar-IQ" sz="2800" b="1" dirty="0" err="1" smtClean="0"/>
              <a:t>انشطة</a:t>
            </a:r>
            <a:r>
              <a:rPr lang="ar-IQ" sz="2800" b="1" dirty="0" smtClean="0"/>
              <a:t> سياحية في الاقتصاديات النامية المضيفة. </a:t>
            </a:r>
            <a:endParaRPr lang="ar-IQ"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622473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u="sng" dirty="0" smtClean="0"/>
              <a:t>ثالثا : مصادر التمويل </a:t>
            </a:r>
            <a:r>
              <a:rPr lang="en-US" b="1" dirty="0" smtClean="0"/>
              <a:t/>
            </a:r>
            <a:br>
              <a:rPr lang="en-US" b="1" dirty="0" smtClean="0"/>
            </a:br>
            <a:r>
              <a:rPr lang="ar-IQ" b="1" dirty="0" smtClean="0"/>
              <a:t>     يوجد مصدرين أساسيين لتمويل المشاريع السياحية هما: </a:t>
            </a:r>
            <a:r>
              <a:rPr lang="en-US" b="1" dirty="0" smtClean="0"/>
              <a:t/>
            </a:r>
            <a:br>
              <a:rPr lang="en-US" b="1" dirty="0" smtClean="0"/>
            </a:br>
            <a:r>
              <a:rPr lang="ar-IQ" b="1" u="sng" dirty="0" smtClean="0"/>
              <a:t>المصادر الداخلية</a:t>
            </a:r>
            <a:r>
              <a:rPr lang="ar-IQ" b="1" dirty="0" smtClean="0"/>
              <a:t> : والتي تقسم </a:t>
            </a:r>
            <a:r>
              <a:rPr lang="ar-IQ" b="1" dirty="0" err="1" smtClean="0"/>
              <a:t>الى</a:t>
            </a:r>
            <a:r>
              <a:rPr lang="ar-IQ" b="1" dirty="0" smtClean="0"/>
              <a:t> ما يأتي: </a:t>
            </a:r>
            <a:r>
              <a:rPr lang="en-US" b="1" dirty="0" smtClean="0"/>
              <a:t/>
            </a:r>
            <a:br>
              <a:rPr lang="en-US" b="1" dirty="0" smtClean="0"/>
            </a:br>
            <a:r>
              <a:rPr lang="ar-IQ" b="1" dirty="0" smtClean="0"/>
              <a:t>1 . </a:t>
            </a:r>
            <a:r>
              <a:rPr lang="ar-IQ" b="1" dirty="0" err="1" smtClean="0"/>
              <a:t>الارباح</a:t>
            </a:r>
            <a:r>
              <a:rPr lang="ar-IQ" b="1" dirty="0" smtClean="0"/>
              <a:t> المحتجزة. </a:t>
            </a:r>
            <a:r>
              <a:rPr lang="en-US" b="1" dirty="0" smtClean="0"/>
              <a:t/>
            </a:r>
            <a:br>
              <a:rPr lang="en-US" b="1" dirty="0" smtClean="0"/>
            </a:br>
            <a:r>
              <a:rPr lang="ar-IQ" b="1" dirty="0" smtClean="0"/>
              <a:t>2 . الاستئجار. </a:t>
            </a:r>
            <a:r>
              <a:rPr lang="en-US" b="1" dirty="0" smtClean="0"/>
              <a:t/>
            </a:r>
            <a:br>
              <a:rPr lang="en-US" b="1" dirty="0" smtClean="0"/>
            </a:br>
            <a:r>
              <a:rPr lang="ar-IQ" b="1" dirty="0" smtClean="0"/>
              <a:t>3 . الاستئجار التمويلي. </a:t>
            </a:r>
            <a:r>
              <a:rPr lang="en-US" b="1" dirty="0" smtClean="0"/>
              <a:t/>
            </a:r>
            <a:br>
              <a:rPr lang="en-US" b="1" dirty="0" smtClean="0"/>
            </a:br>
            <a:r>
              <a:rPr lang="ar-IQ" b="1" dirty="0" smtClean="0"/>
              <a:t>4 . الاستئجار التشغيلي. </a:t>
            </a:r>
            <a:r>
              <a:rPr lang="en-US" b="1" dirty="0" smtClean="0"/>
              <a:t/>
            </a:r>
            <a:br>
              <a:rPr lang="en-US" b="1" dirty="0" smtClean="0"/>
            </a:br>
            <a:r>
              <a:rPr lang="ar-IQ" b="1" dirty="0" smtClean="0"/>
              <a:t>5 . البيع من إعادة التأجير. </a:t>
            </a:r>
            <a:r>
              <a:rPr lang="en-US" b="1" dirty="0" smtClean="0"/>
              <a:t/>
            </a:r>
            <a:br>
              <a:rPr lang="en-US" b="1" dirty="0" smtClean="0"/>
            </a:br>
            <a:r>
              <a:rPr lang="ar-IQ" b="1" dirty="0" smtClean="0"/>
              <a:t>6 . شهادة استثمار الآلات والمعدات. </a:t>
            </a:r>
            <a:r>
              <a:rPr lang="en-US" b="1" dirty="0" smtClean="0"/>
              <a:t/>
            </a:r>
            <a:br>
              <a:rPr lang="en-US" b="1" dirty="0" smtClean="0"/>
            </a:br>
            <a:r>
              <a:rPr lang="ar-IQ" b="1" dirty="0" smtClean="0"/>
              <a:t>7 . مصادر ثانوية </a:t>
            </a:r>
            <a:r>
              <a:rPr lang="ar-IQ" b="1" dirty="0" err="1" smtClean="0"/>
              <a:t>اخرى</a:t>
            </a:r>
            <a:r>
              <a:rPr lang="ar-IQ" b="1" dirty="0" smtClean="0"/>
              <a:t>. </a:t>
            </a:r>
            <a:r>
              <a:rPr lang="en-US" b="1" dirty="0" smtClean="0"/>
              <a:t/>
            </a:r>
            <a:br>
              <a:rPr lang="en-US" b="1" dirty="0" smtClean="0"/>
            </a:br>
            <a:endParaRPr lang="ar-IQ"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608072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lvl="0" algn="r"/>
            <a:r>
              <a:rPr lang="ar-IQ" b="1" u="sng" dirty="0" smtClean="0"/>
              <a:t>المصادر الخارجية</a:t>
            </a:r>
            <a:r>
              <a:rPr lang="ar-IQ" dirty="0" smtClean="0"/>
              <a:t> : والتي تقسم إلى: </a:t>
            </a:r>
            <a:r>
              <a:rPr lang="en-US" dirty="0" smtClean="0"/>
              <a:t/>
            </a:r>
            <a:br>
              <a:rPr lang="en-US" dirty="0" smtClean="0"/>
            </a:br>
            <a:r>
              <a:rPr lang="ar-IQ" dirty="0" smtClean="0"/>
              <a:t>1 . </a:t>
            </a:r>
            <a:r>
              <a:rPr lang="ar-IQ" dirty="0" err="1" smtClean="0"/>
              <a:t>الاسهم</a:t>
            </a:r>
            <a:r>
              <a:rPr lang="ar-IQ" dirty="0" smtClean="0"/>
              <a:t> بأنواعها العادية والممتازة. </a:t>
            </a:r>
            <a:r>
              <a:rPr lang="en-US" dirty="0" smtClean="0"/>
              <a:t/>
            </a:r>
            <a:br>
              <a:rPr lang="en-US" dirty="0" smtClean="0"/>
            </a:br>
            <a:r>
              <a:rPr lang="ar-IQ" dirty="0" smtClean="0"/>
              <a:t>2 . السندات بأنواعها المختلفة </a:t>
            </a:r>
            <a:r>
              <a:rPr lang="en-US" dirty="0" smtClean="0"/>
              <a:t/>
            </a:r>
            <a:br>
              <a:rPr lang="en-US" dirty="0" smtClean="0"/>
            </a:br>
            <a:r>
              <a:rPr lang="ar-IQ" dirty="0" smtClean="0"/>
              <a:t>3 . التمويل من خلال السحب المصرفي. </a:t>
            </a:r>
            <a:r>
              <a:rPr lang="en-US" dirty="0" smtClean="0"/>
              <a:t/>
            </a:r>
            <a:br>
              <a:rPr lang="en-US" dirty="0" smtClean="0"/>
            </a:br>
            <a:r>
              <a:rPr lang="ar-IQ" dirty="0" smtClean="0"/>
              <a:t>4 . التمويل من خلال القروض المصرفية . </a:t>
            </a:r>
            <a:r>
              <a:rPr lang="en-US" dirty="0" smtClean="0"/>
              <a:t/>
            </a:r>
            <a:br>
              <a:rPr lang="en-US" dirty="0" smtClean="0"/>
            </a:br>
            <a:r>
              <a:rPr lang="ar-IQ" dirty="0" smtClean="0"/>
              <a:t>5 . القرض التجاري. </a:t>
            </a:r>
            <a:r>
              <a:rPr lang="en-US" dirty="0" smtClean="0"/>
              <a:t/>
            </a:r>
            <a:br>
              <a:rPr lang="en-US" dirty="0" smtClean="0"/>
            </a:br>
            <a:r>
              <a:rPr lang="ar-IQ" dirty="0" smtClean="0"/>
              <a:t>6 . المضاربة برأس المال. </a:t>
            </a:r>
            <a:r>
              <a:rPr lang="en-US" dirty="0" smtClean="0"/>
              <a:t/>
            </a:r>
            <a:br>
              <a:rPr lang="en-US" dirty="0" smtClean="0"/>
            </a:b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dirty="0" smtClean="0"/>
              <a:t>وفيما يلي شرح مختصر لأنواع مصادر التمويل الداخلي </a:t>
            </a:r>
            <a:endParaRPr lang="en-US" dirty="0" smtClean="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01752" y="332656"/>
            <a:ext cx="8503920" cy="5766392"/>
          </a:xfrm>
        </p:spPr>
        <p:style>
          <a:lnRef idx="2">
            <a:schemeClr val="accent2">
              <a:shade val="50000"/>
            </a:schemeClr>
          </a:lnRef>
          <a:fillRef idx="1">
            <a:schemeClr val="accent2"/>
          </a:fillRef>
          <a:effectRef idx="0">
            <a:schemeClr val="accent2"/>
          </a:effectRef>
          <a:fontRef idx="minor">
            <a:schemeClr val="lt1"/>
          </a:fontRef>
        </p:style>
        <p:txBody>
          <a:bodyPr>
            <a:normAutofit fontScale="85000" lnSpcReduction="10000"/>
          </a:bodyPr>
          <a:lstStyle/>
          <a:p>
            <a:r>
              <a:rPr lang="ar-IQ" b="1" u="sng" dirty="0" smtClean="0"/>
              <a:t>1 . </a:t>
            </a:r>
            <a:r>
              <a:rPr lang="ar-IQ" b="1" u="sng" dirty="0" err="1" smtClean="0"/>
              <a:t>الارباح</a:t>
            </a:r>
            <a:r>
              <a:rPr lang="ar-IQ" b="1" u="sng" dirty="0" smtClean="0"/>
              <a:t> المحتجزة</a:t>
            </a:r>
            <a:r>
              <a:rPr lang="en-US" b="1" u="sng" dirty="0" smtClean="0"/>
              <a:t>Restricted Profit </a:t>
            </a:r>
            <a:r>
              <a:rPr lang="ar-IQ" b="1" u="sng" dirty="0" smtClean="0"/>
              <a:t>:</a:t>
            </a:r>
            <a:r>
              <a:rPr lang="ar-IQ" dirty="0" smtClean="0"/>
              <a:t> </a:t>
            </a:r>
          </a:p>
          <a:p>
            <a:pPr>
              <a:buNone/>
            </a:pPr>
            <a:r>
              <a:rPr lang="ar-IQ" dirty="0" smtClean="0"/>
              <a:t>غالبا ما تتحدد سياسة وتوزيع </a:t>
            </a:r>
            <a:r>
              <a:rPr lang="ar-IQ" dirty="0" err="1" smtClean="0"/>
              <a:t>الارباح</a:t>
            </a:r>
            <a:r>
              <a:rPr lang="ar-IQ" dirty="0" smtClean="0"/>
              <a:t> السنوية على المساهمين في أي شركة سياحية كانت </a:t>
            </a:r>
            <a:r>
              <a:rPr lang="ar-IQ" dirty="0" err="1" smtClean="0"/>
              <a:t>او</a:t>
            </a:r>
            <a:r>
              <a:rPr lang="ar-IQ" dirty="0" smtClean="0"/>
              <a:t> تجارية على معدل </a:t>
            </a:r>
            <a:r>
              <a:rPr lang="ar-IQ" dirty="0" err="1" smtClean="0"/>
              <a:t>الارباح</a:t>
            </a:r>
            <a:r>
              <a:rPr lang="ar-IQ" dirty="0" smtClean="0"/>
              <a:t> المحتجزة من قبل </a:t>
            </a:r>
            <a:r>
              <a:rPr lang="ar-IQ" dirty="0" err="1" smtClean="0"/>
              <a:t>ادارة</a:t>
            </a:r>
            <a:r>
              <a:rPr lang="ar-IQ" dirty="0" smtClean="0"/>
              <a:t> الشركة حيث تعتبر </a:t>
            </a:r>
            <a:r>
              <a:rPr lang="ar-IQ" dirty="0" err="1" smtClean="0"/>
              <a:t>الارباح</a:t>
            </a:r>
            <a:r>
              <a:rPr lang="ar-IQ" dirty="0" smtClean="0"/>
              <a:t> المحتجزة مصدراً أساسياً لتمويل التوسع في المنشآت. وعلى الرغم من </a:t>
            </a:r>
            <a:r>
              <a:rPr lang="ar-IQ" dirty="0" err="1" smtClean="0"/>
              <a:t>ان</a:t>
            </a:r>
            <a:r>
              <a:rPr lang="ar-IQ" dirty="0" smtClean="0"/>
              <a:t> التوسع في </a:t>
            </a:r>
            <a:r>
              <a:rPr lang="ar-IQ" dirty="0" err="1" smtClean="0"/>
              <a:t>اعمال</a:t>
            </a:r>
            <a:r>
              <a:rPr lang="ar-IQ" dirty="0" smtClean="0"/>
              <a:t> الشركات مرغوب </a:t>
            </a:r>
            <a:r>
              <a:rPr lang="ar-IQ" dirty="0" err="1" smtClean="0"/>
              <a:t>به</a:t>
            </a:r>
            <a:r>
              <a:rPr lang="ar-IQ" dirty="0" smtClean="0"/>
              <a:t> فان توزيع </a:t>
            </a:r>
            <a:r>
              <a:rPr lang="ar-IQ" dirty="0" err="1" smtClean="0"/>
              <a:t>الارباح</a:t>
            </a:r>
            <a:r>
              <a:rPr lang="ar-IQ" dirty="0" smtClean="0"/>
              <a:t> على المساهمين هو الآخر مرغوب </a:t>
            </a:r>
            <a:r>
              <a:rPr lang="ar-IQ" dirty="0" err="1" smtClean="0"/>
              <a:t>به</a:t>
            </a:r>
            <a:r>
              <a:rPr lang="ar-IQ" dirty="0" smtClean="0"/>
              <a:t> وهذان الهدفان متعارضان، فارتفاع معدل توزيع </a:t>
            </a:r>
            <a:r>
              <a:rPr lang="ar-IQ" dirty="0" err="1" smtClean="0"/>
              <a:t>الارباح</a:t>
            </a:r>
            <a:r>
              <a:rPr lang="ar-IQ" dirty="0" smtClean="0"/>
              <a:t> معناه أرباح محتجزة أقل وبالتالي معدل نمو أقل </a:t>
            </a:r>
            <a:r>
              <a:rPr lang="ar-IQ" dirty="0" err="1" smtClean="0"/>
              <a:t>او</a:t>
            </a:r>
            <a:r>
              <a:rPr lang="ar-IQ" dirty="0" smtClean="0"/>
              <a:t> أبطأ في </a:t>
            </a:r>
            <a:r>
              <a:rPr lang="ar-IQ" dirty="0" err="1" smtClean="0"/>
              <a:t>الارباح</a:t>
            </a:r>
            <a:r>
              <a:rPr lang="ar-IQ" dirty="0" smtClean="0"/>
              <a:t> المستقبلية. وعلى ذلك يصبح من الضروري دراسة </a:t>
            </a:r>
            <a:r>
              <a:rPr lang="ar-IQ" dirty="0" err="1" smtClean="0"/>
              <a:t>الى</a:t>
            </a:r>
            <a:r>
              <a:rPr lang="ar-IQ" dirty="0" smtClean="0"/>
              <a:t> أي مدى تستطيع الشركة توزيع </a:t>
            </a:r>
            <a:r>
              <a:rPr lang="ar-IQ" dirty="0" err="1" smtClean="0"/>
              <a:t>الارباح</a:t>
            </a:r>
            <a:r>
              <a:rPr lang="ar-IQ" dirty="0" smtClean="0"/>
              <a:t> بدلاً من احتجازها؟ وهذا يعتمد على تحليل العوامل المؤثرة في سياسة توزيع </a:t>
            </a:r>
            <a:r>
              <a:rPr lang="ar-IQ" dirty="0" err="1" smtClean="0"/>
              <a:t>الارباح</a:t>
            </a:r>
            <a:r>
              <a:rPr lang="ar-IQ" dirty="0" smtClean="0"/>
              <a:t> المحتجزة مثل :</a:t>
            </a:r>
            <a:endParaRPr lang="en-US" dirty="0" smtClean="0"/>
          </a:p>
          <a:p>
            <a:pPr lvl="0"/>
            <a:r>
              <a:rPr lang="ar-IQ" dirty="0" smtClean="0"/>
              <a:t>القاعدة القانونية التي تختلف من بلد لأخر.</a:t>
            </a:r>
            <a:endParaRPr lang="en-US" dirty="0" smtClean="0"/>
          </a:p>
          <a:p>
            <a:pPr lvl="0"/>
            <a:r>
              <a:rPr lang="ar-IQ" dirty="0" smtClean="0"/>
              <a:t>حركة السيولة.</a:t>
            </a:r>
            <a:endParaRPr lang="en-US" dirty="0" smtClean="0"/>
          </a:p>
          <a:p>
            <a:pPr lvl="0"/>
            <a:r>
              <a:rPr lang="ar-IQ" dirty="0" smtClean="0"/>
              <a:t>الحاجة </a:t>
            </a:r>
            <a:r>
              <a:rPr lang="ar-IQ" dirty="0" err="1" smtClean="0"/>
              <a:t>الى</a:t>
            </a:r>
            <a:r>
              <a:rPr lang="ar-IQ" dirty="0" smtClean="0"/>
              <a:t> سداد الديون أو قيود في عقود الديون.</a:t>
            </a:r>
            <a:endParaRPr lang="en-US" dirty="0" smtClean="0"/>
          </a:p>
          <a:p>
            <a:pPr lvl="0"/>
            <a:r>
              <a:rPr lang="ar-IQ" dirty="0" smtClean="0"/>
              <a:t>معدل النمو في الأصول.</a:t>
            </a:r>
            <a:endParaRPr lang="en-US" dirty="0" smtClean="0"/>
          </a:p>
          <a:p>
            <a:pPr lvl="0"/>
            <a:r>
              <a:rPr lang="ar-IQ" dirty="0" smtClean="0"/>
              <a:t>معدل العائد على الأصول.</a:t>
            </a:r>
            <a:endParaRPr lang="en-US" dirty="0" smtClean="0"/>
          </a:p>
          <a:p>
            <a:pPr lvl="0"/>
            <a:r>
              <a:rPr lang="ar-IQ" dirty="0" smtClean="0"/>
              <a:t>استقرار </a:t>
            </a:r>
            <a:r>
              <a:rPr lang="ar-IQ" dirty="0" err="1" smtClean="0"/>
              <a:t>الارباح</a:t>
            </a:r>
            <a:r>
              <a:rPr lang="ar-IQ" dirty="0" smtClean="0"/>
              <a:t>.</a:t>
            </a:r>
            <a:endParaRPr lang="en-US" dirty="0" smtClean="0"/>
          </a:p>
          <a:p>
            <a:pPr lvl="0"/>
            <a:r>
              <a:rPr lang="ar-IQ" dirty="0" smtClean="0"/>
              <a:t>الموقف الضريبي لأصحاب </a:t>
            </a:r>
            <a:r>
              <a:rPr lang="ar-IQ" dirty="0" err="1" smtClean="0"/>
              <a:t>الاسهم</a:t>
            </a:r>
            <a:r>
              <a:rPr lang="ar-IQ" dirty="0" smtClean="0"/>
              <a:t>. </a:t>
            </a:r>
            <a:endParaRPr lang="en-US" dirty="0" smtClean="0"/>
          </a:p>
          <a:p>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539552" y="404664"/>
            <a:ext cx="8136904" cy="619268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u="sng" dirty="0" smtClean="0"/>
              <a:t>2</a:t>
            </a:r>
            <a:r>
              <a:rPr lang="ar-IQ" sz="2000" u="sng" dirty="0" smtClean="0"/>
              <a:t> . الاستئجار</a:t>
            </a:r>
            <a:r>
              <a:rPr lang="en-US" sz="2000" u="sng" dirty="0" smtClean="0"/>
              <a:t>Rent </a:t>
            </a:r>
            <a:r>
              <a:rPr lang="ar-IQ" sz="2000" u="sng" dirty="0" smtClean="0"/>
              <a:t>:</a:t>
            </a:r>
            <a:r>
              <a:rPr lang="ar-IQ" sz="2000" dirty="0" smtClean="0"/>
              <a:t> </a:t>
            </a:r>
          </a:p>
          <a:p>
            <a:pPr algn="r"/>
            <a:r>
              <a:rPr lang="ar-IQ" sz="2000" dirty="0" smtClean="0"/>
              <a:t>ويمكن تعريف الاستئجار على انه عقد يلزم المستأجر دفع مبالغ محددة بمواعيد متفق عليها لمالك أصل من الأصول لقاء الانتفاع </a:t>
            </a:r>
            <a:r>
              <a:rPr lang="ar-IQ" sz="2000" dirty="0" err="1" smtClean="0"/>
              <a:t>الاول</a:t>
            </a:r>
            <a:r>
              <a:rPr lang="ar-IQ" sz="2000" dirty="0" smtClean="0"/>
              <a:t> بالخدمات التي يقدمها الأصل المستأجر لفترة التعاقد والتي غالباً ما تكون 20 سنة </a:t>
            </a:r>
            <a:r>
              <a:rPr lang="ar-IQ" sz="2000" dirty="0" err="1" smtClean="0"/>
              <a:t>او</a:t>
            </a:r>
            <a:r>
              <a:rPr lang="ar-IQ" sz="2000" dirty="0" smtClean="0"/>
              <a:t> أكثر. وتقوم </a:t>
            </a:r>
            <a:r>
              <a:rPr lang="ar-IQ" sz="2000" dirty="0" err="1" smtClean="0"/>
              <a:t>ادارة</a:t>
            </a:r>
            <a:r>
              <a:rPr lang="ar-IQ" sz="2000" dirty="0" smtClean="0"/>
              <a:t> الشركة السياحية استئجار أصل من </a:t>
            </a:r>
            <a:r>
              <a:rPr lang="ar-IQ" sz="2000" dirty="0" err="1" smtClean="0"/>
              <a:t>الاصول</a:t>
            </a:r>
            <a:r>
              <a:rPr lang="ar-IQ" sz="2000" dirty="0" smtClean="0"/>
              <a:t> لتنتفع من خدماته.</a:t>
            </a:r>
            <a:endParaRPr lang="en-US" sz="2000" dirty="0" smtClean="0"/>
          </a:p>
          <a:p>
            <a:pPr algn="r"/>
            <a:r>
              <a:rPr lang="ar-IQ" sz="2000" dirty="0" smtClean="0"/>
              <a:t>وهناك ثلاثة أنواع وأشكال للاستئجار هي: </a:t>
            </a:r>
          </a:p>
          <a:p>
            <a:pPr algn="r"/>
            <a:endParaRPr lang="en-US" sz="2000" dirty="0" smtClean="0"/>
          </a:p>
          <a:p>
            <a:pPr algn="r">
              <a:buFont typeface="Arial" pitchFamily="34" charset="0"/>
              <a:buChar char="•"/>
            </a:pPr>
            <a:r>
              <a:rPr lang="ar-IQ" sz="2000" dirty="0" smtClean="0"/>
              <a:t>الاستئجار المباشر: حيث تستفيد المؤسسة من منفعة الأصل لا تملكه. </a:t>
            </a:r>
            <a:endParaRPr lang="en-US" sz="2000" dirty="0" smtClean="0"/>
          </a:p>
          <a:p>
            <a:pPr algn="r"/>
            <a:r>
              <a:rPr lang="ar-IQ" sz="2000" dirty="0" smtClean="0"/>
              <a:t>* البيع وإعادة الاستئجار: في هذه الحالة مثلا يبيع الفندق أصلاً من </a:t>
            </a:r>
            <a:r>
              <a:rPr lang="ar-IQ" sz="2000" dirty="0" err="1" smtClean="0"/>
              <a:t>اصوله</a:t>
            </a:r>
            <a:r>
              <a:rPr lang="ar-IQ" sz="2000" dirty="0" smtClean="0"/>
              <a:t> ثم يقوم باستئجاره من المشترين. </a:t>
            </a:r>
            <a:endParaRPr lang="en-US" sz="2000" dirty="0" smtClean="0"/>
          </a:p>
          <a:p>
            <a:pPr algn="r"/>
            <a:r>
              <a:rPr lang="ar-IQ" sz="2000" dirty="0" smtClean="0"/>
              <a:t>* الاستئجار الثلاثي: </a:t>
            </a:r>
            <a:r>
              <a:rPr lang="ar-IQ" sz="2000" dirty="0" err="1" smtClean="0"/>
              <a:t>اذ</a:t>
            </a:r>
            <a:r>
              <a:rPr lang="ar-IQ" sz="2000" dirty="0" smtClean="0"/>
              <a:t> توجد ثلاثة </a:t>
            </a:r>
            <a:r>
              <a:rPr lang="ar-IQ" sz="2000" dirty="0" err="1" smtClean="0"/>
              <a:t>اطراف</a:t>
            </a:r>
            <a:r>
              <a:rPr lang="ar-IQ" sz="2000" dirty="0" smtClean="0"/>
              <a:t> في العملية هي: </a:t>
            </a:r>
            <a:endParaRPr lang="en-US" sz="2000" dirty="0" smtClean="0"/>
          </a:p>
          <a:p>
            <a:pPr algn="r"/>
            <a:r>
              <a:rPr lang="ar-IQ" sz="2000" dirty="0" smtClean="0"/>
              <a:t>         - المؤجر</a:t>
            </a:r>
            <a:endParaRPr lang="en-US" sz="2000" dirty="0" smtClean="0"/>
          </a:p>
          <a:p>
            <a:pPr algn="r"/>
            <a:r>
              <a:rPr lang="ar-IQ" sz="2000" dirty="0" smtClean="0"/>
              <a:t>         - المستأجر </a:t>
            </a:r>
            <a:endParaRPr lang="en-US" sz="2000" dirty="0" smtClean="0"/>
          </a:p>
          <a:p>
            <a:pPr algn="r"/>
            <a:r>
              <a:rPr lang="ar-IQ" sz="2000" dirty="0" smtClean="0"/>
              <a:t>         - المقرض الذي يقوم بعملية تمويل شراء </a:t>
            </a:r>
            <a:r>
              <a:rPr lang="ar-IQ" sz="2000" dirty="0" err="1" smtClean="0"/>
              <a:t>الاصل</a:t>
            </a:r>
            <a:r>
              <a:rPr lang="ar-IQ" sz="2000" dirty="0" smtClean="0"/>
              <a:t> محل التأجير </a:t>
            </a:r>
            <a:endParaRPr lang="en-US" sz="2000" dirty="0" smtClean="0"/>
          </a:p>
          <a:p>
            <a:endParaRPr lang="ar-IQ"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IQ" b="1" u="sng" dirty="0" smtClean="0"/>
              <a:t>3 . الاستئجار التمويلي</a:t>
            </a:r>
            <a:r>
              <a:rPr lang="en-US" b="1" u="sng" dirty="0" smtClean="0"/>
              <a:t>Funding Rent </a:t>
            </a:r>
            <a:r>
              <a:rPr lang="ar-IQ" b="1" u="sng" dirty="0" smtClean="0"/>
              <a:t>:</a:t>
            </a:r>
            <a:r>
              <a:rPr lang="ar-IQ" dirty="0" smtClean="0"/>
              <a:t> يتميز الاستئجار المالي بعدم قابليته للفسخ </a:t>
            </a:r>
            <a:r>
              <a:rPr lang="ar-IQ" dirty="0" err="1" smtClean="0"/>
              <a:t>او</a:t>
            </a:r>
            <a:r>
              <a:rPr lang="ar-IQ" dirty="0" smtClean="0"/>
              <a:t> </a:t>
            </a:r>
            <a:r>
              <a:rPr lang="ar-IQ" dirty="0" err="1" smtClean="0"/>
              <a:t>الالغاء</a:t>
            </a:r>
            <a:r>
              <a:rPr lang="ar-IQ" dirty="0" smtClean="0"/>
              <a:t> إلا بموافقة طرفي العقد المؤجر والمستأجر. وعقود الاستئجار المالي تكون لفترة زمنية محددة تتفاوت حسب نوع </a:t>
            </a:r>
            <a:r>
              <a:rPr lang="ar-IQ" dirty="0" err="1" smtClean="0"/>
              <a:t>الاصل</a:t>
            </a:r>
            <a:r>
              <a:rPr lang="ar-IQ" dirty="0" smtClean="0"/>
              <a:t>، ففي حالة المعدات غالباً ما تكون مدة العقد نصف مدة الحياة </a:t>
            </a:r>
            <a:r>
              <a:rPr lang="ar-IQ" dirty="0" err="1" smtClean="0"/>
              <a:t>الانتاجية</a:t>
            </a:r>
            <a:r>
              <a:rPr lang="ar-IQ" dirty="0" smtClean="0"/>
              <a:t> على </a:t>
            </a:r>
            <a:r>
              <a:rPr lang="ar-IQ" dirty="0" err="1" smtClean="0"/>
              <a:t>الاقل</a:t>
            </a:r>
            <a:r>
              <a:rPr lang="ar-IQ" dirty="0" smtClean="0"/>
              <a:t>. ولا يتضمن عقد الاستئجار المالي خدمات الصيانة بل يقع عبء تكاليفها على عاتق المستأجر مثل استئجار المشاريع السياحية (زوارق شراعية والبخارية واليخوت التي تحتاجها قرى السواحل) من المجهزين المتخصصين بناء على عقد يثبت </a:t>
            </a:r>
            <a:r>
              <a:rPr lang="ar-IQ" dirty="0" err="1" smtClean="0"/>
              <a:t>به</a:t>
            </a:r>
            <a:r>
              <a:rPr lang="ar-IQ" dirty="0" smtClean="0"/>
              <a:t> عدد سنوات التأجير وإذا ما انتهت الفترة الزمنية يصبح أمر رد </a:t>
            </a:r>
            <a:r>
              <a:rPr lang="ar-IQ" dirty="0" err="1" smtClean="0"/>
              <a:t>الاجهزة</a:t>
            </a:r>
            <a:r>
              <a:rPr lang="ar-IQ" dirty="0" smtClean="0"/>
              <a:t> ملزماً </a:t>
            </a:r>
            <a:r>
              <a:rPr lang="ar-IQ" dirty="0" err="1" smtClean="0"/>
              <a:t>الى</a:t>
            </a:r>
            <a:r>
              <a:rPr lang="ar-IQ" dirty="0" smtClean="0"/>
              <a:t> الجهة المالكة، وهناك شركات متخصصة بهذا النوع من التمويل. </a:t>
            </a:r>
            <a:endParaRPr lang="en-US" dirty="0" smtClean="0"/>
          </a:p>
          <a:p>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IQ" b="1" u="sng" dirty="0" smtClean="0"/>
              <a:t>4 . الاستئجار التشغيلي</a:t>
            </a:r>
            <a:r>
              <a:rPr lang="en-US" b="1" u="sng" dirty="0" smtClean="0"/>
              <a:t>Operational Rent </a:t>
            </a:r>
            <a:r>
              <a:rPr lang="ar-IQ" b="1" u="sng" dirty="0" smtClean="0"/>
              <a:t>:</a:t>
            </a:r>
            <a:r>
              <a:rPr lang="ar-IQ" dirty="0" smtClean="0"/>
              <a:t> ويتضمن كلاً من خدمات التمويل والصيانة. ويلاحظ </a:t>
            </a:r>
            <a:r>
              <a:rPr lang="ar-IQ" dirty="0" err="1" smtClean="0"/>
              <a:t>ان</a:t>
            </a:r>
            <a:r>
              <a:rPr lang="ar-IQ" dirty="0" smtClean="0"/>
              <a:t> هذا النوع من الاستئجار انه يعطي الحق للمؤجر </a:t>
            </a:r>
            <a:r>
              <a:rPr lang="ar-IQ" dirty="0" err="1" smtClean="0"/>
              <a:t>او</a:t>
            </a:r>
            <a:r>
              <a:rPr lang="ar-IQ" dirty="0" smtClean="0"/>
              <a:t> المستأجر بإلغائه وفسخه قبل انتهاء مدة العقد </a:t>
            </a:r>
            <a:r>
              <a:rPr lang="ar-IQ" dirty="0" err="1" smtClean="0"/>
              <a:t>الاساسية</a:t>
            </a:r>
            <a:r>
              <a:rPr lang="ar-IQ" dirty="0" smtClean="0"/>
              <a:t>، ولا تكون عقود هذا الاستئجار دائمة بل لفترة تقل كثيراً عن الحياة </a:t>
            </a:r>
            <a:r>
              <a:rPr lang="ar-IQ" dirty="0" err="1" smtClean="0"/>
              <a:t>الانتاجية</a:t>
            </a:r>
            <a:r>
              <a:rPr lang="ar-IQ" dirty="0" smtClean="0"/>
              <a:t> للأصل. وهذه تعتبر ميزة هامة للمستأجر تتمثل في استطاعته </a:t>
            </a:r>
            <a:r>
              <a:rPr lang="ar-IQ" dirty="0" err="1" smtClean="0"/>
              <a:t>احلال</a:t>
            </a:r>
            <a:r>
              <a:rPr lang="ar-IQ" dirty="0" smtClean="0"/>
              <a:t> أحدث تكنولوجيا وقت ظهورها محل </a:t>
            </a:r>
            <a:r>
              <a:rPr lang="ar-IQ" dirty="0" err="1" smtClean="0"/>
              <a:t>الاصل</a:t>
            </a:r>
            <a:r>
              <a:rPr lang="ar-IQ" dirty="0" smtClean="0"/>
              <a:t> المؤجر له. </a:t>
            </a:r>
            <a:endParaRPr lang="en-US" dirty="0" smtClean="0"/>
          </a:p>
          <a:p>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IQ" b="1" u="sng" dirty="0" smtClean="0"/>
              <a:t>5 . البيع مع </a:t>
            </a:r>
            <a:r>
              <a:rPr lang="ar-IQ" b="1" u="sng" dirty="0" err="1" smtClean="0"/>
              <a:t>اعادة</a:t>
            </a:r>
            <a:r>
              <a:rPr lang="ar-IQ" b="1" u="sng" dirty="0" smtClean="0"/>
              <a:t> التأجير</a:t>
            </a:r>
            <a:r>
              <a:rPr lang="en-US" b="1" u="sng" dirty="0" smtClean="0"/>
              <a:t>Sale and Rent </a:t>
            </a:r>
            <a:r>
              <a:rPr lang="ar-IQ" b="1" u="sng" dirty="0" smtClean="0"/>
              <a:t>:</a:t>
            </a:r>
            <a:r>
              <a:rPr lang="ar-IQ" dirty="0" smtClean="0"/>
              <a:t> تقوم المنشاة المالكة لأصل معين (مباني، </a:t>
            </a:r>
            <a:r>
              <a:rPr lang="ar-IQ" dirty="0" err="1" smtClean="0"/>
              <a:t>اراضي</a:t>
            </a:r>
            <a:r>
              <a:rPr lang="ar-IQ" dirty="0" smtClean="0"/>
              <a:t>، معدات) بيعها </a:t>
            </a:r>
            <a:r>
              <a:rPr lang="ar-IQ" dirty="0" err="1" smtClean="0"/>
              <a:t>الى</a:t>
            </a:r>
            <a:r>
              <a:rPr lang="ar-IQ" dirty="0" smtClean="0"/>
              <a:t> منشاة مالية </a:t>
            </a:r>
            <a:r>
              <a:rPr lang="ar-IQ" dirty="0" err="1" smtClean="0"/>
              <a:t>اخرى</a:t>
            </a:r>
            <a:r>
              <a:rPr lang="ar-IQ" dirty="0" smtClean="0"/>
              <a:t>، وفي نفس الوقت توقع عقداً مع نفس المنشأة المالية باستئجار نفس </a:t>
            </a:r>
            <a:r>
              <a:rPr lang="ar-IQ" dirty="0" err="1" smtClean="0"/>
              <a:t>الاصل</a:t>
            </a:r>
            <a:r>
              <a:rPr lang="ar-IQ" dirty="0" smtClean="0"/>
              <a:t> لمدة محددة وشروط خاصة يتفق عليها. ويتلقى البائع للأصل (المستأجر) فوراً قيمة الأصل من المشتري (المؤجر) ويستمر في نفس الوقت في استخدام </a:t>
            </a:r>
            <a:r>
              <a:rPr lang="ar-IQ" dirty="0" err="1" smtClean="0"/>
              <a:t>الاصل</a:t>
            </a:r>
            <a:r>
              <a:rPr lang="ar-IQ" dirty="0" smtClean="0"/>
              <a:t> مقابل الالتزام بسداد دفعات متساوية لمدة العقد تكفي لتغطية قيمة </a:t>
            </a:r>
            <a:r>
              <a:rPr lang="ar-IQ" dirty="0" err="1" smtClean="0"/>
              <a:t>الاصل</a:t>
            </a:r>
            <a:r>
              <a:rPr lang="ar-IQ" dirty="0" smtClean="0"/>
              <a:t> والعائد المناسب لاستثمار المؤجر. </a:t>
            </a:r>
            <a:endParaRPr lang="en-US" dirty="0" smtClean="0"/>
          </a:p>
          <a:p>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IQ" b="1" dirty="0" smtClean="0"/>
              <a:t>6 . شهادة استثمار الآلات:</a:t>
            </a:r>
            <a:r>
              <a:rPr lang="ar-IQ" dirty="0" smtClean="0"/>
              <a:t> تستخدم هذه الطريقة من التمويل الشركات الكبيرة التي تشتري الآلات بمبالغ كبيرة وتعطي في مقابل الآلات شهادة عائد محدد يتم دفعه هو </a:t>
            </a:r>
            <a:r>
              <a:rPr lang="ar-IQ" dirty="0" err="1" smtClean="0"/>
              <a:t>والاصل</a:t>
            </a:r>
            <a:r>
              <a:rPr lang="ar-IQ" dirty="0" smtClean="0"/>
              <a:t> من حصيلة تشغيل الآلات حيث يتم رد جزء من </a:t>
            </a:r>
            <a:r>
              <a:rPr lang="ar-IQ" dirty="0" err="1" smtClean="0"/>
              <a:t>الاصل</a:t>
            </a:r>
            <a:r>
              <a:rPr lang="ar-IQ" dirty="0" smtClean="0"/>
              <a:t> في مواعيد دورية وعند الانتهاء من دفع قيمة </a:t>
            </a:r>
            <a:r>
              <a:rPr lang="ar-IQ" dirty="0" err="1" smtClean="0"/>
              <a:t>الاصل</a:t>
            </a:r>
            <a:r>
              <a:rPr lang="ar-IQ" dirty="0" smtClean="0"/>
              <a:t> بالكامل تنتقل ملكية الآلات </a:t>
            </a:r>
            <a:r>
              <a:rPr lang="ar-IQ" dirty="0" err="1" smtClean="0"/>
              <a:t>الى</a:t>
            </a:r>
            <a:r>
              <a:rPr lang="ar-IQ" dirty="0" smtClean="0"/>
              <a:t> الشركة المشترية ويلاحظ </a:t>
            </a:r>
            <a:r>
              <a:rPr lang="ar-IQ" dirty="0" err="1" smtClean="0"/>
              <a:t>ان</a:t>
            </a:r>
            <a:r>
              <a:rPr lang="ar-IQ" dirty="0" smtClean="0"/>
              <a:t> هذا النوع مشابه لطريقة التمويل باستئجار </a:t>
            </a:r>
            <a:r>
              <a:rPr lang="ar-IQ" dirty="0" err="1" smtClean="0"/>
              <a:t>الاصل</a:t>
            </a:r>
            <a:r>
              <a:rPr lang="ar-IQ" dirty="0" smtClean="0"/>
              <a:t>. </a:t>
            </a:r>
            <a:endParaRPr lang="en-US"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924128"/>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IQ" b="1" u="sng" dirty="0" err="1" smtClean="0"/>
              <a:t>اولا</a:t>
            </a:r>
            <a:r>
              <a:rPr lang="ar-IQ" b="1" u="sng" dirty="0" smtClean="0"/>
              <a:t> : مفهوم التمويل</a:t>
            </a:r>
            <a:r>
              <a:rPr lang="en-US" dirty="0" smtClean="0"/>
              <a:t/>
            </a:r>
            <a:br>
              <a:rPr lang="en-US" dirty="0" smtClean="0"/>
            </a:br>
            <a:r>
              <a:rPr lang="ar-IQ" dirty="0" smtClean="0"/>
              <a:t>      يعرف التمويل</a:t>
            </a:r>
            <a:r>
              <a:rPr lang="en-US" dirty="0" smtClean="0"/>
              <a:t>Funding </a:t>
            </a:r>
            <a:r>
              <a:rPr lang="ar-IQ" dirty="0" smtClean="0"/>
              <a:t> بأنه : توفير الموارد المالية (السيولة النقدية) اللازمة للاستثمار والتي يحتاجها المشروع سواء أكان المشروع صناعياً </a:t>
            </a:r>
            <a:r>
              <a:rPr lang="ar-IQ" dirty="0" err="1" smtClean="0"/>
              <a:t>او</a:t>
            </a:r>
            <a:r>
              <a:rPr lang="ar-IQ" dirty="0" smtClean="0"/>
              <a:t> زراعي </a:t>
            </a:r>
            <a:r>
              <a:rPr lang="ar-IQ" dirty="0" err="1" smtClean="0"/>
              <a:t>او</a:t>
            </a:r>
            <a:r>
              <a:rPr lang="ar-IQ" dirty="0" smtClean="0"/>
              <a:t> خدمي (سياحي) من اجل </a:t>
            </a:r>
            <a:r>
              <a:rPr lang="ar-IQ" dirty="0" err="1" smtClean="0"/>
              <a:t>انفاقها</a:t>
            </a:r>
            <a:r>
              <a:rPr lang="ar-IQ" dirty="0" smtClean="0"/>
              <a:t> على الاستثمار وتكوين رأس المال الثابت بهدف زيادة </a:t>
            </a:r>
            <a:r>
              <a:rPr lang="ar-IQ" dirty="0" err="1" smtClean="0"/>
              <a:t>الانتاج</a:t>
            </a:r>
            <a:r>
              <a:rPr lang="ar-IQ" dirty="0" smtClean="0"/>
              <a:t> والاستهلاك. </a:t>
            </a:r>
            <a:r>
              <a:rPr lang="en-US" dirty="0" smtClean="0"/>
              <a:t/>
            </a:r>
            <a:br>
              <a:rPr lang="en-US" dirty="0" smtClean="0"/>
            </a:br>
            <a:r>
              <a:rPr lang="ar-IQ" dirty="0" smtClean="0"/>
              <a:t> ويعرف </a:t>
            </a:r>
            <a:r>
              <a:rPr lang="ar-IQ" dirty="0" err="1" smtClean="0"/>
              <a:t>ايضاً</a:t>
            </a:r>
            <a:r>
              <a:rPr lang="ar-IQ" dirty="0" smtClean="0"/>
              <a:t> على انه : عملية تجارية تختص بكل ما يحدث في الشركة </a:t>
            </a:r>
            <a:r>
              <a:rPr lang="ar-IQ" dirty="0" err="1" smtClean="0"/>
              <a:t>او</a:t>
            </a:r>
            <a:r>
              <a:rPr lang="ar-IQ" dirty="0" smtClean="0"/>
              <a:t> المنشاة السياحية من العمليات المالية الهامة والتي تتصل مباشرة بالنقدية ويشتمل على </a:t>
            </a:r>
            <a:r>
              <a:rPr lang="ar-IQ" dirty="0" err="1" smtClean="0"/>
              <a:t>الاعمال</a:t>
            </a:r>
            <a:r>
              <a:rPr lang="ar-IQ" dirty="0" smtClean="0"/>
              <a:t> التي يقوم </a:t>
            </a:r>
            <a:r>
              <a:rPr lang="ar-IQ" dirty="0" err="1" smtClean="0"/>
              <a:t>بها</a:t>
            </a:r>
            <a:r>
              <a:rPr lang="ar-IQ" dirty="0" smtClean="0"/>
              <a:t> المدير المالي </a:t>
            </a:r>
            <a:r>
              <a:rPr lang="ar-IQ" dirty="0" err="1" smtClean="0"/>
              <a:t>المسؤول</a:t>
            </a:r>
            <a:r>
              <a:rPr lang="ar-IQ" dirty="0" smtClean="0"/>
              <a:t> بالحصول على </a:t>
            </a:r>
            <a:r>
              <a:rPr lang="ar-IQ" dirty="0" err="1" smtClean="0"/>
              <a:t>الاموال</a:t>
            </a:r>
            <a:r>
              <a:rPr lang="ar-IQ" dirty="0" smtClean="0"/>
              <a:t> وإدارتها لاستخدامها في الشركة السياحية. </a:t>
            </a:r>
            <a:r>
              <a:rPr lang="en-US" dirty="0" smtClean="0"/>
              <a:t/>
            </a:r>
            <a:br>
              <a:rPr lang="en-US" dirty="0" smtClean="0"/>
            </a:br>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dirty="0" smtClean="0"/>
              <a:t>وأخيراً لابد من التأكيد بأن العديد من الشركات السياحية تستخدم طرق </a:t>
            </a:r>
            <a:r>
              <a:rPr lang="ar-IQ" dirty="0" err="1" smtClean="0"/>
              <a:t>اخرى</a:t>
            </a:r>
            <a:r>
              <a:rPr lang="ar-IQ" dirty="0" smtClean="0"/>
              <a:t> غير مباشرة للحصول على السيولة النقدية خاصة </a:t>
            </a:r>
            <a:r>
              <a:rPr lang="ar-IQ" dirty="0" err="1" smtClean="0"/>
              <a:t>اذا</a:t>
            </a:r>
            <a:r>
              <a:rPr lang="ar-IQ" dirty="0" smtClean="0"/>
              <a:t> كانت الشركة السياحية تتمتع بسمعة وشعبية عالية وذات سياسة </a:t>
            </a:r>
            <a:r>
              <a:rPr lang="ar-IQ" dirty="0" err="1" smtClean="0"/>
              <a:t>ادارية</a:t>
            </a:r>
            <a:r>
              <a:rPr lang="ar-IQ" dirty="0" smtClean="0"/>
              <a:t> </a:t>
            </a:r>
            <a:r>
              <a:rPr lang="ar-IQ" dirty="0" err="1" smtClean="0"/>
              <a:t>كفوءة</a:t>
            </a:r>
            <a:r>
              <a:rPr lang="ar-IQ" dirty="0" smtClean="0"/>
              <a:t> ومقتدرة ومن هذه الطرق </a:t>
            </a:r>
            <a:r>
              <a:rPr lang="ar-IQ" dirty="0" err="1" smtClean="0"/>
              <a:t>الاتية</a:t>
            </a:r>
            <a:r>
              <a:rPr lang="ar-IQ"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3">
            <a:schemeClr val="lt1"/>
          </a:lnRef>
          <a:fillRef idx="1">
            <a:schemeClr val="accent1"/>
          </a:fillRef>
          <a:effectRef idx="1">
            <a:schemeClr val="accent1"/>
          </a:effectRef>
          <a:fontRef idx="minor">
            <a:schemeClr val="lt1"/>
          </a:fontRef>
        </p:style>
        <p:txBody>
          <a:bodyPr>
            <a:normAutofit fontScale="92500" lnSpcReduction="10000"/>
          </a:bodyPr>
          <a:lstStyle/>
          <a:p>
            <a:pPr lvl="0"/>
            <a:r>
              <a:rPr lang="ar-IQ" b="1" dirty="0" smtClean="0"/>
              <a:t>فوائد القسط </a:t>
            </a:r>
            <a:r>
              <a:rPr lang="ar-IQ" b="1" dirty="0" err="1" smtClean="0"/>
              <a:t>الاول</a:t>
            </a:r>
            <a:r>
              <a:rPr lang="ar-IQ" b="1" dirty="0" smtClean="0"/>
              <a:t> (العربون)</a:t>
            </a:r>
            <a:r>
              <a:rPr lang="en-US" b="1" dirty="0" smtClean="0"/>
              <a:t>Deposit </a:t>
            </a:r>
            <a:r>
              <a:rPr lang="ar-IQ" b="1" dirty="0" smtClean="0"/>
              <a:t>:</a:t>
            </a:r>
            <a:r>
              <a:rPr lang="ar-IQ" dirty="0" smtClean="0"/>
              <a:t> التي تجنيها </a:t>
            </a:r>
            <a:r>
              <a:rPr lang="ar-IQ" dirty="0" err="1" smtClean="0"/>
              <a:t>ادارة</a:t>
            </a:r>
            <a:r>
              <a:rPr lang="ar-IQ" dirty="0" smtClean="0"/>
              <a:t> الشركات السياحية من الزبائن عند قيامهم بالحجز المسبق لموسم الذروة السياحية حيث يقوم السياح بمثل هذا </a:t>
            </a:r>
            <a:r>
              <a:rPr lang="ar-IQ" dirty="0" err="1" smtClean="0"/>
              <a:t>الاجراء</a:t>
            </a:r>
            <a:r>
              <a:rPr lang="ar-IQ" dirty="0" smtClean="0"/>
              <a:t> </a:t>
            </a:r>
            <a:r>
              <a:rPr lang="ar-IQ" dirty="0" err="1" smtClean="0"/>
              <a:t>اما</a:t>
            </a:r>
            <a:r>
              <a:rPr lang="ar-IQ" dirty="0" smtClean="0"/>
              <a:t> لضمان حجزهم في مواسم الذروة السياحي </a:t>
            </a:r>
            <a:r>
              <a:rPr lang="ar-IQ" dirty="0" err="1" smtClean="0"/>
              <a:t>او</a:t>
            </a:r>
            <a:r>
              <a:rPr lang="ar-IQ" dirty="0" smtClean="0"/>
              <a:t> للحصول على بعض التخفيض في مواسم الكساد السياحي، وكمثال على ذلك حصلت شركة توماس كوك البريطانية للسياحة والسفر على مبلغ </a:t>
            </a:r>
            <a:r>
              <a:rPr lang="en-US" dirty="0" smtClean="0"/>
              <a:t>19.500.000</a:t>
            </a:r>
            <a:r>
              <a:rPr lang="ar-IQ" dirty="0" smtClean="0"/>
              <a:t> </a:t>
            </a:r>
            <a:r>
              <a:rPr lang="ar-IQ" dirty="0" err="1" smtClean="0"/>
              <a:t>باون</a:t>
            </a:r>
            <a:r>
              <a:rPr lang="ar-IQ" dirty="0" smtClean="0"/>
              <a:t> عندما جمعت مبلغ </a:t>
            </a:r>
            <a:r>
              <a:rPr lang="en-US" dirty="0" smtClean="0"/>
              <a:t>(60)</a:t>
            </a:r>
            <a:r>
              <a:rPr lang="ar-IQ" dirty="0" smtClean="0"/>
              <a:t> </a:t>
            </a:r>
            <a:r>
              <a:rPr lang="ar-IQ" dirty="0" err="1" smtClean="0"/>
              <a:t>باون</a:t>
            </a:r>
            <a:r>
              <a:rPr lang="ar-IQ" dirty="0" smtClean="0"/>
              <a:t> كدفعة </a:t>
            </a:r>
            <a:r>
              <a:rPr lang="ar-IQ" dirty="0" err="1" smtClean="0"/>
              <a:t>اولى</a:t>
            </a:r>
            <a:r>
              <a:rPr lang="ar-IQ" dirty="0" smtClean="0"/>
              <a:t> لحوالي </a:t>
            </a:r>
            <a:r>
              <a:rPr lang="en-US" dirty="0" smtClean="0"/>
              <a:t>350.000</a:t>
            </a:r>
            <a:r>
              <a:rPr lang="ar-IQ" dirty="0" smtClean="0"/>
              <a:t> بطاقة حجز وبمعنى </a:t>
            </a:r>
            <a:r>
              <a:rPr lang="ar-IQ" dirty="0" err="1" smtClean="0"/>
              <a:t>اخر</a:t>
            </a:r>
            <a:r>
              <a:rPr lang="ar-IQ" dirty="0" smtClean="0"/>
              <a:t> فان جزء من حجوزات الفنادق ووسائط النقل المستخدمة في رحلاتها </a:t>
            </a:r>
            <a:r>
              <a:rPr lang="ar-IQ" dirty="0" err="1" smtClean="0"/>
              <a:t>المرزومة</a:t>
            </a:r>
            <a:r>
              <a:rPr lang="ar-IQ" dirty="0" smtClean="0"/>
              <a:t> قد تم دفعها من قبل المشاركين وليس من رأس مالها العامل. ومن ناحية </a:t>
            </a:r>
            <a:r>
              <a:rPr lang="ar-IQ" dirty="0" err="1" smtClean="0"/>
              <a:t>اخرى</a:t>
            </a:r>
            <a:r>
              <a:rPr lang="ar-IQ" dirty="0" smtClean="0"/>
              <a:t> فقد تم استلام الدفعة </a:t>
            </a:r>
            <a:r>
              <a:rPr lang="ar-IQ" dirty="0" err="1" smtClean="0"/>
              <a:t>الاولى</a:t>
            </a:r>
            <a:r>
              <a:rPr lang="ar-IQ" dirty="0" smtClean="0"/>
              <a:t> قبل شهرين من تنفيذ الرحلة بينما تقوم الشركة بعمل موازنتها الحسابية مع الشركات الناقلة </a:t>
            </a:r>
            <a:r>
              <a:rPr lang="ar-IQ" dirty="0" err="1" smtClean="0"/>
              <a:t>او</a:t>
            </a:r>
            <a:r>
              <a:rPr lang="ar-IQ" dirty="0" smtClean="0"/>
              <a:t> الفنادق قبل بضعة </a:t>
            </a:r>
            <a:r>
              <a:rPr lang="ar-IQ" dirty="0" err="1" smtClean="0"/>
              <a:t>ايام</a:t>
            </a:r>
            <a:r>
              <a:rPr lang="ar-IQ" dirty="0" smtClean="0"/>
              <a:t> من تنفيذ الرحلة وهذا يعني </a:t>
            </a:r>
            <a:r>
              <a:rPr lang="ar-IQ" dirty="0" err="1" smtClean="0"/>
              <a:t>ان</a:t>
            </a:r>
            <a:r>
              <a:rPr lang="ar-IQ" dirty="0" smtClean="0"/>
              <a:t> </a:t>
            </a:r>
            <a:r>
              <a:rPr lang="ar-IQ" dirty="0" err="1" smtClean="0"/>
              <a:t>امكانية</a:t>
            </a:r>
            <a:r>
              <a:rPr lang="ar-IQ" dirty="0" smtClean="0"/>
              <a:t> استثمار </a:t>
            </a:r>
            <a:r>
              <a:rPr lang="ar-IQ" dirty="0" err="1" smtClean="0"/>
              <a:t>الاموال</a:t>
            </a:r>
            <a:r>
              <a:rPr lang="ar-IQ" dirty="0" smtClean="0"/>
              <a:t> لأجيال قصيرة من قبل الشركة الناقلة يصبح وارداً. </a:t>
            </a:r>
            <a:endParaRPr lang="en-US" dirty="0" smtClean="0"/>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ar-IQ" b="1" dirty="0" smtClean="0"/>
              <a:t>رسوم </a:t>
            </a:r>
            <a:r>
              <a:rPr lang="ar-IQ" b="1" dirty="0" err="1" smtClean="0"/>
              <a:t>الغاء</a:t>
            </a:r>
            <a:r>
              <a:rPr lang="ar-IQ" b="1" dirty="0" smtClean="0"/>
              <a:t> الحجز</a:t>
            </a:r>
            <a:r>
              <a:rPr lang="en-US" b="1" dirty="0" smtClean="0"/>
              <a:t>Cancellation Cost </a:t>
            </a:r>
            <a:r>
              <a:rPr lang="ar-IQ" b="1" dirty="0" smtClean="0"/>
              <a:t>:</a:t>
            </a:r>
            <a:r>
              <a:rPr lang="ar-IQ" dirty="0" smtClean="0"/>
              <a:t> حيث تقوم الشركات السياحية بفرض رسوم محددة لإلغاء حجز الضيوف وتعتمد حجم هذه الرسوم على موعد </a:t>
            </a:r>
            <a:r>
              <a:rPr lang="ar-IQ" dirty="0" err="1" smtClean="0"/>
              <a:t>الالغاء</a:t>
            </a:r>
            <a:r>
              <a:rPr lang="ar-IQ" dirty="0" smtClean="0"/>
              <a:t> فكلما كان الموعد قريبا تصبح الرسوم عالية والعكس صحيح وقد تستوفى من المشارك جميع المبالغ </a:t>
            </a:r>
            <a:r>
              <a:rPr lang="ar-IQ" dirty="0" err="1" smtClean="0"/>
              <a:t>اذا</a:t>
            </a:r>
            <a:r>
              <a:rPr lang="ar-IQ" dirty="0" smtClean="0"/>
              <a:t> ما تم </a:t>
            </a:r>
            <a:r>
              <a:rPr lang="ar-IQ" dirty="0" err="1" smtClean="0"/>
              <a:t>الغاء</a:t>
            </a:r>
            <a:r>
              <a:rPr lang="ar-IQ" dirty="0" smtClean="0"/>
              <a:t> الحجز في يوم الوصول المتوقع </a:t>
            </a:r>
            <a:r>
              <a:rPr lang="ar-IQ" dirty="0" err="1" smtClean="0"/>
              <a:t>او</a:t>
            </a:r>
            <a:r>
              <a:rPr lang="ar-IQ" dirty="0" smtClean="0"/>
              <a:t> بعده. </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b="1" dirty="0" err="1" smtClean="0"/>
              <a:t>الاضافات</a:t>
            </a:r>
            <a:r>
              <a:rPr lang="ar-IQ" b="1" dirty="0" smtClean="0"/>
              <a:t> على برامج الرحلة</a:t>
            </a:r>
            <a:r>
              <a:rPr lang="en-US" b="1" dirty="0" smtClean="0"/>
              <a:t>Amendment Cost </a:t>
            </a:r>
            <a:r>
              <a:rPr lang="ar-IQ" b="1" dirty="0" smtClean="0"/>
              <a:t>:</a:t>
            </a:r>
            <a:r>
              <a:rPr lang="ar-IQ" dirty="0" smtClean="0"/>
              <a:t> مثال ذلك تقوم بعض الشركات السياحية بعمل برامج </a:t>
            </a:r>
            <a:r>
              <a:rPr lang="ar-IQ" dirty="0" err="1" smtClean="0"/>
              <a:t>اضافية</a:t>
            </a:r>
            <a:r>
              <a:rPr lang="ar-IQ" dirty="0" smtClean="0"/>
              <a:t> لرحلات العطل لمشاهدة المعالم الحضارية والأثرية </a:t>
            </a:r>
            <a:r>
              <a:rPr lang="ar-IQ" dirty="0" err="1" smtClean="0"/>
              <a:t>او</a:t>
            </a:r>
            <a:r>
              <a:rPr lang="ar-IQ" dirty="0" smtClean="0"/>
              <a:t> الرحلات البحرية والقلاع والقصور ويتحمل المشارك تكاليف هذه الزيارات </a:t>
            </a:r>
            <a:r>
              <a:rPr lang="ar-IQ" dirty="0" err="1" smtClean="0"/>
              <a:t>الاضافية</a:t>
            </a:r>
            <a:r>
              <a:rPr lang="ar-IQ" dirty="0" smtClean="0"/>
              <a:t> وعلى نفقته الخاصة كونها لم تكن مشمولة ببرنامج الرحلة </a:t>
            </a:r>
            <a:r>
              <a:rPr lang="ar-IQ" dirty="0" err="1" smtClean="0"/>
              <a:t>الاصلي</a:t>
            </a:r>
            <a:r>
              <a:rPr lang="ar-IQ" dirty="0" smtClean="0"/>
              <a:t>. </a:t>
            </a:r>
            <a:endParaRPr lang="en-US" dirty="0" smtClean="0"/>
          </a:p>
          <a:p>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b="1" dirty="0" err="1" smtClean="0"/>
              <a:t>ارباح</a:t>
            </a:r>
            <a:r>
              <a:rPr lang="ar-IQ" b="1" dirty="0" smtClean="0"/>
              <a:t> تأجير السيارات</a:t>
            </a:r>
            <a:r>
              <a:rPr lang="en-US" b="1" dirty="0" smtClean="0"/>
              <a:t>Car Rent </a:t>
            </a:r>
            <a:r>
              <a:rPr lang="ar-IQ" b="1" dirty="0" smtClean="0"/>
              <a:t>:</a:t>
            </a:r>
            <a:r>
              <a:rPr lang="ar-IQ" dirty="0" smtClean="0"/>
              <a:t> في مناطق القصد للمشاركين بالرحلة السياحية حيث تصل نسبة </a:t>
            </a:r>
            <a:r>
              <a:rPr lang="ar-IQ" dirty="0" err="1" smtClean="0"/>
              <a:t>القومسيون</a:t>
            </a:r>
            <a:r>
              <a:rPr lang="ar-IQ" dirty="0" smtClean="0"/>
              <a:t> </a:t>
            </a:r>
            <a:r>
              <a:rPr lang="en-US" dirty="0" smtClean="0"/>
              <a:t>Commission</a:t>
            </a:r>
            <a:r>
              <a:rPr lang="ar-IQ" dirty="0" smtClean="0"/>
              <a:t> </a:t>
            </a:r>
            <a:r>
              <a:rPr lang="ar-IQ" dirty="0" err="1" smtClean="0"/>
              <a:t>الى</a:t>
            </a:r>
            <a:r>
              <a:rPr lang="ar-IQ" dirty="0" smtClean="0"/>
              <a:t> حوالي 25% من كلف التأجير تأخذ مقدماً من الراغب في تأجير السيارة. </a:t>
            </a:r>
            <a:endParaRPr lang="en-US" dirty="0" smtClean="0"/>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b="1" dirty="0" smtClean="0"/>
              <a:t>كلف التأمين </a:t>
            </a:r>
            <a:r>
              <a:rPr lang="en-US" b="1" dirty="0" smtClean="0"/>
              <a:t>Insurance</a:t>
            </a:r>
            <a:r>
              <a:rPr lang="ar-IQ" b="1" dirty="0" smtClean="0"/>
              <a:t>:</a:t>
            </a:r>
            <a:r>
              <a:rPr lang="ar-IQ" dirty="0" smtClean="0"/>
              <a:t> حيث تقوم الشركة بعمل </a:t>
            </a:r>
            <a:r>
              <a:rPr lang="ar-IQ" dirty="0" err="1" smtClean="0"/>
              <a:t>بوليصات</a:t>
            </a:r>
            <a:r>
              <a:rPr lang="ar-IQ" dirty="0" smtClean="0"/>
              <a:t> تأمين على حياة </a:t>
            </a:r>
            <a:r>
              <a:rPr lang="ar-IQ" dirty="0" err="1" smtClean="0"/>
              <a:t>الاشخاص</a:t>
            </a:r>
            <a:r>
              <a:rPr lang="ar-IQ" dirty="0" smtClean="0"/>
              <a:t> وأمتعتهم وبشكل </a:t>
            </a:r>
            <a:r>
              <a:rPr lang="ar-IQ" dirty="0" err="1" smtClean="0"/>
              <a:t>اجباري</a:t>
            </a:r>
            <a:r>
              <a:rPr lang="ar-IQ" dirty="0" smtClean="0"/>
              <a:t> وهي بدورها تدفع </a:t>
            </a:r>
            <a:r>
              <a:rPr lang="ar-IQ" dirty="0" err="1" smtClean="0"/>
              <a:t>الى</a:t>
            </a:r>
            <a:r>
              <a:rPr lang="ar-IQ" dirty="0" smtClean="0"/>
              <a:t> شركات التامين نسبة لا تتجاوز 10% من مجموع الدفعات النقدية </a:t>
            </a:r>
            <a:r>
              <a:rPr lang="ar-IQ" dirty="0" err="1" smtClean="0"/>
              <a:t>المستحصلة</a:t>
            </a:r>
            <a:r>
              <a:rPr lang="ar-IQ" dirty="0" smtClean="0"/>
              <a:t> من المشاركين على أساس تأمين جماعي. </a:t>
            </a:r>
            <a:endParaRPr lang="en-US" dirty="0" smtClean="0"/>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ar-IQ" b="1" dirty="0" err="1" smtClean="0"/>
              <a:t>اجور</a:t>
            </a:r>
            <a:r>
              <a:rPr lang="ar-IQ" b="1" dirty="0" smtClean="0"/>
              <a:t> </a:t>
            </a:r>
            <a:r>
              <a:rPr lang="ar-IQ" b="1" dirty="0" err="1" smtClean="0"/>
              <a:t>الاعلانات</a:t>
            </a:r>
            <a:r>
              <a:rPr lang="en-US" b="1" dirty="0" smtClean="0"/>
              <a:t>Advertising </a:t>
            </a:r>
            <a:r>
              <a:rPr lang="ar-IQ" b="1" dirty="0" smtClean="0"/>
              <a:t>:</a:t>
            </a:r>
            <a:r>
              <a:rPr lang="ar-IQ" dirty="0" smtClean="0"/>
              <a:t> حيث تقوم </a:t>
            </a:r>
            <a:r>
              <a:rPr lang="ar-IQ" dirty="0" err="1" smtClean="0"/>
              <a:t>ادارات</a:t>
            </a:r>
            <a:r>
              <a:rPr lang="ar-IQ" dirty="0" smtClean="0"/>
              <a:t> الفنادق السياحية الكبيرة بطبع بعض </a:t>
            </a:r>
            <a:r>
              <a:rPr lang="ar-IQ" dirty="0" err="1" smtClean="0"/>
              <a:t>الاعلانات</a:t>
            </a:r>
            <a:r>
              <a:rPr lang="ar-IQ" dirty="0" smtClean="0"/>
              <a:t> الخاصة بالخدمات والتسهيلات السياحية لشركات نقل سياحة </a:t>
            </a:r>
            <a:r>
              <a:rPr lang="ar-IQ" dirty="0" err="1" smtClean="0"/>
              <a:t>اخرى</a:t>
            </a:r>
            <a:r>
              <a:rPr lang="ar-IQ" dirty="0" smtClean="0"/>
              <a:t>. </a:t>
            </a:r>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b="1" dirty="0" smtClean="0"/>
              <a:t>بيع منتجات مساعدة </a:t>
            </a:r>
            <a:r>
              <a:rPr lang="ar-IQ" b="1" dirty="0" err="1" smtClean="0"/>
              <a:t>او</a:t>
            </a:r>
            <a:r>
              <a:rPr lang="ar-IQ" b="1" dirty="0" smtClean="0"/>
              <a:t> </a:t>
            </a:r>
            <a:r>
              <a:rPr lang="ar-IQ" b="1" dirty="0" err="1" smtClean="0"/>
              <a:t>اضافية</a:t>
            </a:r>
            <a:r>
              <a:rPr lang="en-US" b="1" dirty="0" smtClean="0"/>
              <a:t>Sale of Ancillary Products </a:t>
            </a:r>
            <a:r>
              <a:rPr lang="ar-IQ" b="1" dirty="0" smtClean="0"/>
              <a:t>:</a:t>
            </a:r>
            <a:r>
              <a:rPr lang="ar-IQ" dirty="0" smtClean="0"/>
              <a:t> حيث يقوم بعض منظمي الرحلات ووكالات السفر ببيع الشيكات السياحية، التأشيرات (الفيزا)، حقائب سفر، كتب وخرائط ودليل سياحي لمناطق القصد.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b="1" dirty="0" smtClean="0"/>
              <a:t>الاستفادة من فرق العملة</a:t>
            </a:r>
            <a:r>
              <a:rPr lang="en-US" b="1" dirty="0" smtClean="0"/>
              <a:t>Foreign Exchange Deals </a:t>
            </a:r>
            <a:r>
              <a:rPr lang="ar-IQ" b="1" dirty="0" smtClean="0"/>
              <a:t>:</a:t>
            </a:r>
            <a:r>
              <a:rPr lang="ar-IQ" dirty="0" smtClean="0"/>
              <a:t> حيث تقوم بعض مكاتب السفر والسياحة بشراء عملة جهة القصد في مواسم انخفاضها ولأيام معلومة تكتشفها من خلال الخبرة والتجربة فمثلاً غالباً ما ترتفع قيمة العملة اليونانية (</a:t>
            </a:r>
            <a:r>
              <a:rPr lang="ar-IQ" dirty="0" err="1" smtClean="0"/>
              <a:t>دراخما</a:t>
            </a:r>
            <a:r>
              <a:rPr lang="ar-IQ" dirty="0" smtClean="0"/>
              <a:t>) والعملة الاسبانية (</a:t>
            </a:r>
            <a:r>
              <a:rPr lang="ar-IQ" dirty="0" err="1" smtClean="0"/>
              <a:t>بيزتا</a:t>
            </a:r>
            <a:r>
              <a:rPr lang="ar-IQ" dirty="0" smtClean="0"/>
              <a:t>) في الصيف لذلك تقوم الشركة بشراء ما تحتاجها من عملاتها شتاءاً مستفيدة من فرق العملة. </a:t>
            </a:r>
            <a:endParaRPr lang="en-US" dirty="0" smtClean="0"/>
          </a:p>
          <a:p>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lvl="0"/>
            <a:r>
              <a:rPr lang="ar-IQ" b="1" dirty="0" err="1" smtClean="0"/>
              <a:t>اجور</a:t>
            </a:r>
            <a:r>
              <a:rPr lang="ar-IQ" b="1" dirty="0" smtClean="0"/>
              <a:t> </a:t>
            </a:r>
            <a:r>
              <a:rPr lang="ar-IQ" b="1" dirty="0" err="1" smtClean="0"/>
              <a:t>اضافية</a:t>
            </a:r>
            <a:r>
              <a:rPr lang="ar-IQ" b="1" dirty="0" smtClean="0"/>
              <a:t> حسب طلب السائح</a:t>
            </a:r>
            <a:r>
              <a:rPr lang="en-US" b="1" dirty="0" smtClean="0"/>
              <a:t>Amendment charges </a:t>
            </a:r>
            <a:r>
              <a:rPr lang="ar-IQ" b="1" dirty="0" smtClean="0"/>
              <a:t>:</a:t>
            </a:r>
            <a:r>
              <a:rPr lang="ar-IQ" dirty="0" smtClean="0"/>
              <a:t> حيث تتقاضى بعض شركات النقل مبلغ يتراوح ما بين </a:t>
            </a:r>
            <a:r>
              <a:rPr lang="en-US" dirty="0" smtClean="0"/>
              <a:t>25-10</a:t>
            </a:r>
            <a:r>
              <a:rPr lang="ar-IQ" dirty="0" smtClean="0"/>
              <a:t> </a:t>
            </a:r>
            <a:r>
              <a:rPr lang="ar-IQ" dirty="0" err="1" smtClean="0"/>
              <a:t>باون</a:t>
            </a:r>
            <a:r>
              <a:rPr lang="ar-IQ" dirty="0" smtClean="0"/>
              <a:t> </a:t>
            </a:r>
            <a:r>
              <a:rPr lang="ar-IQ" dirty="0" err="1" smtClean="0"/>
              <a:t>استرليني</a:t>
            </a:r>
            <a:r>
              <a:rPr lang="ar-IQ" dirty="0" smtClean="0"/>
              <a:t> في الحالات </a:t>
            </a:r>
            <a:r>
              <a:rPr lang="ar-IQ" dirty="0" err="1" smtClean="0"/>
              <a:t>الاتية</a:t>
            </a:r>
            <a:r>
              <a:rPr lang="ar-IQ" dirty="0" smtClean="0"/>
              <a:t>: </a:t>
            </a:r>
            <a:endParaRPr lang="en-US" dirty="0" smtClean="0"/>
          </a:p>
          <a:p>
            <a:pPr lvl="0"/>
            <a:r>
              <a:rPr lang="ar-IQ" dirty="0" smtClean="0"/>
              <a:t>تغيير اسم الشخص الذي تمت عملية الحجز له </a:t>
            </a:r>
            <a:r>
              <a:rPr lang="ar-IQ" dirty="0" err="1" smtClean="0"/>
              <a:t>بإسم</a:t>
            </a:r>
            <a:r>
              <a:rPr lang="ar-IQ" dirty="0" smtClean="0"/>
              <a:t> شخص </a:t>
            </a:r>
            <a:r>
              <a:rPr lang="ar-IQ" dirty="0" err="1" smtClean="0"/>
              <a:t>اخر</a:t>
            </a:r>
            <a:r>
              <a:rPr lang="ar-IQ" dirty="0" smtClean="0"/>
              <a:t>. </a:t>
            </a:r>
            <a:endParaRPr lang="en-US" dirty="0" smtClean="0"/>
          </a:p>
          <a:p>
            <a:pPr lvl="0"/>
            <a:r>
              <a:rPr lang="ar-IQ" dirty="0" smtClean="0"/>
              <a:t>تحويل الحجز من فندق لأخر ضمن نفس الدرجة. </a:t>
            </a:r>
            <a:endParaRPr lang="en-US" dirty="0" smtClean="0"/>
          </a:p>
          <a:p>
            <a:pPr lvl="0"/>
            <a:r>
              <a:rPr lang="ar-IQ" dirty="0" smtClean="0"/>
              <a:t>تغيير نوعية الغرفة من مفردة </a:t>
            </a:r>
            <a:r>
              <a:rPr lang="ar-IQ" dirty="0" err="1" smtClean="0"/>
              <a:t>الى</a:t>
            </a:r>
            <a:r>
              <a:rPr lang="ar-IQ" dirty="0" smtClean="0"/>
              <a:t> مزدوجة </a:t>
            </a:r>
            <a:r>
              <a:rPr lang="ar-IQ" dirty="0" err="1" smtClean="0"/>
              <a:t>الى</a:t>
            </a:r>
            <a:r>
              <a:rPr lang="ar-IQ" dirty="0" smtClean="0"/>
              <a:t> سويت وبالعكس. </a:t>
            </a:r>
            <a:endParaRPr lang="en-US" dirty="0" smtClean="0"/>
          </a:p>
          <a:p>
            <a:r>
              <a:rPr lang="ar-IQ" b="1" dirty="0" smtClean="0"/>
              <a:t> </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64008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100" dirty="0" smtClean="0"/>
              <a:t>ويعتبر التمويل جزءاً مكملاً لعمل </a:t>
            </a:r>
            <a:r>
              <a:rPr lang="ar-IQ" sz="3100" dirty="0" err="1" smtClean="0"/>
              <a:t>الادارة</a:t>
            </a:r>
            <a:r>
              <a:rPr lang="ar-IQ" sz="3100" dirty="0" smtClean="0"/>
              <a:t> العامة في الشركة السياحية بدلاً من اعتباره اختصاصاً استشارياً يهتم بعمليات الحصول على التمويل اللازم للمشروعات وتكلفة كل مصدر من هذه المصادر تختلف باختلاف حجم وطبيعة المشاريع السياحية وتعتبر </a:t>
            </a:r>
            <a:r>
              <a:rPr lang="ar-IQ" sz="3100" dirty="0" err="1" smtClean="0"/>
              <a:t>الاسواق</a:t>
            </a:r>
            <a:r>
              <a:rPr lang="ar-IQ" sz="3100" dirty="0" smtClean="0"/>
              <a:t> المالية في نظر خبراء المالية مصدراً رئيسياً للأموال التي تحتاجها المؤسسات والإيفاء بدورها في توزيع الفائض التي يتحقق لدى بعض وحدات الاقتصاد القومي على تلك الوحدات التي تعاني من عجز مالي لتمويل احتياجاتها للنمو والتطور مما يمكن تلك الوحدات ذات العجز من تسيير </a:t>
            </a:r>
            <a:r>
              <a:rPr lang="ar-IQ" sz="3100" dirty="0" err="1" smtClean="0"/>
              <a:t>امورها</a:t>
            </a:r>
            <a:r>
              <a:rPr lang="ar-IQ" sz="3100" dirty="0" smtClean="0"/>
              <a:t> ومشاريعها دون الحاجة </a:t>
            </a:r>
            <a:r>
              <a:rPr lang="ar-IQ" sz="3100" dirty="0" err="1" smtClean="0"/>
              <a:t>الى</a:t>
            </a:r>
            <a:r>
              <a:rPr lang="ar-IQ" sz="3100" dirty="0" smtClean="0"/>
              <a:t> الانتظار لحين وصول </a:t>
            </a:r>
            <a:r>
              <a:rPr lang="ar-IQ" sz="3100" dirty="0" err="1" smtClean="0"/>
              <a:t>وفوراتها</a:t>
            </a:r>
            <a:r>
              <a:rPr lang="ar-IQ" sz="3100" dirty="0" smtClean="0"/>
              <a:t> </a:t>
            </a:r>
            <a:r>
              <a:rPr lang="ar-IQ" sz="3100" dirty="0" err="1" smtClean="0"/>
              <a:t>الى</a:t>
            </a:r>
            <a:r>
              <a:rPr lang="ar-IQ" sz="3100" dirty="0" smtClean="0"/>
              <a:t> المستوى الذي يكفي من تلبية هذه الاحتياجات. </a:t>
            </a:r>
            <a:r>
              <a:rPr lang="en-US" dirty="0" smtClean="0"/>
              <a:t/>
            </a:r>
            <a:br>
              <a:rPr lang="en-US" dirty="0" smtClean="0"/>
            </a:br>
            <a:r>
              <a:rPr lang="ar-IQ" b="1" dirty="0" smtClean="0"/>
              <a:t> </a:t>
            </a:r>
            <a:r>
              <a:rPr lang="en-US" dirty="0" smtClean="0"/>
              <a:t/>
            </a:r>
            <a:br>
              <a:rPr lang="en-US" dirty="0" smtClean="0"/>
            </a:br>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endParaRPr lang="ar-IQ" dirty="0"/>
          </a:p>
        </p:txBody>
      </p:sp>
      <p:sp>
        <p:nvSpPr>
          <p:cNvPr id="3" name="عنوان 2"/>
          <p:cNvSpPr>
            <a:spLocks noGrp="1"/>
          </p:cNvSpPr>
          <p:nvPr>
            <p:ph type="title"/>
          </p:nvPr>
        </p:nvSpPr>
        <p:spPr/>
        <p:txBody>
          <a:bodyPr/>
          <a:lstStyle/>
          <a:p>
            <a:r>
              <a:rPr lang="ar-IQ" dirty="0" smtClean="0"/>
              <a:t>- </a:t>
            </a:r>
            <a:r>
              <a:rPr lang="ar-IQ" b="1" u="sng" dirty="0" smtClean="0"/>
              <a:t>المصادر الخارجية للتمويل</a:t>
            </a:r>
            <a:r>
              <a:rPr lang="ar-IQ" dirty="0" smtClean="0"/>
              <a:t> : فتقسم إلى: </a:t>
            </a:r>
            <a:r>
              <a:rPr lang="en-US" dirty="0" smtClean="0"/>
              <a:t/>
            </a:r>
            <a:br>
              <a:rPr lang="en-US" dirty="0" smtClean="0"/>
            </a:br>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p:style>
          <a:lnRef idx="3">
            <a:schemeClr val="lt1"/>
          </a:lnRef>
          <a:fillRef idx="1">
            <a:schemeClr val="accent3"/>
          </a:fillRef>
          <a:effectRef idx="1">
            <a:schemeClr val="accent3"/>
          </a:effectRef>
          <a:fontRef idx="minor">
            <a:schemeClr val="lt1"/>
          </a:fontRef>
        </p:style>
        <p:txBody>
          <a:bodyPr>
            <a:normAutofit fontScale="92500" lnSpcReduction="20000"/>
          </a:bodyPr>
          <a:lstStyle/>
          <a:p>
            <a:r>
              <a:rPr lang="ar-IQ" u="sng" dirty="0" smtClean="0"/>
              <a:t>1 . </a:t>
            </a:r>
            <a:r>
              <a:rPr lang="ar-IQ" b="1" u="sng" dirty="0" err="1" smtClean="0"/>
              <a:t>الاسهم</a:t>
            </a:r>
            <a:r>
              <a:rPr lang="ar-IQ" u="sng" dirty="0" smtClean="0"/>
              <a:t> :</a:t>
            </a:r>
            <a:r>
              <a:rPr lang="ar-IQ" dirty="0" smtClean="0"/>
              <a:t> وتقسم إلى: </a:t>
            </a:r>
            <a:endParaRPr lang="en-US" dirty="0" smtClean="0"/>
          </a:p>
          <a:p>
            <a:r>
              <a:rPr lang="ar-IQ" b="1" dirty="0" smtClean="0"/>
              <a:t>أ. </a:t>
            </a:r>
            <a:r>
              <a:rPr lang="ar-IQ" b="1" dirty="0" err="1" smtClean="0"/>
              <a:t>الاسهم</a:t>
            </a:r>
            <a:r>
              <a:rPr lang="ar-IQ" b="1" dirty="0" smtClean="0"/>
              <a:t> العادية:</a:t>
            </a:r>
            <a:r>
              <a:rPr lang="ar-IQ" dirty="0" smtClean="0"/>
              <a:t> وهو بمثابة صكوك ملكية لها حق غير محدد في أرباح المشروع وأصوله تعطي لحاملها الحق في حضور الجمعية العامة السنوية.حيث يسمح هذا النظام للشركات الكبيرة في طرح أسهمها للاكتتاب العام. ويهدف هذا النظام عن طريق طرح </a:t>
            </a:r>
            <a:r>
              <a:rPr lang="ar-IQ" dirty="0" err="1" smtClean="0"/>
              <a:t>الاسهم</a:t>
            </a:r>
            <a:r>
              <a:rPr lang="ar-IQ" dirty="0" smtClean="0"/>
              <a:t> </a:t>
            </a:r>
            <a:r>
              <a:rPr lang="ar-IQ" dirty="0" err="1" smtClean="0"/>
              <a:t>الى</a:t>
            </a:r>
            <a:r>
              <a:rPr lang="ar-IQ" dirty="0" smtClean="0"/>
              <a:t> حصول ملاك المشروع </a:t>
            </a:r>
            <a:r>
              <a:rPr lang="ar-IQ" dirty="0" err="1" smtClean="0"/>
              <a:t>الاساسيين</a:t>
            </a:r>
            <a:r>
              <a:rPr lang="ar-IQ" dirty="0" smtClean="0"/>
              <a:t> على رؤوس </a:t>
            </a:r>
            <a:r>
              <a:rPr lang="ar-IQ" dirty="0" err="1" smtClean="0"/>
              <a:t>اموال</a:t>
            </a:r>
            <a:r>
              <a:rPr lang="ar-IQ" dirty="0" smtClean="0"/>
              <a:t> </a:t>
            </a:r>
            <a:r>
              <a:rPr lang="ar-IQ" dirty="0" err="1" smtClean="0"/>
              <a:t>اضافية</a:t>
            </a:r>
            <a:r>
              <a:rPr lang="ar-IQ" dirty="0" smtClean="0"/>
              <a:t> من مستثمرين خارجيين عن طريق بيع </a:t>
            </a:r>
            <a:r>
              <a:rPr lang="ar-IQ" dirty="0" err="1" smtClean="0"/>
              <a:t>الاسهم</a:t>
            </a:r>
            <a:r>
              <a:rPr lang="ar-IQ" dirty="0" smtClean="0"/>
              <a:t> بغرض زيادة </a:t>
            </a:r>
            <a:r>
              <a:rPr lang="ar-IQ" dirty="0" err="1" smtClean="0"/>
              <a:t>راس</a:t>
            </a:r>
            <a:r>
              <a:rPr lang="ar-IQ" dirty="0" smtClean="0"/>
              <a:t> المال. ويعيش الكثير من حملة </a:t>
            </a:r>
            <a:r>
              <a:rPr lang="ar-IQ" dirty="0" err="1" smtClean="0"/>
              <a:t>الاسهم</a:t>
            </a:r>
            <a:r>
              <a:rPr lang="ar-IQ" dirty="0" smtClean="0"/>
              <a:t> العادية على </a:t>
            </a:r>
            <a:r>
              <a:rPr lang="ar-IQ" dirty="0" err="1" smtClean="0"/>
              <a:t>الارباح</a:t>
            </a:r>
            <a:r>
              <a:rPr lang="ar-IQ" dirty="0" smtClean="0"/>
              <a:t> الموزعة. وفي حالة تصفية الشركة يتم صرف مستحقات حملة </a:t>
            </a:r>
            <a:r>
              <a:rPr lang="ar-IQ" dirty="0" err="1" smtClean="0"/>
              <a:t>الاسهم</a:t>
            </a:r>
            <a:r>
              <a:rPr lang="ar-IQ" dirty="0" smtClean="0"/>
              <a:t> العادية بعد صرف مستحقات حملة السندات وحملة </a:t>
            </a:r>
            <a:r>
              <a:rPr lang="ar-IQ" dirty="0" err="1" smtClean="0"/>
              <a:t>الاسهم</a:t>
            </a:r>
            <a:r>
              <a:rPr lang="ar-IQ" dirty="0" smtClean="0"/>
              <a:t> الممتازة. ويتمتع حامل </a:t>
            </a:r>
            <a:r>
              <a:rPr lang="ar-IQ" dirty="0" err="1" smtClean="0"/>
              <a:t>الاسهم</a:t>
            </a:r>
            <a:r>
              <a:rPr lang="ar-IQ" dirty="0" smtClean="0"/>
              <a:t> العادية بمجموعة من الحقوق منها: </a:t>
            </a:r>
            <a:endParaRPr lang="en-US" dirty="0" smtClean="0"/>
          </a:p>
          <a:p>
            <a:r>
              <a:rPr lang="ar-IQ" dirty="0" smtClean="0"/>
              <a:t>* </a:t>
            </a:r>
            <a:r>
              <a:rPr lang="ar-IQ" dirty="0" err="1" smtClean="0"/>
              <a:t>امكانية</a:t>
            </a:r>
            <a:r>
              <a:rPr lang="ar-IQ" dirty="0" smtClean="0"/>
              <a:t> نقل الملكية </a:t>
            </a:r>
            <a:r>
              <a:rPr lang="ar-IQ" dirty="0" err="1" smtClean="0"/>
              <a:t>الى</a:t>
            </a:r>
            <a:r>
              <a:rPr lang="ar-IQ" dirty="0" smtClean="0"/>
              <a:t> شخص آخر. </a:t>
            </a:r>
            <a:endParaRPr lang="en-US" dirty="0" smtClean="0"/>
          </a:p>
          <a:p>
            <a:r>
              <a:rPr lang="ar-IQ" dirty="0" smtClean="0"/>
              <a:t>* الحصول على </a:t>
            </a:r>
            <a:r>
              <a:rPr lang="ar-IQ" dirty="0" err="1" smtClean="0"/>
              <a:t>الارباح</a:t>
            </a:r>
            <a:r>
              <a:rPr lang="ar-IQ" dirty="0" smtClean="0"/>
              <a:t> التي تقرر الشركة توزيعها. </a:t>
            </a:r>
            <a:endParaRPr lang="en-US" dirty="0" smtClean="0"/>
          </a:p>
          <a:p>
            <a:r>
              <a:rPr lang="ar-IQ" dirty="0" smtClean="0"/>
              <a:t>* حصة من موجودات الشركة في حالة تصفيتها. </a:t>
            </a:r>
            <a:endParaRPr lang="en-US" dirty="0" smtClean="0"/>
          </a:p>
          <a:p>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85000" lnSpcReduction="10000"/>
          </a:bodyPr>
          <a:lstStyle/>
          <a:p>
            <a:r>
              <a:rPr lang="ar-IQ" b="1" dirty="0" smtClean="0"/>
              <a:t> ب. </a:t>
            </a:r>
            <a:r>
              <a:rPr lang="ar-IQ" b="1" dirty="0" err="1" smtClean="0"/>
              <a:t>الاسهم</a:t>
            </a:r>
            <a:r>
              <a:rPr lang="ar-IQ" b="1" dirty="0" smtClean="0"/>
              <a:t> الممتازة:</a:t>
            </a:r>
            <a:r>
              <a:rPr lang="ar-IQ" dirty="0" smtClean="0"/>
              <a:t> وهي بمثابة مستند ملكية لها نفس خصائص </a:t>
            </a:r>
            <a:r>
              <a:rPr lang="ar-IQ" dirty="0" err="1" smtClean="0"/>
              <a:t>الاسهم</a:t>
            </a:r>
            <a:r>
              <a:rPr lang="ar-IQ" dirty="0" smtClean="0"/>
              <a:t> العادية لكنها تتمتع بخصائص السندات حيث </a:t>
            </a:r>
            <a:r>
              <a:rPr lang="ar-IQ" dirty="0" err="1" smtClean="0"/>
              <a:t>ان</a:t>
            </a:r>
            <a:r>
              <a:rPr lang="ar-IQ" dirty="0" smtClean="0"/>
              <a:t> حملة </a:t>
            </a:r>
            <a:r>
              <a:rPr lang="ar-IQ" dirty="0" err="1" smtClean="0"/>
              <a:t>الاسهم</a:t>
            </a:r>
            <a:r>
              <a:rPr lang="ar-IQ" dirty="0" smtClean="0"/>
              <a:t> الممتازة لهم نسبة من </a:t>
            </a:r>
            <a:r>
              <a:rPr lang="ar-IQ" dirty="0" err="1" smtClean="0"/>
              <a:t>الارباح</a:t>
            </a:r>
            <a:r>
              <a:rPr lang="ar-IQ" dirty="0" smtClean="0"/>
              <a:t> بنسبة معينة من القيمة الاسمية </a:t>
            </a:r>
            <a:r>
              <a:rPr lang="ar-IQ" dirty="0" err="1" smtClean="0"/>
              <a:t>للاسهم</a:t>
            </a:r>
            <a:r>
              <a:rPr lang="ar-IQ" dirty="0" smtClean="0"/>
              <a:t> التي يمتلكونها، وحملة </a:t>
            </a:r>
            <a:r>
              <a:rPr lang="ar-IQ" dirty="0" err="1" smtClean="0"/>
              <a:t>الاسهم</a:t>
            </a:r>
            <a:r>
              <a:rPr lang="ar-IQ" dirty="0" smtClean="0"/>
              <a:t> الممتازة لهم امتياز في الحصول في </a:t>
            </a:r>
            <a:r>
              <a:rPr lang="ar-IQ" dirty="0" err="1" smtClean="0"/>
              <a:t>الارباح</a:t>
            </a:r>
            <a:r>
              <a:rPr lang="ar-IQ" dirty="0" smtClean="0"/>
              <a:t> قبل حملة </a:t>
            </a:r>
            <a:r>
              <a:rPr lang="ar-IQ" dirty="0" err="1" smtClean="0"/>
              <a:t>الاسهم</a:t>
            </a:r>
            <a:r>
              <a:rPr lang="ar-IQ" dirty="0" smtClean="0"/>
              <a:t> العادية وهذا الامتياز ينطبق في حالة تصفية موجودات الشركة. ويمكن التمييز بين </a:t>
            </a:r>
            <a:r>
              <a:rPr lang="ar-IQ" dirty="0" err="1" smtClean="0"/>
              <a:t>الانواع</a:t>
            </a:r>
            <a:r>
              <a:rPr lang="ar-IQ" dirty="0" smtClean="0"/>
              <a:t> </a:t>
            </a:r>
            <a:r>
              <a:rPr lang="ar-IQ" dirty="0" err="1" smtClean="0"/>
              <a:t>الاتية</a:t>
            </a:r>
            <a:r>
              <a:rPr lang="ar-IQ" dirty="0" smtClean="0"/>
              <a:t> من </a:t>
            </a:r>
            <a:r>
              <a:rPr lang="ar-IQ" dirty="0" err="1" smtClean="0"/>
              <a:t>الاسهم</a:t>
            </a:r>
            <a:r>
              <a:rPr lang="ar-IQ" dirty="0" smtClean="0"/>
              <a:t> الممتازة: </a:t>
            </a:r>
            <a:endParaRPr lang="en-US" dirty="0" smtClean="0"/>
          </a:p>
          <a:p>
            <a:r>
              <a:rPr lang="ar-IQ" b="1" dirty="0" smtClean="0"/>
              <a:t>* </a:t>
            </a:r>
            <a:r>
              <a:rPr lang="ar-IQ" dirty="0" err="1" smtClean="0"/>
              <a:t>اسهم</a:t>
            </a:r>
            <a:r>
              <a:rPr lang="ar-IQ" dirty="0" smtClean="0"/>
              <a:t> ممتازة مشتركة في </a:t>
            </a:r>
            <a:r>
              <a:rPr lang="ar-IQ" dirty="0" err="1" smtClean="0"/>
              <a:t>الارباح</a:t>
            </a:r>
            <a:r>
              <a:rPr lang="ar-IQ" dirty="0" smtClean="0"/>
              <a:t> </a:t>
            </a:r>
            <a:r>
              <a:rPr lang="ar-IQ" dirty="0" err="1" smtClean="0"/>
              <a:t>اي</a:t>
            </a:r>
            <a:r>
              <a:rPr lang="ar-IQ" dirty="0" smtClean="0"/>
              <a:t> تشترك بعد استيفاء نسبنها المحددة مع </a:t>
            </a:r>
            <a:r>
              <a:rPr lang="ar-IQ" dirty="0" err="1" smtClean="0"/>
              <a:t>الاسهم</a:t>
            </a:r>
            <a:r>
              <a:rPr lang="ar-IQ" dirty="0" smtClean="0"/>
              <a:t> العادية في </a:t>
            </a:r>
            <a:r>
              <a:rPr lang="ar-IQ" dirty="0" err="1" smtClean="0"/>
              <a:t>ارباح</a:t>
            </a:r>
            <a:r>
              <a:rPr lang="ar-IQ" dirty="0" smtClean="0"/>
              <a:t> الشركة. </a:t>
            </a:r>
            <a:endParaRPr lang="en-US" dirty="0" smtClean="0"/>
          </a:p>
          <a:p>
            <a:r>
              <a:rPr lang="ar-IQ" b="1" dirty="0" smtClean="0"/>
              <a:t>* </a:t>
            </a:r>
            <a:r>
              <a:rPr lang="ar-IQ" dirty="0" err="1" smtClean="0"/>
              <a:t>اسهم</a:t>
            </a:r>
            <a:r>
              <a:rPr lang="ar-IQ" dirty="0" smtClean="0"/>
              <a:t> ممتازة غير مشتركة مع </a:t>
            </a:r>
            <a:r>
              <a:rPr lang="ar-IQ" dirty="0" err="1" smtClean="0"/>
              <a:t>الاسهم</a:t>
            </a:r>
            <a:r>
              <a:rPr lang="ar-IQ" dirty="0" smtClean="0"/>
              <a:t> العادية. </a:t>
            </a:r>
            <a:endParaRPr lang="en-US" dirty="0" smtClean="0"/>
          </a:p>
          <a:p>
            <a:r>
              <a:rPr lang="ar-IQ" b="1" dirty="0" smtClean="0"/>
              <a:t>* </a:t>
            </a:r>
            <a:r>
              <a:rPr lang="ar-IQ" dirty="0" err="1" smtClean="0"/>
              <a:t>اسهم</a:t>
            </a:r>
            <a:r>
              <a:rPr lang="ar-IQ" dirty="0" smtClean="0"/>
              <a:t> ممتازة مجمعة </a:t>
            </a:r>
            <a:r>
              <a:rPr lang="ar-IQ" dirty="0" err="1" smtClean="0"/>
              <a:t>الارباح</a:t>
            </a:r>
            <a:r>
              <a:rPr lang="ar-IQ" dirty="0" smtClean="0"/>
              <a:t>، وهي </a:t>
            </a:r>
            <a:r>
              <a:rPr lang="ar-IQ" dirty="0" err="1" smtClean="0"/>
              <a:t>الاسهم</a:t>
            </a:r>
            <a:r>
              <a:rPr lang="ar-IQ" dirty="0" smtClean="0"/>
              <a:t> التي لها الحق في الحصول على كامل </a:t>
            </a:r>
            <a:r>
              <a:rPr lang="ar-IQ" dirty="0" err="1" smtClean="0"/>
              <a:t>ارباحها</a:t>
            </a:r>
            <a:r>
              <a:rPr lang="ar-IQ" dirty="0" smtClean="0"/>
              <a:t> في السنين التالية إذا لم تكن </a:t>
            </a:r>
            <a:r>
              <a:rPr lang="ar-IQ" dirty="0" err="1" smtClean="0"/>
              <a:t>الارباح</a:t>
            </a:r>
            <a:r>
              <a:rPr lang="ar-IQ" dirty="0" smtClean="0"/>
              <a:t> في سنة من السنين كافية لدفع النسبة المحددة لها. </a:t>
            </a:r>
            <a:endParaRPr lang="en-US" dirty="0" smtClean="0"/>
          </a:p>
          <a:p>
            <a:r>
              <a:rPr lang="ar-IQ" dirty="0" smtClean="0"/>
              <a:t>* </a:t>
            </a:r>
            <a:r>
              <a:rPr lang="ar-IQ" dirty="0" err="1" smtClean="0"/>
              <a:t>اسهم</a:t>
            </a:r>
            <a:r>
              <a:rPr lang="ar-IQ" dirty="0" smtClean="0"/>
              <a:t> ممتازة قابلة للتحويل لأسهم عادية وذلك حتى تعطى للشركة مرونة في التمويل وفي </a:t>
            </a:r>
            <a:r>
              <a:rPr lang="ar-IQ" dirty="0" err="1" smtClean="0"/>
              <a:t>الاعباء</a:t>
            </a:r>
            <a:r>
              <a:rPr lang="ar-IQ" dirty="0" smtClean="0"/>
              <a:t>. </a:t>
            </a:r>
            <a:endParaRPr lang="en-US" dirty="0" smtClean="0"/>
          </a:p>
          <a:p>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lnSpcReduction="10000"/>
          </a:bodyPr>
          <a:lstStyle/>
          <a:p>
            <a:r>
              <a:rPr lang="ar-IQ" b="1" u="sng" dirty="0" smtClean="0"/>
              <a:t>. السندات: </a:t>
            </a:r>
            <a:r>
              <a:rPr lang="ar-IQ" dirty="0" smtClean="0"/>
              <a:t>وهي من القروض طويلة </a:t>
            </a:r>
            <a:r>
              <a:rPr lang="ar-IQ" dirty="0" err="1" smtClean="0"/>
              <a:t>الاجل</a:t>
            </a:r>
            <a:r>
              <a:rPr lang="ar-IQ" dirty="0" smtClean="0"/>
              <a:t> تصدرها الشركة وتعطي لمالكها حق الحصول على القيمة الاسمية في تاريخ الاستحقاق والحصول على فوائد دورية بنسبة معينة من القيمة الاسمية، فالأصل أن لها ميعاد استحقاق محدد يتعين على الشركة المدينة سداد قيمتها عنده ولكن يحدث في كثير من الحالات أن تقوم الشركات بسداد كل أو جزء من سنداتها المصدرة وذلك قبل حلول موعد الاستحقاق المحددة. وهذا السداد المبكر قد يتم بصورة اختيارية أو </a:t>
            </a:r>
            <a:r>
              <a:rPr lang="ar-IQ" dirty="0" err="1" smtClean="0"/>
              <a:t>اجبارية</a:t>
            </a:r>
            <a:r>
              <a:rPr lang="ar-IQ" dirty="0" smtClean="0"/>
              <a:t> بالنسبة للشركة. وللسندات قيمة سوقية وقيمة اسمية، وتحدد </a:t>
            </a:r>
            <a:r>
              <a:rPr lang="ar-IQ" dirty="0" err="1" smtClean="0"/>
              <a:t>اسعارها</a:t>
            </a:r>
            <a:r>
              <a:rPr lang="ar-IQ" dirty="0" smtClean="0"/>
              <a:t> حسب المركز المالي للمنشأة المصدرة بالإضافة إلى </a:t>
            </a:r>
            <a:r>
              <a:rPr lang="ar-IQ" dirty="0" err="1" smtClean="0"/>
              <a:t>اسعار</a:t>
            </a:r>
            <a:r>
              <a:rPr lang="ar-IQ" dirty="0" smtClean="0"/>
              <a:t> الفائدة على السند مقارنة بأسعار الفائدة في السوق، فكلما ارتفع معدل فائدة السند على المعدل السائد في السوق كلما ارتفع السعر السوقي للسند والعكس صحيح. </a:t>
            </a:r>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u="sng" dirty="0" smtClean="0"/>
              <a:t>.</a:t>
            </a:r>
            <a:r>
              <a:rPr lang="ar-IQ" u="sng" dirty="0" smtClean="0"/>
              <a:t> </a:t>
            </a:r>
            <a:r>
              <a:rPr lang="ar-IQ" b="1" u="sng" dirty="0" smtClean="0"/>
              <a:t>التمويل من خلال السحب المصرفي بأكثر من الرصيد المتوفر</a:t>
            </a:r>
            <a:r>
              <a:rPr lang="en-US" b="1" u="sng" dirty="0" smtClean="0"/>
              <a:t>Overdraft </a:t>
            </a:r>
            <a:r>
              <a:rPr lang="ar-IQ" b="1" u="sng" dirty="0" smtClean="0"/>
              <a:t> وبكفالة ضمان وجود المشروع السياحي</a:t>
            </a:r>
            <a:r>
              <a:rPr lang="ar-IQ" dirty="0" smtClean="0"/>
              <a:t>. </a:t>
            </a:r>
            <a:endParaRPr lang="en-US" dirty="0" smtClean="0"/>
          </a:p>
          <a:p>
            <a:r>
              <a:rPr lang="ar-IQ" dirty="0" smtClean="0"/>
              <a:t>وهي </a:t>
            </a:r>
            <a:r>
              <a:rPr lang="ar-IQ" dirty="0" err="1" smtClean="0"/>
              <a:t>اكثر</a:t>
            </a:r>
            <a:r>
              <a:rPr lang="ar-IQ" dirty="0" smtClean="0"/>
              <a:t> الطرق شهرة للحصول على الموارد المالية الضرورية التي تستحق الدفع خلال فترة زمنية قصيرة حيث تحتاج العديد من القرى والمجمعات للسياحة من الدرجة الممتازة مثل هذا التمويل خاصة في فترة ما قبل الافتتاح لتنفيذ حملاتها الترويجية أو استحقاق رواتب وأجور العاملين. </a:t>
            </a:r>
            <a:endParaRPr lang="ar-IQ"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u="sng" dirty="0" smtClean="0"/>
              <a:t>4. التمويل من خلال القروض المصرفية:</a:t>
            </a:r>
            <a:r>
              <a:rPr lang="ar-IQ" b="1" dirty="0" smtClean="0"/>
              <a:t> </a:t>
            </a:r>
          </a:p>
          <a:p>
            <a:r>
              <a:rPr lang="ar-IQ" dirty="0" smtClean="0"/>
              <a:t>ويمكن تصنيف القروض السياحية حسب:</a:t>
            </a:r>
            <a:r>
              <a:rPr lang="ar-IQ" b="1" dirty="0" smtClean="0"/>
              <a:t> </a:t>
            </a:r>
            <a:endParaRPr lang="en-US" dirty="0" smtClean="0"/>
          </a:p>
          <a:p>
            <a:r>
              <a:rPr lang="ar-IQ" dirty="0" smtClean="0"/>
              <a:t> أ- </a:t>
            </a:r>
            <a:r>
              <a:rPr lang="ar-IQ" b="1" u="sng" dirty="0" smtClean="0"/>
              <a:t>التصنيف حسب استعمالاتها الرئيسية</a:t>
            </a:r>
            <a:r>
              <a:rPr lang="ar-IQ" dirty="0" smtClean="0"/>
              <a:t> </a:t>
            </a:r>
          </a:p>
          <a:p>
            <a:r>
              <a:rPr lang="ar-IQ" dirty="0" smtClean="0"/>
              <a:t> ب- </a:t>
            </a:r>
            <a:r>
              <a:rPr lang="ar-IQ" b="1" u="sng" dirty="0" smtClean="0"/>
              <a:t>التصنيف حسب آجالها</a:t>
            </a:r>
            <a:r>
              <a:rPr lang="ar-IQ" dirty="0" smtClean="0"/>
              <a:t> :</a:t>
            </a:r>
          </a:p>
          <a:p>
            <a:r>
              <a:rPr lang="ar-IQ" dirty="0" smtClean="0"/>
              <a:t>ج</a:t>
            </a:r>
            <a:r>
              <a:rPr lang="ar-IQ" b="1" dirty="0" smtClean="0"/>
              <a:t>. </a:t>
            </a:r>
            <a:r>
              <a:rPr lang="ar-IQ" b="1" u="sng" dirty="0" smtClean="0"/>
              <a:t>التصنيف حسب نوع الضمانات</a:t>
            </a:r>
            <a:r>
              <a:rPr lang="ar-IQ" b="1" dirty="0" smtClean="0"/>
              <a:t>:</a:t>
            </a:r>
            <a:r>
              <a:rPr lang="ar-IQ" dirty="0" smtClean="0"/>
              <a:t> </a:t>
            </a:r>
            <a:endParaRPr lang="en-US" dirty="0" smtClean="0"/>
          </a:p>
          <a:p>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u="sng" dirty="0" smtClean="0"/>
              <a:t>. القرض التجاري</a:t>
            </a:r>
            <a:r>
              <a:rPr lang="en-US" b="1" u="sng" dirty="0" smtClean="0"/>
              <a:t>Commercial Mortgages </a:t>
            </a:r>
            <a:r>
              <a:rPr lang="ar-IQ" b="1" u="sng" dirty="0" smtClean="0"/>
              <a:t>:</a:t>
            </a:r>
            <a:r>
              <a:rPr lang="ar-IQ" dirty="0" smtClean="0"/>
              <a:t> هو شكل من أشكال التمويل قصير الأجل وهو شكل معروف لكل أنواع الشركات وربما يكون اكبر مصدر من مصادر التمويل قصير </a:t>
            </a:r>
            <a:r>
              <a:rPr lang="ar-IQ" dirty="0" err="1" smtClean="0"/>
              <a:t>الاجل</a:t>
            </a:r>
            <a:r>
              <a:rPr lang="ar-IQ" dirty="0" smtClean="0"/>
              <a:t> لمعظم الشركات والذي يتخذ شكل الحساب المفتوح أو شكل الكمبيالة. وهناك نوعان أساسيان للائتمان التجاري: الحساب المفتوح أو الحساب الجاري وأوراق الدفع ويعتبر الحساب المفتوح هو النوع الشائع. في ظل هذا الترتيب فأن الشركة المجهزة تقوم بشحن </a:t>
            </a:r>
            <a:r>
              <a:rPr lang="ar-IQ" dirty="0" err="1" smtClean="0"/>
              <a:t>اجهزة</a:t>
            </a:r>
            <a:r>
              <a:rPr lang="ar-IQ" dirty="0" smtClean="0"/>
              <a:t> ومعدات مطابخ فنادق الدرجة الممتازة وفق الفاتورة التي توضح نوع وقيمة هذه </a:t>
            </a:r>
            <a:r>
              <a:rPr lang="ar-IQ" dirty="0" err="1" smtClean="0"/>
              <a:t>الاجهزة</a:t>
            </a:r>
            <a:r>
              <a:rPr lang="ar-IQ" dirty="0" smtClean="0"/>
              <a:t> وشروط الدفع، وقد يكون الائتمان المفتوح في صورة ورقة أو </a:t>
            </a:r>
            <a:r>
              <a:rPr lang="ar-IQ" dirty="0" err="1" smtClean="0"/>
              <a:t>اوراق</a:t>
            </a:r>
            <a:r>
              <a:rPr lang="ar-IQ" dirty="0" smtClean="0"/>
              <a:t> كمبيالة وتقوم </a:t>
            </a:r>
            <a:r>
              <a:rPr lang="ar-IQ" dirty="0" err="1" smtClean="0"/>
              <a:t>ادارة</a:t>
            </a:r>
            <a:r>
              <a:rPr lang="ar-IQ" dirty="0" smtClean="0"/>
              <a:t> الفندق بالتوقيع عليها بعد بيان قيمة الدين وتاريخ استحقاقه،</a:t>
            </a:r>
            <a:endParaRPr lang="ar-IQ"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a:bodyPr>
          <a:lstStyle/>
          <a:p>
            <a:pPr>
              <a:buNone/>
            </a:pPr>
            <a:r>
              <a:rPr lang="ar-IQ" dirty="0" smtClean="0"/>
              <a:t>وهناك عدة صور لهذه </a:t>
            </a:r>
            <a:r>
              <a:rPr lang="ar-IQ" dirty="0" err="1" smtClean="0"/>
              <a:t>الاوراق</a:t>
            </a:r>
            <a:r>
              <a:rPr lang="ar-IQ" dirty="0" smtClean="0"/>
              <a:t> غالباً ما يكون منصوص عليها في القانون التجاري. وتعتبر هذه الطريقة من طرق التمويل المباشر الخاص حيث يتم تأمين </a:t>
            </a:r>
            <a:r>
              <a:rPr lang="ar-IQ" dirty="0" err="1" smtClean="0"/>
              <a:t>الاقساط</a:t>
            </a:r>
            <a:r>
              <a:rPr lang="ar-IQ" dirty="0" smtClean="0"/>
              <a:t> التي تطلبها الشركات المجهزة للأثاث والمعدات من البنوك. وتتصف هذه الطريقة بمرونة فترة الاسترداد حيث تستطيع </a:t>
            </a:r>
            <a:r>
              <a:rPr lang="ar-IQ" dirty="0" err="1" smtClean="0"/>
              <a:t>ادارة</a:t>
            </a:r>
            <a:r>
              <a:rPr lang="ar-IQ" dirty="0" smtClean="0"/>
              <a:t> المنشآت السياحية اعتماد طريقة الاسترداد الكلي لقيمة الرهنية خلال فترة قصيرة وهي بذلك تقلل من حجم الفوائد المدفوعة إلى المصرف وعادة ما يتم تقسيم دفعات تسديد هذا القرض حسب جدول زمني يبدأ ببداية تسلم </a:t>
            </a:r>
            <a:r>
              <a:rPr lang="ar-IQ" dirty="0" err="1" smtClean="0"/>
              <a:t>الاجهزة</a:t>
            </a:r>
            <a:r>
              <a:rPr lang="ar-IQ" dirty="0" smtClean="0"/>
              <a:t> والمعدات المتفق عليها. </a:t>
            </a:r>
            <a:endParaRPr lang="en-US" dirty="0" smtClean="0"/>
          </a:p>
          <a:p>
            <a:pPr>
              <a:buNone/>
            </a:pPr>
            <a:r>
              <a:rPr lang="ar-IQ" dirty="0" smtClean="0"/>
              <a:t> وهناك عدة ضوابط وشروط يضعها البنك التجاري عند قيامه بمنح عملائه </a:t>
            </a:r>
            <a:r>
              <a:rPr lang="ar-IQ" dirty="0" err="1" smtClean="0"/>
              <a:t>الانواع</a:t>
            </a:r>
            <a:r>
              <a:rPr lang="ar-IQ" dirty="0" smtClean="0"/>
              <a:t> المختلفة من القروض ومنها: </a:t>
            </a:r>
            <a:endParaRPr lang="en-US" dirty="0" smtClean="0"/>
          </a:p>
          <a:p>
            <a:endParaRPr lang="ar-IQ"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a:bodyPr>
          <a:lstStyle/>
          <a:p>
            <a:pPr lvl="0"/>
            <a:r>
              <a:rPr lang="ar-IQ" b="1" dirty="0" smtClean="0"/>
              <a:t>مبلغ القرض:</a:t>
            </a:r>
            <a:r>
              <a:rPr lang="ar-IQ" dirty="0" smtClean="0"/>
              <a:t> يجب أن يتناسب حجم القرض المطلوب مع حجم نشاط العميل التجاري. </a:t>
            </a:r>
            <a:r>
              <a:rPr lang="ar-IQ" dirty="0" err="1" smtClean="0"/>
              <a:t>اذ</a:t>
            </a:r>
            <a:r>
              <a:rPr lang="ar-IQ" dirty="0" smtClean="0"/>
              <a:t> </a:t>
            </a:r>
            <a:r>
              <a:rPr lang="ar-IQ" dirty="0" err="1" smtClean="0"/>
              <a:t>ان</a:t>
            </a:r>
            <a:r>
              <a:rPr lang="ar-IQ" dirty="0" smtClean="0"/>
              <a:t> منح العميل قرضاً يفوق حجم نشاطه يؤدي </a:t>
            </a:r>
            <a:r>
              <a:rPr lang="ar-IQ" dirty="0" err="1" smtClean="0"/>
              <a:t>الى</a:t>
            </a:r>
            <a:r>
              <a:rPr lang="ar-IQ" dirty="0" smtClean="0"/>
              <a:t> انخفاض قدرته على تسديد دينه وارتفاع نفقات التمويل لديه، كما </a:t>
            </a:r>
            <a:r>
              <a:rPr lang="ar-IQ" dirty="0" err="1" smtClean="0"/>
              <a:t>ان</a:t>
            </a:r>
            <a:r>
              <a:rPr lang="ar-IQ" dirty="0" smtClean="0"/>
              <a:t> منحه مبلغ يقل عن حجم نشاطه يؤدي </a:t>
            </a:r>
            <a:r>
              <a:rPr lang="ar-IQ" dirty="0" err="1" smtClean="0"/>
              <a:t>الى</a:t>
            </a:r>
            <a:r>
              <a:rPr lang="ar-IQ" dirty="0" smtClean="0"/>
              <a:t> وقوعه في عسر مالي </a:t>
            </a:r>
            <a:r>
              <a:rPr lang="ar-IQ" dirty="0" err="1" smtClean="0"/>
              <a:t>او</a:t>
            </a:r>
            <a:r>
              <a:rPr lang="ar-IQ" dirty="0" smtClean="0"/>
              <a:t> يؤدي </a:t>
            </a:r>
            <a:r>
              <a:rPr lang="ar-IQ" dirty="0" err="1" smtClean="0"/>
              <a:t>الى</a:t>
            </a:r>
            <a:r>
              <a:rPr lang="ar-IQ" dirty="0" smtClean="0"/>
              <a:t> المزيد من الاقتراض.</a:t>
            </a:r>
            <a:endParaRPr lang="en-US" dirty="0" smtClean="0"/>
          </a:p>
          <a:p>
            <a:pPr lvl="0"/>
            <a:r>
              <a:rPr lang="ar-IQ" b="1" dirty="0" smtClean="0"/>
              <a:t>الغرض من القرض:</a:t>
            </a:r>
            <a:r>
              <a:rPr lang="ar-IQ" dirty="0" smtClean="0"/>
              <a:t> يجب على </a:t>
            </a:r>
            <a:r>
              <a:rPr lang="ar-IQ" dirty="0" err="1" smtClean="0"/>
              <a:t>ادارة</a:t>
            </a:r>
            <a:r>
              <a:rPr lang="ar-IQ" dirty="0" smtClean="0"/>
              <a:t> البنك والجهة </a:t>
            </a:r>
            <a:r>
              <a:rPr lang="ar-IQ" dirty="0" err="1" smtClean="0"/>
              <a:t>المسؤولة</a:t>
            </a:r>
            <a:r>
              <a:rPr lang="ar-IQ" dirty="0" smtClean="0"/>
              <a:t> عن منح القروض دراسة الغرض من التمويل المطلوب من قبل العميل حيث يقوم البنك بتوجيه العميل نحو نوع التمويل الملائم </a:t>
            </a:r>
            <a:r>
              <a:rPr lang="ar-IQ" dirty="0" err="1" smtClean="0"/>
              <a:t>اذ</a:t>
            </a:r>
            <a:r>
              <a:rPr lang="ar-IQ" dirty="0" smtClean="0"/>
              <a:t> يعمل البنك بمثابة مستشار للعميل وتقديم المشورة له. </a:t>
            </a:r>
            <a:endParaRPr lang="en-US" dirty="0" smtClean="0"/>
          </a:p>
          <a:p>
            <a:pPr lvl="0"/>
            <a:r>
              <a:rPr lang="ar-IQ" b="1" dirty="0" smtClean="0"/>
              <a:t>مدة القرض:</a:t>
            </a:r>
            <a:r>
              <a:rPr lang="ar-IQ" dirty="0" smtClean="0"/>
              <a:t> تفضل البنوك بشكل عام القروض قصيرة </a:t>
            </a:r>
            <a:r>
              <a:rPr lang="ar-IQ" dirty="0" err="1" smtClean="0"/>
              <a:t>الاجل</a:t>
            </a:r>
            <a:r>
              <a:rPr lang="ar-IQ" dirty="0" smtClean="0"/>
              <a:t> والتي تسدد نفسها بنفسها، إلا أن القروض طويلة </a:t>
            </a:r>
            <a:r>
              <a:rPr lang="ar-IQ" dirty="0" err="1" smtClean="0"/>
              <a:t>الاجل</a:t>
            </a:r>
            <a:r>
              <a:rPr lang="ar-IQ" dirty="0" smtClean="0"/>
              <a:t> والمتوسطة تقدم لتمويل </a:t>
            </a:r>
            <a:r>
              <a:rPr lang="ar-IQ" dirty="0" err="1" smtClean="0"/>
              <a:t>الاصول</a:t>
            </a:r>
            <a:r>
              <a:rPr lang="ar-IQ" dirty="0" smtClean="0"/>
              <a:t> الثابتة أو تمويل التوسع. </a:t>
            </a:r>
            <a:endParaRPr lang="en-US" dirty="0" smtClean="0"/>
          </a:p>
          <a:p>
            <a:endParaRPr lang="ar-IQ"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lnSpcReduction="10000"/>
          </a:bodyPr>
          <a:lstStyle/>
          <a:p>
            <a:pPr lvl="0"/>
            <a:r>
              <a:rPr lang="ar-IQ" b="1" dirty="0" smtClean="0"/>
              <a:t>مصادر الوفاء:</a:t>
            </a:r>
            <a:r>
              <a:rPr lang="ar-IQ" dirty="0" smtClean="0"/>
              <a:t> على البنك التجاري دراسة مصدر السداد </a:t>
            </a:r>
            <a:r>
              <a:rPr lang="ar-IQ" dirty="0" err="1" smtClean="0"/>
              <a:t>الاساسي</a:t>
            </a:r>
            <a:r>
              <a:rPr lang="ar-IQ" dirty="0" smtClean="0"/>
              <a:t> لدى العميل ومدى كفايته لسداد التزامات البنك كما يدرس أيضاً مصادر السداد الثانوية المتوفرة لدى العميل. </a:t>
            </a:r>
            <a:endParaRPr lang="en-US" dirty="0" smtClean="0"/>
          </a:p>
          <a:p>
            <a:pPr lvl="0"/>
            <a:r>
              <a:rPr lang="ar-IQ" b="1" dirty="0" smtClean="0"/>
              <a:t>سمعة القروض:</a:t>
            </a:r>
            <a:r>
              <a:rPr lang="ar-IQ" dirty="0" smtClean="0"/>
              <a:t> التأكد </a:t>
            </a:r>
            <a:r>
              <a:rPr lang="ar-IQ" dirty="0" err="1" smtClean="0"/>
              <a:t>نت</a:t>
            </a:r>
            <a:r>
              <a:rPr lang="ar-IQ" dirty="0" smtClean="0"/>
              <a:t> رغبة العميل في السداد من خلال سمعته </a:t>
            </a:r>
            <a:r>
              <a:rPr lang="ar-IQ" dirty="0" err="1" smtClean="0"/>
              <a:t>الادبية</a:t>
            </a:r>
            <a:r>
              <a:rPr lang="ar-IQ" dirty="0" smtClean="0"/>
              <a:t> والتجارية. </a:t>
            </a:r>
            <a:endParaRPr lang="en-US" dirty="0" smtClean="0"/>
          </a:p>
          <a:p>
            <a:pPr lvl="0"/>
            <a:r>
              <a:rPr lang="ar-IQ" b="1" dirty="0" smtClean="0"/>
              <a:t>قدرة العميل </a:t>
            </a:r>
            <a:r>
              <a:rPr lang="ar-IQ" b="1" dirty="0" err="1" smtClean="0"/>
              <a:t>الادارية</a:t>
            </a:r>
            <a:r>
              <a:rPr lang="ar-IQ" b="1" dirty="0" smtClean="0"/>
              <a:t> والفنية:</a:t>
            </a:r>
            <a:r>
              <a:rPr lang="ar-IQ" dirty="0" smtClean="0"/>
              <a:t> أي </a:t>
            </a:r>
            <a:r>
              <a:rPr lang="ar-IQ" dirty="0" err="1" smtClean="0"/>
              <a:t>ادارة</a:t>
            </a:r>
            <a:r>
              <a:rPr lang="ar-IQ" dirty="0" smtClean="0"/>
              <a:t> المشروع الجيدة تؤدي إلى حسن استغلال </a:t>
            </a:r>
            <a:r>
              <a:rPr lang="ar-IQ" dirty="0" err="1" smtClean="0"/>
              <a:t>الاموال</a:t>
            </a:r>
            <a:r>
              <a:rPr lang="ar-IQ" dirty="0" smtClean="0"/>
              <a:t> وبالتالي القدرة على سداد التزاماتها. </a:t>
            </a:r>
            <a:endParaRPr lang="en-US" dirty="0" smtClean="0"/>
          </a:p>
          <a:p>
            <a:pPr lvl="0"/>
            <a:r>
              <a:rPr lang="ar-IQ" b="1" dirty="0" smtClean="0"/>
              <a:t>رأسمال المقترض:</a:t>
            </a:r>
            <a:r>
              <a:rPr lang="ar-IQ" dirty="0" smtClean="0"/>
              <a:t> كلما كان رأسمال المقترض اكبر كلما </a:t>
            </a:r>
            <a:r>
              <a:rPr lang="ar-IQ" dirty="0" err="1" smtClean="0"/>
              <a:t>ادى</a:t>
            </a:r>
            <a:r>
              <a:rPr lang="ar-IQ" dirty="0" smtClean="0"/>
              <a:t> ذلك إلى زيادة اطمئنان البنك نحو منح العميل القرض المطلوب. </a:t>
            </a:r>
            <a:endParaRPr lang="en-US" dirty="0" smtClean="0"/>
          </a:p>
          <a:p>
            <a:pPr lvl="0"/>
            <a:r>
              <a:rPr lang="ar-IQ" b="1" dirty="0" smtClean="0"/>
              <a:t>الضمانات المقدمة:</a:t>
            </a:r>
            <a:r>
              <a:rPr lang="ar-IQ" dirty="0" smtClean="0"/>
              <a:t> وتعتبر الضمانات خط الدفاع </a:t>
            </a:r>
            <a:r>
              <a:rPr lang="ar-IQ" dirty="0" err="1" smtClean="0"/>
              <a:t>الاخير</a:t>
            </a:r>
            <a:r>
              <a:rPr lang="ar-IQ" dirty="0" smtClean="0"/>
              <a:t> بالنسبة للبنك والذي يستطيع الرجوع </a:t>
            </a:r>
            <a:r>
              <a:rPr lang="ar-IQ" dirty="0" err="1" smtClean="0"/>
              <a:t>اليه</a:t>
            </a:r>
            <a:r>
              <a:rPr lang="ar-IQ" dirty="0" smtClean="0"/>
              <a:t> عند تعثر الدين.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06003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IQ" b="1" u="sng" dirty="0" smtClean="0"/>
              <a:t>ثانيا : أهمية التمويل</a:t>
            </a:r>
            <a:r>
              <a:rPr lang="en-US" dirty="0" smtClean="0"/>
              <a:t/>
            </a:r>
            <a:br>
              <a:rPr lang="en-US" dirty="0" smtClean="0"/>
            </a:br>
            <a:r>
              <a:rPr lang="ar-IQ" dirty="0" smtClean="0"/>
              <a:t>تعتبر وظيفة التمويل من الوظائف </a:t>
            </a:r>
            <a:r>
              <a:rPr lang="ar-IQ" dirty="0" err="1" smtClean="0"/>
              <a:t>الادارية</a:t>
            </a:r>
            <a:r>
              <a:rPr lang="ar-IQ" dirty="0" smtClean="0"/>
              <a:t> البالغة </a:t>
            </a:r>
            <a:r>
              <a:rPr lang="ar-IQ" dirty="0" err="1" smtClean="0"/>
              <a:t>الاهمية</a:t>
            </a:r>
            <a:r>
              <a:rPr lang="ar-IQ" dirty="0" smtClean="0"/>
              <a:t> في مختلف المنشآت السياحية وخاصة الكبيرة منها حيث يترتب على عمليات التمويل اتخاذ مجموعة من القرارات المتعلقة باختيار حجم ومصادر التمويل والقرارات المتعلقة بالائتمان فالقرارات المتعلقة بالتمويل واختيار مصادر التمويل تعتبر من القرارات المعقدة التي ينبغي على المدير المالي </a:t>
            </a:r>
            <a:r>
              <a:rPr lang="ar-IQ" dirty="0" err="1" smtClean="0"/>
              <a:t>الالمام</a:t>
            </a:r>
            <a:r>
              <a:rPr lang="ar-IQ" dirty="0" smtClean="0"/>
              <a:t> </a:t>
            </a:r>
            <a:r>
              <a:rPr lang="ar-IQ" dirty="0" err="1" smtClean="0"/>
              <a:t>بها</a:t>
            </a:r>
            <a:r>
              <a:rPr lang="ar-IQ" dirty="0" smtClean="0"/>
              <a:t> قبل </a:t>
            </a:r>
            <a:r>
              <a:rPr lang="ar-IQ" dirty="0" err="1" smtClean="0"/>
              <a:t>ان</a:t>
            </a:r>
            <a:r>
              <a:rPr lang="ar-IQ" dirty="0" smtClean="0"/>
              <a:t> يتخذ قراره وبهذا الخصوص علية </a:t>
            </a:r>
            <a:r>
              <a:rPr lang="ar-IQ" dirty="0" err="1" smtClean="0"/>
              <a:t>اجراء</a:t>
            </a:r>
            <a:r>
              <a:rPr lang="ar-IQ" dirty="0" smtClean="0"/>
              <a:t> دراسة مستفيضة ومتأنية خاصة في </a:t>
            </a:r>
            <a:r>
              <a:rPr lang="ar-IQ" dirty="0" err="1" smtClean="0"/>
              <a:t>الامور</a:t>
            </a:r>
            <a:r>
              <a:rPr lang="ar-IQ" dirty="0" smtClean="0"/>
              <a:t> التالية:-</a:t>
            </a:r>
            <a:r>
              <a:rPr lang="en-US" dirty="0" smtClean="0"/>
              <a:t/>
            </a:r>
            <a:br>
              <a:rPr lang="en-US" dirty="0" smtClean="0"/>
            </a:br>
            <a:endParaRPr lang="ar-IQ"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u="sng" dirty="0" smtClean="0"/>
              <a:t>.</a:t>
            </a:r>
            <a:r>
              <a:rPr lang="ar-IQ" u="sng" dirty="0" smtClean="0"/>
              <a:t> </a:t>
            </a:r>
            <a:r>
              <a:rPr lang="ar-IQ" b="1" u="sng" dirty="0" smtClean="0"/>
              <a:t>المضاربة برأس المال</a:t>
            </a:r>
            <a:r>
              <a:rPr lang="en-US" b="1" u="sng" dirty="0" smtClean="0"/>
              <a:t>Capital Venture </a:t>
            </a:r>
            <a:r>
              <a:rPr lang="ar-IQ" u="sng" dirty="0" smtClean="0"/>
              <a:t>:</a:t>
            </a:r>
            <a:r>
              <a:rPr lang="ar-IQ" dirty="0" smtClean="0"/>
              <a:t> وتختص هذه الطريقة بالفنادق السياحية الجديدة </a:t>
            </a:r>
            <a:r>
              <a:rPr lang="ar-IQ" dirty="0" err="1" smtClean="0"/>
              <a:t>او</a:t>
            </a:r>
            <a:r>
              <a:rPr lang="ar-IQ" dirty="0" smtClean="0"/>
              <a:t> الحديثة التكوين حيث يساعد توفر رأس المال الحصول على حصتها السوقية الكامنة. إلا </a:t>
            </a:r>
            <a:r>
              <a:rPr lang="ar-IQ" dirty="0" err="1" smtClean="0"/>
              <a:t>ان</a:t>
            </a:r>
            <a:r>
              <a:rPr lang="ar-IQ" dirty="0" smtClean="0"/>
              <a:t> ما يعاب على هذه الطريقة هو تدخل المساهمين في الشؤون الفنية لرسم السياسية التشغيلية للفندق السياحي </a:t>
            </a:r>
            <a:r>
              <a:rPr lang="ar-IQ" dirty="0" err="1" smtClean="0"/>
              <a:t>او</a:t>
            </a:r>
            <a:r>
              <a:rPr lang="ar-IQ" dirty="0" smtClean="0"/>
              <a:t> التدخل في </a:t>
            </a:r>
            <a:r>
              <a:rPr lang="ar-IQ" dirty="0" err="1" smtClean="0"/>
              <a:t>اوجه</a:t>
            </a:r>
            <a:r>
              <a:rPr lang="ar-IQ" dirty="0" smtClean="0"/>
              <a:t> </a:t>
            </a:r>
            <a:r>
              <a:rPr lang="ar-IQ" dirty="0" err="1" smtClean="0"/>
              <a:t>الانفاق</a:t>
            </a:r>
            <a:r>
              <a:rPr lang="ar-IQ" dirty="0" smtClean="0"/>
              <a:t> بالإضافة </a:t>
            </a:r>
            <a:r>
              <a:rPr lang="ar-IQ" dirty="0" err="1" smtClean="0"/>
              <a:t>الى</a:t>
            </a:r>
            <a:r>
              <a:rPr lang="ar-IQ" dirty="0" smtClean="0"/>
              <a:t> حصولهم على نسبة غير قليلة من </a:t>
            </a:r>
            <a:r>
              <a:rPr lang="ar-IQ" dirty="0" err="1" smtClean="0"/>
              <a:t>الارباح</a:t>
            </a:r>
            <a:r>
              <a:rPr lang="ar-IQ" dirty="0" smtClean="0"/>
              <a:t> السنوية, بينما تقوم بعض </a:t>
            </a:r>
            <a:r>
              <a:rPr lang="ar-IQ" dirty="0" err="1" smtClean="0"/>
              <a:t>ادارات</a:t>
            </a:r>
            <a:r>
              <a:rPr lang="ar-IQ" dirty="0" smtClean="0"/>
              <a:t> مجالس الفنادق السياحية بتدوير </a:t>
            </a:r>
            <a:r>
              <a:rPr lang="ar-IQ" dirty="0" err="1" smtClean="0"/>
              <a:t>الارباح</a:t>
            </a:r>
            <a:r>
              <a:rPr lang="ar-IQ" dirty="0" smtClean="0"/>
              <a:t> السنوية للمساهمين لزيادة رصيدهم من </a:t>
            </a:r>
            <a:r>
              <a:rPr lang="ar-IQ" dirty="0" err="1" smtClean="0"/>
              <a:t>الاسهم</a:t>
            </a:r>
            <a:r>
              <a:rPr lang="ar-IQ" dirty="0" smtClean="0"/>
              <a:t> وذلك من اجل توفير سيولة نقدية اكبر واستخدامها في تطوير خدمات جديدة وهو </a:t>
            </a:r>
            <a:r>
              <a:rPr lang="ar-IQ" dirty="0" err="1" smtClean="0"/>
              <a:t>اسلوب</a:t>
            </a:r>
            <a:r>
              <a:rPr lang="ar-IQ" dirty="0" smtClean="0"/>
              <a:t> وطريقة ناجحة لزيادة حجم </a:t>
            </a:r>
            <a:r>
              <a:rPr lang="ar-IQ" dirty="0" err="1" smtClean="0"/>
              <a:t>راس</a:t>
            </a:r>
            <a:r>
              <a:rPr lang="ar-IQ" dirty="0" smtClean="0"/>
              <a:t> المال المتداول للفنادق السياحية. </a:t>
            </a:r>
            <a:endParaRPr lang="en-US" dirty="0" smtClean="0"/>
          </a:p>
          <a:p>
            <a:endParaRPr lang="en-US" dirty="0" smtClean="0"/>
          </a:p>
          <a:p>
            <a:pPr>
              <a:buNone/>
            </a:pPr>
            <a:endParaRPr lang="ar-IQ"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style>
          <a:lnRef idx="3">
            <a:schemeClr val="lt1"/>
          </a:lnRef>
          <a:fillRef idx="1">
            <a:schemeClr val="accent3"/>
          </a:fillRef>
          <a:effectRef idx="1">
            <a:schemeClr val="accent3"/>
          </a:effectRef>
          <a:fontRef idx="minor">
            <a:schemeClr val="lt1"/>
          </a:fontRef>
        </p:style>
        <p:txBody>
          <a:bodyPr/>
          <a:lstStyle/>
          <a:p>
            <a:r>
              <a:rPr lang="ar-IQ" b="1" u="sng" dirty="0" smtClean="0"/>
              <a:t>رابعا: </a:t>
            </a:r>
            <a:r>
              <a:rPr lang="ar-IQ" b="1" u="sng" dirty="0" err="1" smtClean="0"/>
              <a:t>انواع</a:t>
            </a:r>
            <a:r>
              <a:rPr lang="ar-IQ" b="1" u="sng" dirty="0" smtClean="0"/>
              <a:t> التمويل: </a:t>
            </a:r>
            <a:endParaRPr lang="ar-IQ" b="1" u="sng" dirty="0" smtClean="0"/>
          </a:p>
          <a:p>
            <a:endParaRPr lang="ar-IQ" b="1" u="sng" smtClean="0"/>
          </a:p>
          <a:p>
            <a:endParaRPr lang="en-US" dirty="0" smtClean="0"/>
          </a:p>
          <a:p>
            <a:r>
              <a:rPr lang="ar-IQ" b="1" u="sng" dirty="0" smtClean="0"/>
              <a:t>1- التمويل </a:t>
            </a:r>
            <a:r>
              <a:rPr lang="ar-IQ" b="1" u="sng" dirty="0" smtClean="0"/>
              <a:t>الحكومي</a:t>
            </a:r>
            <a:r>
              <a:rPr lang="en-US" b="1" u="sng" dirty="0" smtClean="0"/>
              <a:t>Governmental Funding </a:t>
            </a:r>
            <a:r>
              <a:rPr lang="ar-IQ" b="1" dirty="0" smtClean="0"/>
              <a:t>:</a:t>
            </a:r>
            <a:r>
              <a:rPr lang="ar-IQ" dirty="0" smtClean="0"/>
              <a:t> </a:t>
            </a:r>
            <a:r>
              <a:rPr lang="ar-IQ" dirty="0" err="1" smtClean="0"/>
              <a:t>ان</a:t>
            </a:r>
            <a:r>
              <a:rPr lang="ar-IQ" dirty="0" smtClean="0"/>
              <a:t> التمويل الخاص في البلدان النامية غير كافي لمشروعات التنمية السياحية، وكنتيجة لهذا فان </a:t>
            </a:r>
            <a:r>
              <a:rPr lang="ar-IQ" dirty="0" err="1" smtClean="0"/>
              <a:t>امكانيات</a:t>
            </a:r>
            <a:r>
              <a:rPr lang="ar-IQ" dirty="0" smtClean="0"/>
              <a:t> التنمية السياحية في كثير من هذه البلدان غير مستغلة بشكل كاف لذلك فان </a:t>
            </a:r>
            <a:r>
              <a:rPr lang="ar-IQ" dirty="0" err="1" smtClean="0"/>
              <a:t>الامر</a:t>
            </a:r>
            <a:r>
              <a:rPr lang="ar-IQ" dirty="0" smtClean="0"/>
              <a:t> يستدعي بحث </a:t>
            </a:r>
            <a:r>
              <a:rPr lang="ar-IQ" dirty="0" err="1" smtClean="0"/>
              <a:t>امكانيات</a:t>
            </a:r>
            <a:r>
              <a:rPr lang="ar-IQ" dirty="0" smtClean="0"/>
              <a:t> التمويل من المصادر الحكومية سواء كان هذا التمويل مباشر </a:t>
            </a:r>
            <a:r>
              <a:rPr lang="ar-IQ" dirty="0" err="1" smtClean="0"/>
              <a:t>او</a:t>
            </a:r>
            <a:r>
              <a:rPr lang="ar-IQ" dirty="0" smtClean="0"/>
              <a:t> غير مباشر، </a:t>
            </a:r>
            <a:endParaRPr lang="ar-IQ"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a:bodyPr>
          <a:lstStyle/>
          <a:p>
            <a:r>
              <a:rPr lang="ar-IQ" b="1" dirty="0" smtClean="0"/>
              <a:t>أ. التمويل الحكومي المباشر:</a:t>
            </a:r>
            <a:r>
              <a:rPr lang="ar-IQ" dirty="0" smtClean="0"/>
              <a:t> يعتبر مجلس التعاون </a:t>
            </a:r>
            <a:r>
              <a:rPr lang="ar-IQ" dirty="0" err="1" smtClean="0"/>
              <a:t>الاوربي</a:t>
            </a:r>
            <a:r>
              <a:rPr lang="ar-IQ" dirty="0" smtClean="0"/>
              <a:t> والحكومة المركزية والمجالس المحلية من </a:t>
            </a:r>
            <a:r>
              <a:rPr lang="ar-IQ" dirty="0" err="1" smtClean="0"/>
              <a:t>اكثر</a:t>
            </a:r>
            <a:r>
              <a:rPr lang="ar-IQ" dirty="0" smtClean="0"/>
              <a:t> الجهات التي تعتمد عليها الفنادق السياحية على مستوى الدول </a:t>
            </a:r>
            <a:r>
              <a:rPr lang="ar-IQ" dirty="0" err="1" smtClean="0"/>
              <a:t>الاوربية</a:t>
            </a:r>
            <a:r>
              <a:rPr lang="ar-IQ" dirty="0" smtClean="0"/>
              <a:t> للحصول على الدعم المالي لتخفيض تكاليف الاستثمار ولهذا المجلس </a:t>
            </a:r>
            <a:r>
              <a:rPr lang="ar-IQ" dirty="0" err="1" smtClean="0"/>
              <a:t>اربعة</a:t>
            </a:r>
            <a:r>
              <a:rPr lang="ar-IQ" dirty="0" smtClean="0"/>
              <a:t> دوائر تقوم جميعها بتقديم المساعدات والقروض المالية وهي كالآتي: </a:t>
            </a:r>
            <a:endParaRPr lang="en-US" dirty="0" smtClean="0"/>
          </a:p>
          <a:p>
            <a:r>
              <a:rPr lang="ar-IQ" b="1" dirty="0" smtClean="0"/>
              <a:t>التمويل </a:t>
            </a:r>
            <a:r>
              <a:rPr lang="ar-IQ" b="1" dirty="0" err="1" smtClean="0"/>
              <a:t>الاوربي</a:t>
            </a:r>
            <a:r>
              <a:rPr lang="ar-IQ" b="1" dirty="0" smtClean="0"/>
              <a:t> للتنمية </a:t>
            </a:r>
            <a:r>
              <a:rPr lang="ar-IQ" b="1" dirty="0" err="1" smtClean="0"/>
              <a:t>الاقليمية</a:t>
            </a:r>
            <a:r>
              <a:rPr lang="ar-IQ" b="1" dirty="0" smtClean="0"/>
              <a:t>:</a:t>
            </a:r>
            <a:r>
              <a:rPr lang="ar-IQ" dirty="0" smtClean="0"/>
              <a:t> </a:t>
            </a:r>
          </a:p>
          <a:p>
            <a:pPr lvl="0"/>
            <a:r>
              <a:rPr lang="ar-IQ" b="1" dirty="0" smtClean="0"/>
              <a:t>نظام التمويل الاجتماعي:</a:t>
            </a:r>
            <a:endParaRPr lang="en-US" dirty="0" smtClean="0"/>
          </a:p>
          <a:p>
            <a:pPr lvl="0"/>
            <a:r>
              <a:rPr lang="ar-IQ" b="1" dirty="0" smtClean="0"/>
              <a:t>بنك الاستثمار </a:t>
            </a:r>
            <a:r>
              <a:rPr lang="ar-IQ" b="1" dirty="0" err="1" smtClean="0"/>
              <a:t>الاوربي</a:t>
            </a:r>
            <a:r>
              <a:rPr lang="ar-IQ" b="1" dirty="0" smtClean="0"/>
              <a:t>:</a:t>
            </a:r>
            <a:endParaRPr lang="en-US" dirty="0" smtClean="0"/>
          </a:p>
          <a:p>
            <a:r>
              <a:rPr lang="ar-IQ" b="1" dirty="0" smtClean="0"/>
              <a:t>الحكومة المركزية:</a:t>
            </a:r>
            <a:r>
              <a:rPr lang="ar-IQ" dirty="0" smtClean="0"/>
              <a:t> </a:t>
            </a:r>
            <a:endParaRPr lang="ar-IQ"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85000" lnSpcReduction="10000"/>
          </a:bodyPr>
          <a:lstStyle/>
          <a:p>
            <a:r>
              <a:rPr lang="ar-IQ" b="1" dirty="0" smtClean="0"/>
              <a:t>ب. التمويل الحكومي غير المباشر:</a:t>
            </a:r>
            <a:r>
              <a:rPr lang="ar-IQ" dirty="0" smtClean="0"/>
              <a:t> تدعم الحكومة المركزية قطاع السياحة من خلال مساهمتها في التقليل من تكلفة </a:t>
            </a:r>
            <a:r>
              <a:rPr lang="ar-IQ" dirty="0" err="1" smtClean="0"/>
              <a:t>انشاء</a:t>
            </a:r>
            <a:r>
              <a:rPr lang="ar-IQ" dirty="0" smtClean="0"/>
              <a:t> الفندق السياحي وبطرق غير مباشرة منها: </a:t>
            </a:r>
            <a:endParaRPr lang="en-US" dirty="0" smtClean="0"/>
          </a:p>
          <a:p>
            <a:r>
              <a:rPr lang="ar-IQ" dirty="0" smtClean="0"/>
              <a:t>تخفيض تكلفة الاستثمار:</a:t>
            </a:r>
          </a:p>
          <a:p>
            <a:pPr lvl="0"/>
            <a:r>
              <a:rPr lang="ar-IQ" dirty="0" err="1" smtClean="0"/>
              <a:t>الاعفاءات</a:t>
            </a:r>
            <a:r>
              <a:rPr lang="ar-IQ" dirty="0" smtClean="0"/>
              <a:t> الضريبية على مستلزمات </a:t>
            </a:r>
            <a:r>
              <a:rPr lang="ar-IQ" dirty="0" err="1" smtClean="0"/>
              <a:t>الانشاء</a:t>
            </a:r>
            <a:endParaRPr lang="en-US" dirty="0" smtClean="0"/>
          </a:p>
          <a:p>
            <a:pPr lvl="0"/>
            <a:r>
              <a:rPr lang="ar-IQ" dirty="0" smtClean="0"/>
              <a:t>تخفيض تكاليف التشغيل:</a:t>
            </a:r>
            <a:endParaRPr lang="en-US" dirty="0" smtClean="0"/>
          </a:p>
          <a:p>
            <a:pPr lvl="0"/>
            <a:r>
              <a:rPr lang="ar-IQ" dirty="0" smtClean="0"/>
              <a:t>توفير المعلومات اللازمة عن </a:t>
            </a:r>
            <a:r>
              <a:rPr lang="ar-IQ" dirty="0" err="1" smtClean="0"/>
              <a:t>اهمية</a:t>
            </a:r>
            <a:r>
              <a:rPr lang="ar-IQ" dirty="0" smtClean="0"/>
              <a:t> </a:t>
            </a:r>
            <a:r>
              <a:rPr lang="ar-IQ" dirty="0" err="1" smtClean="0"/>
              <a:t>الاقليم</a:t>
            </a:r>
            <a:r>
              <a:rPr lang="ar-IQ" dirty="0" smtClean="0"/>
              <a:t> الاقتصادية والسياسية ومستقبل </a:t>
            </a:r>
            <a:r>
              <a:rPr lang="ar-IQ" dirty="0" err="1" smtClean="0"/>
              <a:t>الاقليم</a:t>
            </a:r>
            <a:r>
              <a:rPr lang="ar-IQ" dirty="0" smtClean="0"/>
              <a:t> السياحي واهم عناصر الجذب السياحي المتوفرة</a:t>
            </a:r>
            <a:endParaRPr lang="en-US" dirty="0" smtClean="0"/>
          </a:p>
          <a:p>
            <a:pPr lvl="0"/>
            <a:r>
              <a:rPr lang="ar-IQ" dirty="0" smtClean="0"/>
              <a:t>السماح للمستثمر السياحي من استيراد المواد </a:t>
            </a:r>
            <a:r>
              <a:rPr lang="ar-IQ" dirty="0" err="1" smtClean="0"/>
              <a:t>الانشائية</a:t>
            </a:r>
            <a:r>
              <a:rPr lang="ar-IQ" dirty="0" smtClean="0"/>
              <a:t> والتأثيث والديكور والمعدات واللوازم التي يحتاجها بدون رسوم ضريبية. </a:t>
            </a:r>
            <a:endParaRPr lang="en-US" dirty="0" smtClean="0"/>
          </a:p>
          <a:p>
            <a:pPr lvl="0"/>
            <a:r>
              <a:rPr lang="ar-IQ" dirty="0" smtClean="0"/>
              <a:t>دعم وتنظيم الدورات التدريبية للعاملين في الفنادق السياحية. </a:t>
            </a:r>
            <a:endParaRPr lang="en-US" dirty="0" smtClean="0"/>
          </a:p>
          <a:p>
            <a:pPr lvl="0"/>
            <a:r>
              <a:rPr lang="ar-IQ" dirty="0" smtClean="0"/>
              <a:t>ضمانات الاستثمار:</a:t>
            </a:r>
            <a:endParaRPr lang="en-US" dirty="0" smtClean="0"/>
          </a:p>
          <a:p>
            <a:pPr lvl="0"/>
            <a:r>
              <a:rPr lang="ar-IQ" dirty="0" smtClean="0"/>
              <a:t>التأثير في سعر الصرف:</a:t>
            </a:r>
            <a:endParaRPr lang="ar-IQ"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lvl="0"/>
            <a:r>
              <a:rPr lang="ar-IQ" b="1" u="sng" dirty="0" smtClean="0"/>
              <a:t>2- التمويل التطوعي</a:t>
            </a:r>
            <a:r>
              <a:rPr lang="en-US" b="1" u="sng" dirty="0" smtClean="0"/>
              <a:t>Voluntary Funding </a:t>
            </a:r>
            <a:r>
              <a:rPr lang="ar-IQ" b="1" dirty="0" smtClean="0"/>
              <a:t>:</a:t>
            </a:r>
            <a:r>
              <a:rPr lang="ar-IQ" dirty="0" smtClean="0"/>
              <a:t> يعتبر العمل التطوعي والحملات التي تقوم </a:t>
            </a:r>
            <a:r>
              <a:rPr lang="ar-IQ" dirty="0" err="1" smtClean="0"/>
              <a:t>بها</a:t>
            </a:r>
            <a:r>
              <a:rPr lang="ar-IQ" dirty="0" smtClean="0"/>
              <a:t> بعض المؤسسات والنقابات لتنظيف وحماية البيئة الطبيعية من التلوث شكل </a:t>
            </a:r>
            <a:r>
              <a:rPr lang="ar-IQ" dirty="0" err="1" smtClean="0"/>
              <a:t>اخر</a:t>
            </a:r>
            <a:r>
              <a:rPr lang="ar-IQ" dirty="0" smtClean="0"/>
              <a:t> من </a:t>
            </a:r>
            <a:r>
              <a:rPr lang="ar-IQ" dirty="0" err="1" smtClean="0"/>
              <a:t>اشكال</a:t>
            </a:r>
            <a:r>
              <a:rPr lang="ar-IQ" dirty="0" smtClean="0"/>
              <a:t> مصادر التمويل غير المباشر في القطاع السياحي، وهنا لابد من الثناء على جهود بعض المنظمات الشبابية اللبنانية لإحياء وصيانة وتنظيف </a:t>
            </a:r>
            <a:r>
              <a:rPr lang="ar-IQ" dirty="0" err="1" smtClean="0"/>
              <a:t>اسواق</a:t>
            </a:r>
            <a:r>
              <a:rPr lang="ar-IQ" dirty="0" smtClean="0"/>
              <a:t> </a:t>
            </a:r>
            <a:r>
              <a:rPr lang="ar-IQ" dirty="0" err="1" smtClean="0"/>
              <a:t>طوني</a:t>
            </a:r>
            <a:r>
              <a:rPr lang="ar-IQ" dirty="0" smtClean="0"/>
              <a:t> في بيروت وإعادة تأهيلها لاستقبال وفود المجاميع السياحية لهذا الموقع الحضاري المهم، وكذلك تجربة </a:t>
            </a:r>
            <a:r>
              <a:rPr lang="ar-IQ" dirty="0" err="1" smtClean="0"/>
              <a:t>الاردن</a:t>
            </a:r>
            <a:r>
              <a:rPr lang="ar-IQ" dirty="0" smtClean="0"/>
              <a:t> للحفاظ على البيئة </a:t>
            </a:r>
            <a:r>
              <a:rPr lang="ar-IQ" dirty="0" err="1" smtClean="0"/>
              <a:t>الاردنية</a:t>
            </a:r>
            <a:r>
              <a:rPr lang="ar-IQ" dirty="0" smtClean="0"/>
              <a:t> للمدن والمواقع السياحية حيث ساعدت على تقليل كلف العمل وبشكل ملحوظ. </a:t>
            </a:r>
            <a:endParaRPr lang="en-US" dirty="0" smtClean="0"/>
          </a:p>
          <a:p>
            <a:endParaRPr lang="ar-IQ"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dirty="0" smtClean="0"/>
              <a:t>3. </a:t>
            </a:r>
            <a:r>
              <a:rPr lang="ar-IQ" b="1" u="sng" dirty="0" smtClean="0"/>
              <a:t>التمويل الدولي</a:t>
            </a:r>
            <a:r>
              <a:rPr lang="en-US" b="1" u="sng" dirty="0" smtClean="0"/>
              <a:t>International Funding </a:t>
            </a:r>
            <a:r>
              <a:rPr lang="ar-IQ" b="1" dirty="0" smtClean="0"/>
              <a:t>:</a:t>
            </a:r>
            <a:r>
              <a:rPr lang="ar-IQ" dirty="0" smtClean="0"/>
              <a:t> أن التمويل الدولي للاستثمارات السياحية يأتي على شكل تحويلات أو قروض خاصة توجه مباشرة للأنشطة السياحية، أو على شكل قروض من المنظمات الدولية لتمويل البنية </a:t>
            </a:r>
            <a:r>
              <a:rPr lang="ar-IQ" dirty="0" err="1" smtClean="0"/>
              <a:t>الاساسية</a:t>
            </a:r>
            <a:r>
              <a:rPr lang="ar-IQ" dirty="0" smtClean="0"/>
              <a:t> اللازمة لتنمية السياحة الدولية. </a:t>
            </a:r>
            <a:endParaRPr lang="en-US" dirty="0" smtClean="0"/>
          </a:p>
          <a:p>
            <a:endParaRPr lang="ar-IQ"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u="sng" dirty="0" smtClean="0"/>
              <a:t>خامسا: محددات اختيار مصادر التمويل للقطاع السياحي: </a:t>
            </a:r>
            <a:endParaRPr lang="en-US" dirty="0" smtClean="0"/>
          </a:p>
          <a:p>
            <a:r>
              <a:rPr lang="ar-IQ" dirty="0" smtClean="0"/>
              <a:t>حتى تقوم المنشأة باختيار أفضل طرق التمويل يجب عليها في المرحلة </a:t>
            </a:r>
            <a:r>
              <a:rPr lang="ar-IQ" dirty="0" err="1" smtClean="0"/>
              <a:t>الاولى</a:t>
            </a:r>
            <a:r>
              <a:rPr lang="ar-IQ" dirty="0" smtClean="0"/>
              <a:t> تحديد البدائل المتاحة من طرق التمويل ومن ثم مقارنة تكلفة كل بديل واختيار </a:t>
            </a:r>
            <a:r>
              <a:rPr lang="ar-IQ" dirty="0" err="1" smtClean="0"/>
              <a:t>الاقل</a:t>
            </a:r>
            <a:r>
              <a:rPr lang="ar-IQ" dirty="0" smtClean="0"/>
              <a:t> تكلفة . وبعدها تأتي المرحلة الثانية والتي من خلالها يتم تحديد مخاطر كل بديل وتكوين الهيكل الرأسمالي للشركة.</a:t>
            </a:r>
            <a:endParaRPr lang="en-US" dirty="0" smtClean="0"/>
          </a:p>
          <a:p>
            <a:r>
              <a:rPr lang="ar-IQ" dirty="0" smtClean="0"/>
              <a:t>ففي مرحلة اختيار مصدر التمويل المناسب ، لابد على المنشأة التعرف على خصائص كل مصدر تمويلي يميزه عن المصدر الآخر. وبصورة عامة تدور </a:t>
            </a:r>
            <a:r>
              <a:rPr lang="ar-IQ" b="1" u="sng" dirty="0" smtClean="0"/>
              <a:t>الخصائص</a:t>
            </a:r>
            <a:r>
              <a:rPr lang="ar-IQ" dirty="0" smtClean="0"/>
              <a:t> لمختلف مصادر التمويل حول </a:t>
            </a:r>
            <a:r>
              <a:rPr lang="ar-IQ" dirty="0" err="1" smtClean="0"/>
              <a:t>اربعة</a:t>
            </a:r>
            <a:r>
              <a:rPr lang="ar-IQ" dirty="0" smtClean="0"/>
              <a:t> نقاط هي :</a:t>
            </a:r>
            <a:endParaRPr lang="ar-IQ"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a:bodyPr>
          <a:lstStyle/>
          <a:p>
            <a:pPr lvl="0"/>
            <a:r>
              <a:rPr lang="ar-IQ" b="1" u="sng" dirty="0" smtClean="0"/>
              <a:t>ميعاد الاستحقاق</a:t>
            </a:r>
            <a:r>
              <a:rPr lang="ar-IQ" dirty="0" smtClean="0"/>
              <a:t>: لكل قرض أجل معين متفق عليه بين المنشأة </a:t>
            </a:r>
            <a:r>
              <a:rPr lang="ar-IQ" dirty="0" err="1" smtClean="0"/>
              <a:t>ودائنيها</a:t>
            </a:r>
            <a:r>
              <a:rPr lang="ar-IQ" dirty="0" smtClean="0"/>
              <a:t>، ومن ثم ينبغي تسديده في ذلك التاريخ، سواء أكانت قروض قصيرة </a:t>
            </a:r>
            <a:r>
              <a:rPr lang="ar-IQ" dirty="0" err="1" smtClean="0"/>
              <a:t>او</a:t>
            </a:r>
            <a:r>
              <a:rPr lang="ar-IQ" dirty="0" smtClean="0"/>
              <a:t> متوسطة </a:t>
            </a:r>
            <a:r>
              <a:rPr lang="ar-IQ" dirty="0" err="1" smtClean="0"/>
              <a:t>او</a:t>
            </a:r>
            <a:r>
              <a:rPr lang="ar-IQ" dirty="0" smtClean="0"/>
              <a:t> طويلة، </a:t>
            </a:r>
            <a:r>
              <a:rPr lang="ar-IQ" dirty="0" err="1" smtClean="0"/>
              <a:t>واذا</a:t>
            </a:r>
            <a:r>
              <a:rPr lang="ar-IQ" dirty="0" smtClean="0"/>
              <a:t> لم يتم تسديد القرض في تاريخ استحقاقه، فقد يضع الدائنون سلطتهم على </a:t>
            </a:r>
            <a:r>
              <a:rPr lang="ar-IQ" dirty="0" err="1" smtClean="0"/>
              <a:t>الاصول</a:t>
            </a:r>
            <a:r>
              <a:rPr lang="ar-IQ" dirty="0" smtClean="0"/>
              <a:t> </a:t>
            </a:r>
            <a:r>
              <a:rPr lang="ar-IQ" dirty="0" err="1" smtClean="0"/>
              <a:t>او</a:t>
            </a:r>
            <a:r>
              <a:rPr lang="ar-IQ" dirty="0" smtClean="0"/>
              <a:t> يجبرون المنشأة على التصفية، </a:t>
            </a:r>
            <a:r>
              <a:rPr lang="ar-IQ" dirty="0" err="1" smtClean="0"/>
              <a:t>او</a:t>
            </a:r>
            <a:r>
              <a:rPr lang="ar-IQ" dirty="0" smtClean="0"/>
              <a:t> </a:t>
            </a:r>
            <a:r>
              <a:rPr lang="ar-IQ" dirty="0" err="1" smtClean="0"/>
              <a:t>اذا</a:t>
            </a:r>
            <a:r>
              <a:rPr lang="ar-IQ" dirty="0" smtClean="0"/>
              <a:t> استطاع المالك الحصول على مشتري لشراء حصته وهذا يتوقف على مقدرة المالك على المساومة.</a:t>
            </a:r>
            <a:endParaRPr lang="en-US" dirty="0" smtClean="0"/>
          </a:p>
          <a:p>
            <a:pPr lvl="0"/>
            <a:r>
              <a:rPr lang="ar-IQ" b="1" u="sng" dirty="0" smtClean="0"/>
              <a:t>الوفاء بالالتزامات ومستوى </a:t>
            </a:r>
            <a:r>
              <a:rPr lang="ar-IQ" b="1" u="sng" dirty="0" err="1" smtClean="0"/>
              <a:t>الارباح</a:t>
            </a:r>
            <a:r>
              <a:rPr lang="ar-IQ" dirty="0" smtClean="0"/>
              <a:t>: </a:t>
            </a:r>
            <a:r>
              <a:rPr lang="ar-IQ" dirty="0" err="1" smtClean="0"/>
              <a:t>اذا</a:t>
            </a:r>
            <a:r>
              <a:rPr lang="ar-IQ" dirty="0" smtClean="0"/>
              <a:t> كانت عقود المديونية بين المنشأة والجهة الدائنة تقضي بتعهد دفع المنشأة لفائدة معينة </a:t>
            </a:r>
            <a:r>
              <a:rPr lang="ar-IQ" dirty="0" err="1" smtClean="0"/>
              <a:t>او</a:t>
            </a:r>
            <a:r>
              <a:rPr lang="ar-IQ" dirty="0" smtClean="0"/>
              <a:t> جزء من الدين مع فائدة </a:t>
            </a:r>
            <a:r>
              <a:rPr lang="ar-IQ" dirty="0" err="1" smtClean="0"/>
              <a:t>او</a:t>
            </a:r>
            <a:r>
              <a:rPr lang="ar-IQ" dirty="0" smtClean="0"/>
              <a:t> دفعة من قيمة الاستئجار فيجب الوفاء بتلك التعهدات بعض النظر عن مستوى </a:t>
            </a:r>
            <a:r>
              <a:rPr lang="ar-IQ" dirty="0" err="1" smtClean="0"/>
              <a:t>الارباح</a:t>
            </a:r>
            <a:r>
              <a:rPr lang="ar-IQ" dirty="0" smtClean="0"/>
              <a:t> المحققة </a:t>
            </a:r>
            <a:r>
              <a:rPr lang="ar-IQ" dirty="0" err="1" smtClean="0"/>
              <a:t>والا</a:t>
            </a:r>
            <a:r>
              <a:rPr lang="ar-IQ" dirty="0" smtClean="0"/>
              <a:t> تعرضت المنشأة لإجراءات قانونية قد تصل </a:t>
            </a:r>
            <a:r>
              <a:rPr lang="ar-IQ" dirty="0" err="1" smtClean="0"/>
              <a:t>الى</a:t>
            </a:r>
            <a:r>
              <a:rPr lang="ar-IQ" dirty="0" smtClean="0"/>
              <a:t> تصفيتها. ويتمتع الدائنون بأولوية الدفع على الملاك فيما يحققه المشروع من دخل </a:t>
            </a:r>
            <a:r>
              <a:rPr lang="ar-IQ" dirty="0" err="1" smtClean="0"/>
              <a:t>او</a:t>
            </a:r>
            <a:r>
              <a:rPr lang="ar-IQ" dirty="0" smtClean="0"/>
              <a:t> </a:t>
            </a:r>
            <a:r>
              <a:rPr lang="ar-IQ" dirty="0" err="1" smtClean="0"/>
              <a:t>ارباح</a:t>
            </a:r>
            <a:r>
              <a:rPr lang="ar-IQ" dirty="0" smtClean="0"/>
              <a:t> وتقع على عاتق المشروع نحوهم حتى لو </a:t>
            </a:r>
            <a:r>
              <a:rPr lang="ar-IQ" dirty="0" err="1" smtClean="0"/>
              <a:t>ادى</a:t>
            </a:r>
            <a:r>
              <a:rPr lang="ar-IQ" dirty="0" smtClean="0"/>
              <a:t> هذا </a:t>
            </a:r>
            <a:r>
              <a:rPr lang="ar-IQ" dirty="0" err="1" smtClean="0"/>
              <a:t>الى</a:t>
            </a:r>
            <a:r>
              <a:rPr lang="ar-IQ" dirty="0" smtClean="0"/>
              <a:t> عدم توزيع </a:t>
            </a:r>
            <a:r>
              <a:rPr lang="ar-IQ" dirty="0" err="1" smtClean="0"/>
              <a:t>الارباح</a:t>
            </a:r>
            <a:r>
              <a:rPr lang="ar-IQ" dirty="0" smtClean="0"/>
              <a:t> على الملاك.</a:t>
            </a:r>
            <a:endParaRPr lang="en-US" dirty="0" smtClean="0"/>
          </a:p>
          <a:p>
            <a:endParaRPr lang="ar-IQ"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lnSpcReduction="10000"/>
          </a:bodyPr>
          <a:lstStyle/>
          <a:p>
            <a:pPr lvl="0"/>
            <a:r>
              <a:rPr lang="ar-IQ" b="1" u="sng" dirty="0" smtClean="0"/>
              <a:t>مدى ثبات القيمة المدفوعة</a:t>
            </a:r>
            <a:r>
              <a:rPr lang="ar-IQ" dirty="0" smtClean="0"/>
              <a:t>: تقضي عقود المديونية بين المنشأة والجهة الدائنة على تحمل </a:t>
            </a:r>
            <a:r>
              <a:rPr lang="ar-IQ" dirty="0" err="1" smtClean="0"/>
              <a:t>الاولى</a:t>
            </a:r>
            <a:r>
              <a:rPr lang="ar-IQ" dirty="0" smtClean="0"/>
              <a:t> </a:t>
            </a:r>
            <a:r>
              <a:rPr lang="ar-IQ" dirty="0" err="1" smtClean="0"/>
              <a:t>اعباء</a:t>
            </a:r>
            <a:r>
              <a:rPr lang="ar-IQ" dirty="0" smtClean="0"/>
              <a:t> ثابتة كمقابل لاستخدامها </a:t>
            </a:r>
            <a:r>
              <a:rPr lang="ar-IQ" dirty="0" err="1" smtClean="0"/>
              <a:t>اموال</a:t>
            </a:r>
            <a:r>
              <a:rPr lang="ar-IQ" dirty="0" smtClean="0"/>
              <a:t> الثانية بغض النظر عن مستوى </a:t>
            </a:r>
            <a:r>
              <a:rPr lang="ar-IQ" dirty="0" err="1" smtClean="0"/>
              <a:t>الارباح</a:t>
            </a:r>
            <a:r>
              <a:rPr lang="ar-IQ" dirty="0" smtClean="0"/>
              <a:t> المحققة. فعلى المنشأة </a:t>
            </a:r>
            <a:r>
              <a:rPr lang="ar-IQ" dirty="0" err="1" smtClean="0"/>
              <a:t>ان</a:t>
            </a:r>
            <a:r>
              <a:rPr lang="ar-IQ" dirty="0" smtClean="0"/>
              <a:t> تدفع للبنك 10% سنوياً من قيمة القرض الذي منحه لها بغض النظر عن مقدار </a:t>
            </a:r>
            <a:r>
              <a:rPr lang="ar-IQ" dirty="0" err="1" smtClean="0"/>
              <a:t>الارباح</a:t>
            </a:r>
            <a:r>
              <a:rPr lang="ar-IQ" dirty="0" smtClean="0"/>
              <a:t> التي تحققها وذلك للمدة المنصوص عليها في عقد القرض.</a:t>
            </a:r>
            <a:endParaRPr lang="en-US" dirty="0" smtClean="0"/>
          </a:p>
          <a:p>
            <a:pPr lvl="0"/>
            <a:r>
              <a:rPr lang="ar-IQ" b="1" u="sng" dirty="0" smtClean="0"/>
              <a:t>الضمانات</a:t>
            </a:r>
            <a:r>
              <a:rPr lang="ar-IQ" dirty="0" smtClean="0"/>
              <a:t>: وتقسم </a:t>
            </a:r>
            <a:r>
              <a:rPr lang="ar-IQ" dirty="0" err="1" smtClean="0"/>
              <a:t>الى</a:t>
            </a:r>
            <a:r>
              <a:rPr lang="ar-IQ" dirty="0" smtClean="0"/>
              <a:t> ضمانات عينية مثل العقار </a:t>
            </a:r>
            <a:r>
              <a:rPr lang="ar-IQ" dirty="0" err="1" smtClean="0"/>
              <a:t>والاوراق</a:t>
            </a:r>
            <a:r>
              <a:rPr lang="ar-IQ" dirty="0" smtClean="0"/>
              <a:t> المالية والآلات والبضائع، وضمانات شخصية مثل </a:t>
            </a:r>
            <a:r>
              <a:rPr lang="ar-IQ" dirty="0" err="1" smtClean="0"/>
              <a:t>الكفالات</a:t>
            </a:r>
            <a:r>
              <a:rPr lang="ar-IQ" dirty="0" smtClean="0"/>
              <a:t> الشخصية. ويشترط في قبول هذه الضمانات </a:t>
            </a:r>
            <a:r>
              <a:rPr lang="ar-IQ" dirty="0" err="1" smtClean="0"/>
              <a:t>ان</a:t>
            </a:r>
            <a:r>
              <a:rPr lang="ar-IQ" dirty="0" smtClean="0"/>
              <a:t> تكون سهلة التسويق، ومستقرة القيمة، وان لا تكون قابلة للتلف، </a:t>
            </a:r>
            <a:r>
              <a:rPr lang="ar-IQ" dirty="0" err="1" smtClean="0"/>
              <a:t>وامكانية</a:t>
            </a:r>
            <a:r>
              <a:rPr lang="ar-IQ" dirty="0" smtClean="0"/>
              <a:t> تقدير قيمتها، ونقل ملكيتها.  </a:t>
            </a:r>
            <a:endParaRPr lang="en-US" dirty="0" smtClean="0"/>
          </a:p>
          <a:p>
            <a:r>
              <a:rPr lang="ar-IQ" dirty="0" smtClean="0"/>
              <a:t>فعندما تقرر الشركة السياحية نوعية </a:t>
            </a:r>
            <a:r>
              <a:rPr lang="ar-IQ" dirty="0" err="1" smtClean="0"/>
              <a:t>الاصول</a:t>
            </a:r>
            <a:r>
              <a:rPr lang="ar-IQ" dirty="0" smtClean="0"/>
              <a:t> التي ترغب باقتنائها فأنها تقوم بتقييم مختلف مصادر التمويل المحتملة ودراسة خصائصها المذكورة سابقاً في ضوء الاعتبارات </a:t>
            </a:r>
            <a:r>
              <a:rPr lang="ar-IQ" dirty="0" err="1" smtClean="0"/>
              <a:t>الاتية</a:t>
            </a:r>
            <a:r>
              <a:rPr lang="ar-IQ" dirty="0" smtClean="0"/>
              <a:t>: </a:t>
            </a:r>
            <a:endParaRPr lang="en-US" dirty="0" smtClean="0"/>
          </a:p>
          <a:p>
            <a:endParaRPr lang="ar-IQ"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smtClean="0"/>
              <a:t>1. </a:t>
            </a:r>
            <a:r>
              <a:rPr lang="ar-IQ" dirty="0" smtClean="0"/>
              <a:t>حجم </a:t>
            </a:r>
            <a:r>
              <a:rPr lang="ar-IQ" dirty="0" err="1" smtClean="0"/>
              <a:t>الاموال</a:t>
            </a:r>
            <a:r>
              <a:rPr lang="ar-IQ" dirty="0" smtClean="0"/>
              <a:t> التي يحتاجها الفندق والفترة الزمنية التي سيتم توظيف </a:t>
            </a:r>
            <a:r>
              <a:rPr lang="ar-IQ" dirty="0" err="1" smtClean="0"/>
              <a:t>الاموال</a:t>
            </a:r>
            <a:r>
              <a:rPr lang="ar-IQ" dirty="0" smtClean="0"/>
              <a:t> خلالها. </a:t>
            </a:r>
            <a:endParaRPr lang="en-US" dirty="0" smtClean="0"/>
          </a:p>
          <a:p>
            <a:r>
              <a:rPr lang="ar-IQ" dirty="0" smtClean="0"/>
              <a:t>2. توافق مصادر </a:t>
            </a:r>
            <a:r>
              <a:rPr lang="ar-IQ" dirty="0" err="1" smtClean="0"/>
              <a:t>الاموال</a:t>
            </a:r>
            <a:r>
              <a:rPr lang="ar-IQ" dirty="0" smtClean="0"/>
              <a:t> لأوجه استخدامات توظيف هذه </a:t>
            </a:r>
            <a:r>
              <a:rPr lang="ar-IQ" dirty="0" err="1" smtClean="0"/>
              <a:t>الاموال</a:t>
            </a:r>
            <a:r>
              <a:rPr lang="ar-IQ" dirty="0" smtClean="0"/>
              <a:t>. </a:t>
            </a:r>
            <a:endParaRPr lang="en-US" dirty="0" smtClean="0"/>
          </a:p>
          <a:p>
            <a:r>
              <a:rPr lang="ar-IQ" dirty="0" smtClean="0"/>
              <a:t>3. تكلفة التمويل مقارنة مع معدل التكلفة السائدة ومع التدفقات النقدية المتوقع. </a:t>
            </a:r>
            <a:endParaRPr lang="en-US" dirty="0" smtClean="0"/>
          </a:p>
          <a:p>
            <a:r>
              <a:rPr lang="ar-IQ" dirty="0" smtClean="0"/>
              <a:t>4. آجال التسديد وتزامنه مع التدفقات النقدية المتوقع تحقيقها من تشغيل الموجودات المحمولة. </a:t>
            </a:r>
            <a:endParaRPr lang="en-US" dirty="0" smtClean="0"/>
          </a:p>
          <a:p>
            <a:r>
              <a:rPr lang="ar-IQ" dirty="0" smtClean="0"/>
              <a:t>5. القيود التي يفرضها الممولون على </a:t>
            </a:r>
            <a:r>
              <a:rPr lang="ar-IQ" dirty="0" err="1" smtClean="0"/>
              <a:t>ادارة</a:t>
            </a:r>
            <a:r>
              <a:rPr lang="ar-IQ" dirty="0" smtClean="0"/>
              <a:t> الفندق المقترض كشرط عدم الاقتراض </a:t>
            </a:r>
            <a:r>
              <a:rPr lang="ar-IQ" dirty="0" err="1" smtClean="0"/>
              <a:t>الاضافي</a:t>
            </a:r>
            <a:r>
              <a:rPr lang="ar-IQ" dirty="0" smtClean="0"/>
              <a:t> </a:t>
            </a:r>
            <a:r>
              <a:rPr lang="ar-IQ" dirty="0" err="1" smtClean="0"/>
              <a:t>او</a:t>
            </a:r>
            <a:r>
              <a:rPr lang="ar-IQ" dirty="0" smtClean="0"/>
              <a:t> عدم توزيع </a:t>
            </a:r>
            <a:r>
              <a:rPr lang="ar-IQ" dirty="0" err="1" smtClean="0"/>
              <a:t>الارباح</a:t>
            </a:r>
            <a:r>
              <a:rPr lang="ar-IQ" dirty="0" smtClean="0"/>
              <a:t> والمحافظة على معدلات محددة من نسب </a:t>
            </a:r>
            <a:r>
              <a:rPr lang="ar-IQ" dirty="0" err="1" smtClean="0"/>
              <a:t>الاشغال</a:t>
            </a:r>
            <a:r>
              <a:rPr lang="ar-IQ" dirty="0" smtClean="0"/>
              <a:t> الفندقي طوال فترة الاقتراض.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764704"/>
            <a:ext cx="8686800" cy="518457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2400" dirty="0" smtClean="0"/>
              <a:t>1 . تحديد المركز المالي للمنشاة. </a:t>
            </a:r>
            <a:r>
              <a:rPr lang="en-US" sz="2400" dirty="0" smtClean="0"/>
              <a:t/>
            </a:r>
            <a:br>
              <a:rPr lang="en-US" sz="2400" dirty="0" smtClean="0"/>
            </a:br>
            <a:r>
              <a:rPr lang="ar-IQ" sz="2400" dirty="0" smtClean="0"/>
              <a:t>2 . تحديد المركز الائتماني للمنشاة. </a:t>
            </a:r>
            <a:r>
              <a:rPr lang="en-US" sz="2400" dirty="0" smtClean="0"/>
              <a:t/>
            </a:r>
            <a:br>
              <a:rPr lang="en-US" sz="2400" dirty="0" smtClean="0"/>
            </a:br>
            <a:r>
              <a:rPr lang="ar-IQ" sz="2400" dirty="0" smtClean="0"/>
              <a:t>3 . تحديد التزامات المنشاة. </a:t>
            </a:r>
            <a:r>
              <a:rPr lang="en-US" sz="2400" dirty="0" smtClean="0"/>
              <a:t/>
            </a:r>
            <a:br>
              <a:rPr lang="en-US" sz="2400" dirty="0" smtClean="0"/>
            </a:br>
            <a:r>
              <a:rPr lang="ar-IQ" sz="2400" dirty="0" smtClean="0"/>
              <a:t>4 . تحديد </a:t>
            </a:r>
            <a:r>
              <a:rPr lang="ar-IQ" sz="2400" dirty="0" err="1" smtClean="0"/>
              <a:t>انفاق</a:t>
            </a:r>
            <a:r>
              <a:rPr lang="ar-IQ" sz="2400" dirty="0" smtClean="0"/>
              <a:t> المنشاة الاستثماري </a:t>
            </a:r>
            <a:r>
              <a:rPr lang="ar-IQ" sz="2400" dirty="0" err="1" smtClean="0"/>
              <a:t>او</a:t>
            </a:r>
            <a:r>
              <a:rPr lang="ar-IQ" sz="2400" dirty="0" smtClean="0"/>
              <a:t> </a:t>
            </a:r>
            <a:r>
              <a:rPr lang="ar-IQ" sz="2400" dirty="0" err="1" smtClean="0"/>
              <a:t>انفاقها</a:t>
            </a:r>
            <a:r>
              <a:rPr lang="ar-IQ" sz="2400" dirty="0" smtClean="0"/>
              <a:t> الرأسمالي. </a:t>
            </a:r>
            <a:r>
              <a:rPr lang="en-US" sz="2400" dirty="0" smtClean="0"/>
              <a:t/>
            </a:r>
            <a:br>
              <a:rPr lang="en-US" sz="2400" dirty="0" smtClean="0"/>
            </a:br>
            <a:r>
              <a:rPr lang="ar-IQ" sz="2400" dirty="0" smtClean="0"/>
              <a:t>5 . تحديد كمية ونوعية الاحتياجات من </a:t>
            </a:r>
            <a:r>
              <a:rPr lang="ar-IQ" sz="2400" dirty="0" err="1" smtClean="0"/>
              <a:t>الاموال</a:t>
            </a:r>
            <a:r>
              <a:rPr lang="ar-IQ" sz="2400" dirty="0" smtClean="0"/>
              <a:t>. </a:t>
            </a:r>
            <a:r>
              <a:rPr lang="en-US" sz="2400" dirty="0" smtClean="0"/>
              <a:t/>
            </a:r>
            <a:br>
              <a:rPr lang="en-US" sz="2400" dirty="0" smtClean="0"/>
            </a:br>
            <a:r>
              <a:rPr lang="ar-IQ" sz="2400" dirty="0" smtClean="0"/>
              <a:t>6 . اختيار مصادر التمويل الملائمة حيث يتحتم على المنظمة </a:t>
            </a:r>
            <a:r>
              <a:rPr lang="ar-IQ" sz="2400" dirty="0" err="1" smtClean="0"/>
              <a:t>ان</a:t>
            </a:r>
            <a:r>
              <a:rPr lang="ar-IQ" sz="2400" dirty="0" smtClean="0"/>
              <a:t> تقرر كيفية المزج بين مصادر التمويل المختلفة من حيث الكم والنوع والمصدر، وعلى </a:t>
            </a:r>
            <a:r>
              <a:rPr lang="ar-IQ" sz="2400" dirty="0" err="1" smtClean="0"/>
              <a:t>الادارة</a:t>
            </a:r>
            <a:r>
              <a:rPr lang="ar-IQ" sz="2400" dirty="0" smtClean="0"/>
              <a:t> المالية تقديم دراسة توضح فيها اثر استخدام مصادر التمويل المتعددة في ربحية المؤسسة وقيمتها المالية وان تكون على اطلاع بالمصادر المتاحة وطبيعة كل مصدر وايجابياته وسلبياته وان تحدد كلفة كل مصدر وما يلزم من </a:t>
            </a:r>
            <a:r>
              <a:rPr lang="ar-IQ" sz="2400" dirty="0" err="1" smtClean="0"/>
              <a:t>اجراء</a:t>
            </a:r>
            <a:r>
              <a:rPr lang="ar-IQ" sz="2400" dirty="0" smtClean="0"/>
              <a:t> للحصول عليه. </a:t>
            </a:r>
            <a:r>
              <a:rPr lang="en-US" sz="2400" dirty="0" smtClean="0"/>
              <a:t/>
            </a:r>
            <a:br>
              <a:rPr lang="en-US" sz="2400" dirty="0" smtClean="0"/>
            </a:br>
            <a:endParaRPr lang="ar-IQ"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27605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dirty="0" smtClean="0"/>
              <a:t>ويمكن تلخيص </a:t>
            </a:r>
            <a:r>
              <a:rPr lang="ar-IQ" dirty="0" err="1" smtClean="0"/>
              <a:t>الانشطة</a:t>
            </a:r>
            <a:r>
              <a:rPr lang="ar-IQ" dirty="0" smtClean="0"/>
              <a:t> الضرورية لوظيفة التمويل في </a:t>
            </a:r>
            <a:r>
              <a:rPr lang="ar-IQ" dirty="0" err="1" smtClean="0"/>
              <a:t>الامور</a:t>
            </a:r>
            <a:r>
              <a:rPr lang="ar-IQ" dirty="0" smtClean="0"/>
              <a:t> التالية: </a:t>
            </a:r>
            <a:r>
              <a:rPr lang="en-US" dirty="0" smtClean="0"/>
              <a:t/>
            </a:r>
            <a:br>
              <a:rPr lang="en-US" dirty="0" smtClean="0"/>
            </a:br>
            <a:r>
              <a:rPr lang="ar-IQ" dirty="0" smtClean="0"/>
              <a:t>1 . التخطيط والرقابة المالية. </a:t>
            </a:r>
            <a:r>
              <a:rPr lang="en-US" dirty="0" smtClean="0"/>
              <a:t/>
            </a:r>
            <a:br>
              <a:rPr lang="en-US" dirty="0" smtClean="0"/>
            </a:br>
            <a:r>
              <a:rPr lang="ar-IQ" dirty="0" smtClean="0"/>
              <a:t>2 . الحصول على </a:t>
            </a:r>
            <a:r>
              <a:rPr lang="ar-IQ" dirty="0" err="1" smtClean="0"/>
              <a:t>الاموال</a:t>
            </a:r>
            <a:r>
              <a:rPr lang="ar-IQ" dirty="0" smtClean="0"/>
              <a:t>. </a:t>
            </a:r>
            <a:r>
              <a:rPr lang="en-US" dirty="0" smtClean="0"/>
              <a:t/>
            </a:r>
            <a:br>
              <a:rPr lang="en-US" dirty="0" smtClean="0"/>
            </a:br>
            <a:r>
              <a:rPr lang="ar-IQ" dirty="0" smtClean="0"/>
              <a:t>3 . استثمار </a:t>
            </a:r>
            <a:r>
              <a:rPr lang="ar-IQ" dirty="0" err="1" smtClean="0"/>
              <a:t>الاموال</a:t>
            </a:r>
            <a:r>
              <a:rPr lang="ar-IQ" dirty="0" smtClean="0"/>
              <a:t>. </a:t>
            </a:r>
            <a:r>
              <a:rPr lang="en-US" dirty="0" smtClean="0"/>
              <a:t/>
            </a:r>
            <a:br>
              <a:rPr lang="en-US" dirty="0" smtClean="0"/>
            </a:br>
            <a:r>
              <a:rPr lang="ar-IQ" dirty="0" smtClean="0"/>
              <a:t>4 . مواجهة مشاكل مالية خاصة. </a:t>
            </a:r>
            <a:r>
              <a:rPr lang="en-US" dirty="0" smtClean="0"/>
              <a:t/>
            </a:r>
            <a:br>
              <a:rPr lang="en-US" dirty="0" smtClean="0"/>
            </a:b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0"/>
            <a:ext cx="8686800" cy="645333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2800" dirty="0" smtClean="0"/>
              <a:t> </a:t>
            </a:r>
            <a:r>
              <a:rPr lang="ar-IQ" sz="2800" dirty="0" err="1" smtClean="0"/>
              <a:t>اذن</a:t>
            </a:r>
            <a:r>
              <a:rPr lang="ar-IQ" sz="2800" dirty="0" smtClean="0"/>
              <a:t> نرى </a:t>
            </a:r>
            <a:r>
              <a:rPr lang="ar-IQ" sz="2800" dirty="0" err="1" smtClean="0"/>
              <a:t>ان</a:t>
            </a:r>
            <a:r>
              <a:rPr lang="ar-IQ" sz="2800" dirty="0" smtClean="0"/>
              <a:t> التمويل يهدف </a:t>
            </a:r>
            <a:r>
              <a:rPr lang="ar-IQ" sz="2800" dirty="0" err="1" smtClean="0"/>
              <a:t>الى</a:t>
            </a:r>
            <a:r>
              <a:rPr lang="ar-IQ" sz="2800" dirty="0" smtClean="0"/>
              <a:t> توفير رؤوس </a:t>
            </a:r>
            <a:r>
              <a:rPr lang="ar-IQ" sz="2800" dirty="0" err="1" smtClean="0"/>
              <a:t>الاموال</a:t>
            </a:r>
            <a:r>
              <a:rPr lang="ar-IQ" sz="2800" dirty="0" smtClean="0"/>
              <a:t> اللازمة لقيام مشاريع جديدة </a:t>
            </a:r>
            <a:r>
              <a:rPr lang="ar-IQ" sz="2800" dirty="0" err="1" smtClean="0"/>
              <a:t>او</a:t>
            </a:r>
            <a:r>
              <a:rPr lang="ar-IQ" sz="2800" dirty="0" smtClean="0"/>
              <a:t> توسيع مشاريع قائمة، وهذا يوضح </a:t>
            </a:r>
            <a:r>
              <a:rPr lang="ar-IQ" sz="2800" dirty="0" err="1" smtClean="0"/>
              <a:t>اهمية</a:t>
            </a:r>
            <a:r>
              <a:rPr lang="ar-IQ" sz="2800" dirty="0" smtClean="0"/>
              <a:t> التمويل في تكوين </a:t>
            </a:r>
            <a:r>
              <a:rPr lang="ar-IQ" sz="2800" dirty="0" err="1" smtClean="0"/>
              <a:t>او</a:t>
            </a:r>
            <a:r>
              <a:rPr lang="ar-IQ" sz="2800" dirty="0" smtClean="0"/>
              <a:t> توسيع المشاريع الاقتصادية، وبالتالي فان بحث الحصول على </a:t>
            </a:r>
            <a:r>
              <a:rPr lang="ar-IQ" sz="2800" dirty="0" err="1" smtClean="0"/>
              <a:t>الاموال</a:t>
            </a:r>
            <a:r>
              <a:rPr lang="ar-IQ" sz="2800" dirty="0" smtClean="0"/>
              <a:t> من مصادر التمويل من قبل المشاريع لابد </a:t>
            </a:r>
            <a:r>
              <a:rPr lang="ar-IQ" sz="2800" dirty="0" err="1" smtClean="0"/>
              <a:t>ان</a:t>
            </a:r>
            <a:r>
              <a:rPr lang="ar-IQ" sz="2800" dirty="0" smtClean="0"/>
              <a:t> يسبق عملية التخطيط ذاتها داخل هذه المشاريع، حيث لا جدوى من التخطيط لزيادة الطاقة </a:t>
            </a:r>
            <a:r>
              <a:rPr lang="ar-IQ" sz="2800" dirty="0" err="1" smtClean="0"/>
              <a:t>الانتاجية</a:t>
            </a:r>
            <a:r>
              <a:rPr lang="ar-IQ" sz="2800" dirty="0" smtClean="0"/>
              <a:t> مثلاً قبل أن تنظر الشركة في </a:t>
            </a:r>
            <a:r>
              <a:rPr lang="ar-IQ" sz="2800" dirty="0" err="1" smtClean="0"/>
              <a:t>امكانية</a:t>
            </a:r>
            <a:r>
              <a:rPr lang="ar-IQ" sz="2800" dirty="0" smtClean="0"/>
              <a:t> الحصول على التمويل اللازم، وعندما تستطيع الشركة تدبير رأسمال (عيني </a:t>
            </a:r>
            <a:r>
              <a:rPr lang="ar-IQ" sz="2800" dirty="0" err="1" smtClean="0"/>
              <a:t>او</a:t>
            </a:r>
            <a:r>
              <a:rPr lang="ar-IQ" sz="2800" dirty="0" smtClean="0"/>
              <a:t> نقدي) لابد أن تراعي بأن يكون بأقل تكلفة ممكنة، مما يعني </a:t>
            </a:r>
            <a:r>
              <a:rPr lang="ar-IQ" sz="2800" dirty="0" err="1" smtClean="0"/>
              <a:t>ان</a:t>
            </a:r>
            <a:r>
              <a:rPr lang="ar-IQ" sz="2800" dirty="0" smtClean="0"/>
              <a:t> يكون رأس مال مربح وذلك عن طريق المفاضلة بين مصادر التمويل لان تكلفة الحصول على التمويل تتغير من مصدر تمويلي لآخر، وهذه مسألة اقتصادية يترتب بحثها ومقارنة تكلفة التمويل مع العائد المتوقع من المشاريع التي يتم تمويلها من المصدر </a:t>
            </a:r>
            <a:r>
              <a:rPr lang="ar-IQ" sz="1800" dirty="0" smtClean="0"/>
              <a:t>.</a:t>
            </a:r>
            <a:endParaRPr lang="ar-IQ"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70810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dirty="0" smtClean="0"/>
              <a:t>ونظراً </a:t>
            </a:r>
            <a:r>
              <a:rPr lang="ar-IQ" dirty="0" err="1" smtClean="0"/>
              <a:t>الى</a:t>
            </a:r>
            <a:r>
              <a:rPr lang="ar-IQ" dirty="0" smtClean="0"/>
              <a:t> </a:t>
            </a:r>
            <a:r>
              <a:rPr lang="ar-IQ" dirty="0" err="1" smtClean="0"/>
              <a:t>ان</a:t>
            </a:r>
            <a:r>
              <a:rPr lang="ar-IQ" dirty="0" smtClean="0"/>
              <a:t> النشاط السياحي يتطلب موارد كبيرة لإنشاء المرافق السياسية </a:t>
            </a:r>
            <a:r>
              <a:rPr lang="ar-IQ" dirty="0" err="1" smtClean="0"/>
              <a:t>الاساسية</a:t>
            </a:r>
            <a:r>
              <a:rPr lang="ar-IQ" dirty="0" smtClean="0"/>
              <a:t> والمنشآت السياحية ( فنادق ومنتجعات ومدن سياحية ومراكز سياحية .. الخ ). </a:t>
            </a:r>
            <a:r>
              <a:rPr lang="ar-IQ" dirty="0" err="1" smtClean="0"/>
              <a:t>اضافة</a:t>
            </a:r>
            <a:r>
              <a:rPr lang="ar-IQ" dirty="0" smtClean="0"/>
              <a:t> </a:t>
            </a:r>
            <a:r>
              <a:rPr lang="ar-IQ" dirty="0" err="1" smtClean="0"/>
              <a:t>الى</a:t>
            </a:r>
            <a:r>
              <a:rPr lang="ar-IQ" dirty="0" smtClean="0"/>
              <a:t> المشروعات التي تخدم القطاع السياحي والفندقي، ونظراً </a:t>
            </a:r>
            <a:r>
              <a:rPr lang="ar-IQ" dirty="0" err="1" smtClean="0"/>
              <a:t>الى</a:t>
            </a:r>
            <a:r>
              <a:rPr lang="ar-IQ" dirty="0" smtClean="0"/>
              <a:t> </a:t>
            </a:r>
            <a:r>
              <a:rPr lang="ar-IQ" dirty="0" err="1" smtClean="0"/>
              <a:t>ان</a:t>
            </a:r>
            <a:r>
              <a:rPr lang="ar-IQ" dirty="0" smtClean="0"/>
              <a:t> الاستثمارات في الفنادق تتطلب حجماً كبيراً من التمويل فان المستثمر من القطاع الخاص في الدول النامية على </a:t>
            </a:r>
            <a:r>
              <a:rPr lang="ar-IQ" dirty="0" err="1" smtClean="0"/>
              <a:t>الاغلب</a:t>
            </a:r>
            <a:r>
              <a:rPr lang="ar-IQ" dirty="0" smtClean="0"/>
              <a:t> يكون متردد لممارسة الاستثمار السياحي والفندقي بسبب الظروف التي تحيط الطلب السياحي فضلاً عن </a:t>
            </a:r>
            <a:r>
              <a:rPr lang="ar-IQ" dirty="0" err="1" smtClean="0"/>
              <a:t>ان</a:t>
            </a:r>
            <a:r>
              <a:rPr lang="ar-IQ" dirty="0" smtClean="0"/>
              <a:t> المستثمرين المحتملين لا يكونون مطمئنين لهذا النوع من الاستثمار للاعتبارات الآتية:</a:t>
            </a:r>
            <a:r>
              <a:rPr lang="en-US" dirty="0" smtClean="0"/>
              <a:t/>
            </a:r>
            <a:br>
              <a:rPr lang="en-US" dirty="0" smtClean="0"/>
            </a:b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476672"/>
            <a:ext cx="8686800" cy="592412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lvl="0" algn="r"/>
            <a:r>
              <a:rPr lang="ar-IQ" dirty="0" smtClean="0"/>
              <a:t>1-بقاء الاستثمار في </a:t>
            </a:r>
            <a:r>
              <a:rPr lang="ar-IQ" dirty="0" err="1" smtClean="0"/>
              <a:t>اصول</a:t>
            </a:r>
            <a:r>
              <a:rPr lang="ar-IQ" dirty="0" smtClean="0"/>
              <a:t> ثابتة طويلة من (20-25سنة) مع مخاطر ما يحدث من تغيرات في ظروف السوق بالإضافة </a:t>
            </a:r>
            <a:r>
              <a:rPr lang="ar-IQ" dirty="0" err="1" smtClean="0"/>
              <a:t>الى</a:t>
            </a:r>
            <a:r>
              <a:rPr lang="ar-IQ" dirty="0" smtClean="0"/>
              <a:t> التغيرات السياسية والاجتماعية.</a:t>
            </a:r>
            <a:r>
              <a:rPr lang="en-US" dirty="0" smtClean="0"/>
              <a:t/>
            </a:r>
            <a:br>
              <a:rPr lang="en-US" dirty="0" smtClean="0"/>
            </a:br>
            <a:r>
              <a:rPr lang="ar-IQ" dirty="0" smtClean="0"/>
              <a:t>2-موسمية الطلب في المناطق السياحية، مما يؤدي </a:t>
            </a:r>
            <a:r>
              <a:rPr lang="ar-IQ" dirty="0" err="1" smtClean="0"/>
              <a:t>الى</a:t>
            </a:r>
            <a:r>
              <a:rPr lang="ar-IQ" dirty="0" smtClean="0"/>
              <a:t> عدم </a:t>
            </a:r>
            <a:r>
              <a:rPr lang="ar-IQ" dirty="0" err="1" smtClean="0"/>
              <a:t>امكانية</a:t>
            </a:r>
            <a:r>
              <a:rPr lang="ar-IQ" dirty="0" smtClean="0"/>
              <a:t> تحقيق معدلات مرتفعة من </a:t>
            </a:r>
            <a:r>
              <a:rPr lang="ar-IQ" dirty="0" err="1" smtClean="0"/>
              <a:t>الاشغال</a:t>
            </a:r>
            <a:r>
              <a:rPr lang="ar-IQ" dirty="0" smtClean="0"/>
              <a:t> وبالتالي عدم </a:t>
            </a:r>
            <a:r>
              <a:rPr lang="ar-IQ" dirty="0" err="1" smtClean="0"/>
              <a:t>امكانية</a:t>
            </a:r>
            <a:r>
              <a:rPr lang="ar-IQ" dirty="0" smtClean="0"/>
              <a:t> تحقيق </a:t>
            </a:r>
            <a:r>
              <a:rPr lang="ar-IQ" dirty="0" err="1" smtClean="0"/>
              <a:t>الارباح</a:t>
            </a:r>
            <a:r>
              <a:rPr lang="ar-IQ" dirty="0" smtClean="0"/>
              <a:t> المرضية.</a:t>
            </a:r>
            <a:r>
              <a:rPr lang="en-US" dirty="0" smtClean="0"/>
              <a:t/>
            </a:r>
            <a:br>
              <a:rPr lang="en-US" dirty="0" smtClean="0"/>
            </a:br>
            <a:r>
              <a:rPr lang="ar-IQ" dirty="0" smtClean="0"/>
              <a:t>3-</a:t>
            </a:r>
            <a:r>
              <a:rPr lang="ar-IQ" dirty="0" err="1" smtClean="0"/>
              <a:t>ان</a:t>
            </a:r>
            <a:r>
              <a:rPr lang="ar-IQ" dirty="0" smtClean="0"/>
              <a:t> العائد الصافي من الاستثمار في المشروعات السياحية والفندقية يكون في حدود من 10%-15% وهو معدل لا يغري المستثمرين الذين يرغبون في تحقيق معدلات أكبر.</a:t>
            </a:r>
            <a:r>
              <a:rPr lang="en-US" dirty="0" smtClean="0"/>
              <a:t/>
            </a:r>
            <a:br>
              <a:rPr lang="en-US" dirty="0" smtClean="0"/>
            </a:br>
            <a:endParaRPr lang="ar-IQ"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83</TotalTime>
  <Words>3465</Words>
  <Application>Microsoft Office PowerPoint</Application>
  <PresentationFormat>عرض على الشاشة (3:4)‏</PresentationFormat>
  <Paragraphs>117</Paragraphs>
  <Slides>49</Slides>
  <Notes>0</Notes>
  <HiddenSlides>0</HiddenSlides>
  <MMClips>0</MMClips>
  <ScaleCrop>false</ScaleCrop>
  <HeadingPairs>
    <vt:vector size="4" baseType="variant">
      <vt:variant>
        <vt:lpstr>سمة</vt:lpstr>
      </vt:variant>
      <vt:variant>
        <vt:i4>1</vt:i4>
      </vt:variant>
      <vt:variant>
        <vt:lpstr>عناوين الشرائح</vt:lpstr>
      </vt:variant>
      <vt:variant>
        <vt:i4>49</vt:i4>
      </vt:variant>
    </vt:vector>
  </HeadingPairs>
  <TitlesOfParts>
    <vt:vector size="50" baseType="lpstr">
      <vt:lpstr>مدني</vt:lpstr>
      <vt:lpstr>الشريحة 1</vt:lpstr>
      <vt:lpstr>اولا : مفهوم التمويل       يعرف التمويلFunding  بأنه : توفير الموارد المالية (السيولة النقدية) اللازمة للاستثمار والتي يحتاجها المشروع سواء أكان المشروع صناعياً او زراعي او خدمي (سياحي) من اجل انفاقها على الاستثمار وتكوين رأس المال الثابت بهدف زيادة الانتاج والاستهلاك.   ويعرف ايضاً على انه : عملية تجارية تختص بكل ما يحدث في الشركة او المنشاة السياحية من العمليات المالية الهامة والتي تتصل مباشرة بالنقدية ويشتمل على الاعمال التي يقوم بها المدير المالي المسؤول بالحصول على الاموال وإدارتها لاستخدامها في الشركة السياحية.  </vt:lpstr>
      <vt:lpstr>ويعتبر التمويل جزءاً مكملاً لعمل الادارة العامة في الشركة السياحية بدلاً من اعتباره اختصاصاً استشارياً يهتم بعمليات الحصول على التمويل اللازم للمشروعات وتكلفة كل مصدر من هذه المصادر تختلف باختلاف حجم وطبيعة المشاريع السياحية وتعتبر الاسواق المالية في نظر خبراء المالية مصدراً رئيسياً للأموال التي تحتاجها المؤسسات والإيفاء بدورها في توزيع الفائض التي يتحقق لدى بعض وحدات الاقتصاد القومي على تلك الوحدات التي تعاني من عجز مالي لتمويل احتياجاتها للنمو والتطور مما يمكن تلك الوحدات ذات العجز من تسيير امورها ومشاريعها دون الحاجة الى الانتظار لحين وصول وفوراتها الى المستوى الذي يكفي من تلبية هذه الاحتياجات.    </vt:lpstr>
      <vt:lpstr>ثانيا : أهمية التمويل تعتبر وظيفة التمويل من الوظائف الادارية البالغة الاهمية في مختلف المنشآت السياحية وخاصة الكبيرة منها حيث يترتب على عمليات التمويل اتخاذ مجموعة من القرارات المتعلقة باختيار حجم ومصادر التمويل والقرارات المتعلقة بالائتمان فالقرارات المتعلقة بالتمويل واختيار مصادر التمويل تعتبر من القرارات المعقدة التي ينبغي على المدير المالي الالمام بها قبل ان يتخذ قراره وبهذا الخصوص علية اجراء دراسة مستفيضة ومتأنية خاصة في الامور التالية:- </vt:lpstr>
      <vt:lpstr>1 . تحديد المركز المالي للمنشاة.  2 . تحديد المركز الائتماني للمنشاة.  3 . تحديد التزامات المنشاة.  4 . تحديد انفاق المنشاة الاستثماري او انفاقها الرأسمالي.  5 . تحديد كمية ونوعية الاحتياجات من الاموال.  6 . اختيار مصادر التمويل الملائمة حيث يتحتم على المنظمة ان تقرر كيفية المزج بين مصادر التمويل المختلفة من حيث الكم والنوع والمصدر، وعلى الادارة المالية تقديم دراسة توضح فيها اثر استخدام مصادر التمويل المتعددة في ربحية المؤسسة وقيمتها المالية وان تكون على اطلاع بالمصادر المتاحة وطبيعة كل مصدر وايجابياته وسلبياته وان تحدد كلفة كل مصدر وما يلزم من اجراء للحصول عليه.  </vt:lpstr>
      <vt:lpstr>ويمكن تلخيص الانشطة الضرورية لوظيفة التمويل في الامور التالية:  1 . التخطيط والرقابة المالية.  2 . الحصول على الاموال.  3 . استثمار الاموال.  4 . مواجهة مشاكل مالية خاصة.  </vt:lpstr>
      <vt:lpstr> اذن نرى ان التمويل يهدف الى توفير رؤوس الاموال اللازمة لقيام مشاريع جديدة او توسيع مشاريع قائمة، وهذا يوضح اهمية التمويل في تكوين او توسيع المشاريع الاقتصادية، وبالتالي فان بحث الحصول على الاموال من مصادر التمويل من قبل المشاريع لابد ان يسبق عملية التخطيط ذاتها داخل هذه المشاريع، حيث لا جدوى من التخطيط لزيادة الطاقة الانتاجية مثلاً قبل أن تنظر الشركة في امكانية الحصول على التمويل اللازم، وعندما تستطيع الشركة تدبير رأسمال (عيني او نقدي) لابد أن تراعي بأن يكون بأقل تكلفة ممكنة، مما يعني ان يكون رأس مال مربح وذلك عن طريق المفاضلة بين مصادر التمويل لان تكلفة الحصول على التمويل تتغير من مصدر تمويلي لآخر، وهذه مسألة اقتصادية يترتب بحثها ومقارنة تكلفة التمويل مع العائد المتوقع من المشاريع التي يتم تمويلها من المصدر .</vt:lpstr>
      <vt:lpstr>ونظراً الى ان النشاط السياحي يتطلب موارد كبيرة لإنشاء المرافق السياسية الاساسية والمنشآت السياحية ( فنادق ومنتجعات ومدن سياحية ومراكز سياحية .. الخ ). اضافة الى المشروعات التي تخدم القطاع السياحي والفندقي، ونظراً الى ان الاستثمارات في الفنادق تتطلب حجماً كبيراً من التمويل فان المستثمر من القطاع الخاص في الدول النامية على الاغلب يكون متردد لممارسة الاستثمار السياحي والفندقي بسبب الظروف التي تحيط الطلب السياحي فضلاً عن ان المستثمرين المحتملين لا يكونون مطمئنين لهذا النوع من الاستثمار للاعتبارات الآتية: </vt:lpstr>
      <vt:lpstr>1-بقاء الاستثمار في اصول ثابتة طويلة من (20-25سنة) مع مخاطر ما يحدث من تغيرات في ظروف السوق بالإضافة الى التغيرات السياسية والاجتماعية. 2-موسمية الطلب في المناطق السياحية، مما يؤدي الى عدم امكانية تحقيق معدلات مرتفعة من الاشغال وبالتالي عدم امكانية تحقيق الارباح المرضية. 3-ان العائد الصافي من الاستثمار في المشروعات السياحية والفندقية يكون في حدود من 10%-15% وهو معدل لا يغري المستثمرين الذين يرغبون في تحقيق معدلات أكبر. </vt:lpstr>
      <vt:lpstr>ونظراً لأن طبيعة الاستثمارات في القطاع السياحي ، ولا سيما في الدول النامية تعتبر استثمارات ضخمة فضلاً عن انها تتطلب قروضاً طويلة الاجل فإن بعض الدول حاولت التغلب على هذه المشكلة من خلال القروض الطويلة الاجل، كما أسهم البنك الدولي في تقديم القروض. ومن الطبيعي أن يكون تمويل مثل هذا النوع من الاستثمار طويل الاجل يعطي فرصة لأنشطة المستثمرين المحليين مع بقاء الارباح في الاسواق السياحية في الدول (المضيفة للسياح) لإعادة استثمارها من خلال التمويل الذاتي في القطاع السياحي. ومن جهة اخرى فقد تعتمد الشركات متعددة الجنسيات والتي تمتلك سلاسل من المنشآت السياحية والفندقية الى الاستثمار وممارسة الانشطة في الاسواق النامية، مثل السلاسل الفندقية Holiday Inn , Sheraton وسلاسل المطاعم مثل KFC , Mc Donald وشركات تأجير السيارات السياحية ، وبذلك فإن هذه الاستثمارات تعمل على توليد انشطة سياحية في الاقتصاديات النامية المضيفة. </vt:lpstr>
      <vt:lpstr>ثالثا : مصادر التمويل       يوجد مصدرين أساسيين لتمويل المشاريع السياحية هما:  المصادر الداخلية : والتي تقسم الى ما يأتي:  1 . الارباح المحتجزة.  2 . الاستئجار.  3 . الاستئجار التمويلي.  4 . الاستئجار التشغيلي.  5 . البيع من إعادة التأجير.  6 . شهادة استثمار الآلات والمعدات.  7 . مصادر ثانوية اخرى.  </vt:lpstr>
      <vt:lpstr>المصادر الخارجية : والتي تقسم إلى:  1 . الاسهم بأنواعها العادية والممتازة.  2 . السندات بأنواعها المختلفة  3 . التمويل من خلال السحب المصرفي.  4 . التمويل من خلال القروض المصرفية .  5 . القرض التجاري.  6 . المضاربة برأس المال.  </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 المصادر الخارجية للتمويل : فتقسم إلى:  </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dell</cp:lastModifiedBy>
  <cp:revision>13</cp:revision>
  <dcterms:created xsi:type="dcterms:W3CDTF">2018-12-03T09:38:34Z</dcterms:created>
  <dcterms:modified xsi:type="dcterms:W3CDTF">2018-12-07T07:25:58Z</dcterms:modified>
</cp:coreProperties>
</file>