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74"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4" r:id="rId35"/>
    <p:sldId id="295" r:id="rId36"/>
    <p:sldId id="291" r:id="rId37"/>
    <p:sldId id="292" r:id="rId38"/>
    <p:sldId id="293" r:id="rId3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38" autoAdjust="0"/>
    <p:restoredTop sz="94660"/>
  </p:normalViewPr>
  <p:slideViewPr>
    <p:cSldViewPr>
      <p:cViewPr varScale="1">
        <p:scale>
          <a:sx n="78" d="100"/>
          <a:sy n="78" d="100"/>
        </p:scale>
        <p:origin x="-114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3" name="مستطيل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مستطيل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مستطيل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مستطيل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مستطيل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مستطيل مستدير الزوايا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مستطيل مستدير الزوايا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مستطيل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6705600" y="4206240"/>
            <a:ext cx="960120" cy="457200"/>
          </a:xfrm>
        </p:spPr>
        <p:txBody>
          <a:bodyPr/>
          <a:lstStyle/>
          <a:p>
            <a:fld id="{6447A6B0-631F-4F13-93E1-1E20C830D5AD}" type="datetimeFigureOut">
              <a:rPr lang="ar-IQ" smtClean="0"/>
              <a:pPr/>
              <a:t>20/03/1440</a:t>
            </a:fld>
            <a:endParaRPr lang="ar-IQ"/>
          </a:p>
        </p:txBody>
      </p:sp>
      <p:sp>
        <p:nvSpPr>
          <p:cNvPr id="17" name="عنصر نائب للتذييل 16"/>
          <p:cNvSpPr>
            <a:spLocks noGrp="1"/>
          </p:cNvSpPr>
          <p:nvPr>
            <p:ph type="ftr" sz="quarter" idx="11"/>
          </p:nvPr>
        </p:nvSpPr>
        <p:spPr>
          <a:xfrm>
            <a:off x="5410200" y="4205288"/>
            <a:ext cx="1295400" cy="457200"/>
          </a:xfrm>
        </p:spPr>
        <p:txBody>
          <a:bodyPr/>
          <a:lstStyle/>
          <a:p>
            <a:endParaRPr lang="ar-IQ"/>
          </a:p>
        </p:txBody>
      </p:sp>
      <p:sp>
        <p:nvSpPr>
          <p:cNvPr id="29" name="عنصر نائب لرقم الشريحة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944D93A1-BC4C-4C8B-B696-E9D21C557D26}"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6447A6B0-631F-4F13-93E1-1E20C830D5AD}" type="datetimeFigureOut">
              <a:rPr lang="ar-IQ" smtClean="0"/>
              <a:pPr/>
              <a:t>20/03/1440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4D93A1-BC4C-4C8B-B696-E9D21C557D26}"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1143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143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6447A6B0-631F-4F13-93E1-1E20C830D5AD}" type="datetimeFigureOut">
              <a:rPr lang="ar-IQ" smtClean="0"/>
              <a:pPr/>
              <a:t>20/03/1440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4D93A1-BC4C-4C8B-B696-E9D21C557D26}"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6447A6B0-631F-4F13-93E1-1E20C830D5AD}" type="datetimeFigureOut">
              <a:rPr lang="ar-IQ" smtClean="0"/>
              <a:pPr/>
              <a:t>20/03/1440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4D93A1-BC4C-4C8B-B696-E9D21C557D26}"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447A6B0-631F-4F13-93E1-1E20C830D5AD}" type="datetimeFigureOut">
              <a:rPr lang="ar-IQ" smtClean="0"/>
              <a:pPr/>
              <a:t>20/03/1440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4D93A1-BC4C-4C8B-B696-E9D21C557D26}"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6447A6B0-631F-4F13-93E1-1E20C830D5AD}" type="datetimeFigureOut">
              <a:rPr lang="ar-IQ" smtClean="0"/>
              <a:pPr/>
              <a:t>20/03/1440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44D93A1-BC4C-4C8B-B696-E9D21C557D26}"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1143000"/>
            <a:ext cx="8382000" cy="1069848"/>
          </a:xfrm>
        </p:spPr>
        <p:txBody>
          <a:bodyPr anchor="ctr"/>
          <a:lstStyle>
            <a:lvl1pPr>
              <a:defRPr sz="4000" b="0" i="0"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6" name="عنصر نائب للتاريخ 25"/>
          <p:cNvSpPr>
            <a:spLocks noGrp="1"/>
          </p:cNvSpPr>
          <p:nvPr>
            <p:ph type="dt" sz="half" idx="10"/>
          </p:nvPr>
        </p:nvSpPr>
        <p:spPr/>
        <p:txBody>
          <a:bodyPr rtlCol="0"/>
          <a:lstStyle/>
          <a:p>
            <a:fld id="{6447A6B0-631F-4F13-93E1-1E20C830D5AD}" type="datetimeFigureOut">
              <a:rPr lang="ar-IQ" smtClean="0"/>
              <a:pPr/>
              <a:t>20/03/1440</a:t>
            </a:fld>
            <a:endParaRPr lang="ar-IQ"/>
          </a:p>
        </p:txBody>
      </p:sp>
      <p:sp>
        <p:nvSpPr>
          <p:cNvPr id="27" name="عنصر نائب لرقم الشريحة 26"/>
          <p:cNvSpPr>
            <a:spLocks noGrp="1"/>
          </p:cNvSpPr>
          <p:nvPr>
            <p:ph type="sldNum" sz="quarter" idx="11"/>
          </p:nvPr>
        </p:nvSpPr>
        <p:spPr/>
        <p:txBody>
          <a:bodyPr rtlCol="0"/>
          <a:lstStyle/>
          <a:p>
            <a:fld id="{944D93A1-BC4C-4C8B-B696-E9D21C557D26}" type="slidenum">
              <a:rPr lang="ar-IQ" smtClean="0"/>
              <a:pPr/>
              <a:t>‹#›</a:t>
            </a:fld>
            <a:endParaRPr lang="ar-IQ"/>
          </a:p>
        </p:txBody>
      </p:sp>
      <p:sp>
        <p:nvSpPr>
          <p:cNvPr id="28" name="عنصر نائب للتذييل 27"/>
          <p:cNvSpPr>
            <a:spLocks noGrp="1"/>
          </p:cNvSpPr>
          <p:nvPr>
            <p:ph type="ftr" sz="quarter" idx="12"/>
          </p:nvPr>
        </p:nvSpPr>
        <p:spPr/>
        <p:txBody>
          <a:bodyPr rtlCol="0"/>
          <a:lstStyle/>
          <a:p>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a:xfrm>
            <a:off x="6583680" y="612648"/>
            <a:ext cx="957264" cy="457200"/>
          </a:xfrm>
        </p:spPr>
        <p:txBody>
          <a:bodyPr/>
          <a:lstStyle/>
          <a:p>
            <a:fld id="{6447A6B0-631F-4F13-93E1-1E20C830D5AD}" type="datetimeFigureOut">
              <a:rPr lang="ar-IQ" smtClean="0"/>
              <a:pPr/>
              <a:t>20/03/1440</a:t>
            </a:fld>
            <a:endParaRPr lang="ar-IQ"/>
          </a:p>
        </p:txBody>
      </p:sp>
      <p:sp>
        <p:nvSpPr>
          <p:cNvPr id="4" name="عنصر نائب للتذييل 3"/>
          <p:cNvSpPr>
            <a:spLocks noGrp="1"/>
          </p:cNvSpPr>
          <p:nvPr>
            <p:ph type="ftr" sz="quarter" idx="11"/>
          </p:nvPr>
        </p:nvSpPr>
        <p:spPr>
          <a:xfrm>
            <a:off x="5257800" y="612648"/>
            <a:ext cx="1325880" cy="457200"/>
          </a:xfrm>
        </p:spPr>
        <p:txBody>
          <a:bodyPr/>
          <a:lstStyle/>
          <a:p>
            <a:endParaRPr lang="ar-IQ"/>
          </a:p>
        </p:txBody>
      </p:sp>
      <p:sp>
        <p:nvSpPr>
          <p:cNvPr id="5" name="عنصر نائب لرقم الشريحة 4"/>
          <p:cNvSpPr>
            <a:spLocks noGrp="1"/>
          </p:cNvSpPr>
          <p:nvPr>
            <p:ph type="sldNum" sz="quarter" idx="12"/>
          </p:nvPr>
        </p:nvSpPr>
        <p:spPr>
          <a:xfrm>
            <a:off x="8174736" y="2272"/>
            <a:ext cx="762000" cy="365760"/>
          </a:xfrm>
        </p:spPr>
        <p:txBody>
          <a:bodyPr/>
          <a:lstStyle/>
          <a:p>
            <a:fld id="{944D93A1-BC4C-4C8B-B696-E9D21C557D26}"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447A6B0-631F-4F13-93E1-1E20C830D5AD}" type="datetimeFigureOut">
              <a:rPr lang="ar-IQ" smtClean="0"/>
              <a:pPr/>
              <a:t>20/03/1440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944D93A1-BC4C-4C8B-B696-E9D21C557D26}"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353496" y="1101970"/>
            <a:ext cx="3383280" cy="877824"/>
          </a:xfrm>
        </p:spPr>
        <p:txBody>
          <a:bodyPr anchor="b"/>
          <a:lstStyle>
            <a:lvl1pPr algn="l">
              <a:buNone/>
              <a:defRPr sz="1800" b="1"/>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6447A6B0-631F-4F13-93E1-1E20C830D5AD}" type="datetimeFigureOut">
              <a:rPr lang="ar-IQ" smtClean="0"/>
              <a:pPr/>
              <a:t>20/03/1440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44D93A1-BC4C-4C8B-B696-E9D21C557D26}"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447A6B0-631F-4F13-93E1-1E20C830D5AD}" type="datetimeFigureOut">
              <a:rPr lang="ar-IQ" smtClean="0"/>
              <a:pPr/>
              <a:t>20/03/1440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44D93A1-BC4C-4C8B-B696-E9D21C557D26}"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مستطيل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مستطيل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مستطيل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مستطيل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مستطيل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مستطيل مستدير الزوايا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مستطيل مستدير الزوايا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مستطيل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مستطيل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مستطيل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مستطيل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مستطيل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مستطيل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عنصر نائب للعنوان 21"/>
          <p:cNvSpPr>
            <a:spLocks noGrp="1"/>
          </p:cNvSpPr>
          <p:nvPr>
            <p:ph type="title"/>
          </p:nvPr>
        </p:nvSpPr>
        <p:spPr>
          <a:xfrm>
            <a:off x="457200" y="1143000"/>
            <a:ext cx="8229600" cy="10668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6447A6B0-631F-4F13-93E1-1E20C830D5AD}" type="datetimeFigureOut">
              <a:rPr lang="ar-IQ" smtClean="0"/>
              <a:pPr/>
              <a:t>20/03/1440</a:t>
            </a:fld>
            <a:endParaRPr lang="ar-IQ"/>
          </a:p>
        </p:txBody>
      </p:sp>
      <p:sp>
        <p:nvSpPr>
          <p:cNvPr id="3" name="عنصر نائب للتذييل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ar-IQ"/>
          </a:p>
        </p:txBody>
      </p:sp>
      <p:sp>
        <p:nvSpPr>
          <p:cNvPr id="23" name="عنصر نائب لرقم الشريحة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944D93A1-BC4C-4C8B-B696-E9D21C557D26}"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365760" indent="-256032" algn="r" rtl="1"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r" rtl="1"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r" rtl="1"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r" rtl="1"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r" rtl="1"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r" rtl="1"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r" rtl="1"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r" rtl="1"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r" rtl="1"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pPr algn="ctr"/>
            <a:r>
              <a:rPr lang="ar-IQ" b="1" dirty="0"/>
              <a:t>الفصل الثاني</a:t>
            </a:r>
            <a:r>
              <a:rPr lang="en-US" dirty="0"/>
              <a:t/>
            </a:r>
            <a:br>
              <a:rPr lang="en-US" dirty="0"/>
            </a:br>
            <a:r>
              <a:rPr lang="ar-IQ" b="1" dirty="0"/>
              <a:t>الاستثمار السياحي</a:t>
            </a:r>
            <a:r>
              <a:rPr lang="en-US" dirty="0"/>
              <a:t/>
            </a:r>
            <a:br>
              <a:rPr lang="en-US" dirty="0"/>
            </a:br>
            <a:r>
              <a:rPr lang="ar-IQ" b="1" dirty="0"/>
              <a:t>المفهوم – الأهمية – السمات –العوامل المؤثرة – المجالات والفرص الاستثمارية </a:t>
            </a:r>
            <a:r>
              <a:rPr lang="en-US" dirty="0"/>
              <a:t/>
            </a:r>
            <a:br>
              <a:rPr lang="en-US" dirty="0"/>
            </a:br>
            <a:endParaRPr lang="ar-IQ"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1412776"/>
            <a:ext cx="7772400" cy="3384376"/>
          </a:xfrm>
        </p:spPr>
        <p:style>
          <a:lnRef idx="1">
            <a:schemeClr val="accent3"/>
          </a:lnRef>
          <a:fillRef idx="3">
            <a:schemeClr val="accent3"/>
          </a:fillRef>
          <a:effectRef idx="2">
            <a:schemeClr val="accent3"/>
          </a:effectRef>
          <a:fontRef idx="minor">
            <a:schemeClr val="lt1"/>
          </a:fontRef>
        </p:style>
        <p:txBody>
          <a:bodyPr/>
          <a:lstStyle/>
          <a:p>
            <a:pPr algn="r"/>
            <a:r>
              <a:rPr lang="ar-IQ" u="sng" dirty="0" smtClean="0">
                <a:cs typeface="+mn-cs"/>
              </a:rPr>
              <a:t>ثالثا : سمات الاستثمار السياحي</a:t>
            </a:r>
            <a:r>
              <a:rPr lang="en-US" dirty="0" smtClean="0">
                <a:cs typeface="+mn-cs"/>
              </a:rPr>
              <a:t/>
            </a:r>
            <a:br>
              <a:rPr lang="en-US" dirty="0" smtClean="0">
                <a:cs typeface="+mn-cs"/>
              </a:rPr>
            </a:br>
            <a:r>
              <a:rPr lang="ar-IQ" dirty="0" smtClean="0">
                <a:cs typeface="+mn-cs"/>
              </a:rPr>
              <a:t>يتصف الاستثمار السياحي بمجموعة من الصفات والخصائص التي تميزه عن باقي الاستثمارات والتي يمكن بيانها </a:t>
            </a:r>
            <a:r>
              <a:rPr lang="ar-IQ" dirty="0" err="1" smtClean="0">
                <a:cs typeface="+mn-cs"/>
              </a:rPr>
              <a:t>كالاتي</a:t>
            </a:r>
            <a:r>
              <a:rPr lang="ar-IQ" dirty="0" smtClean="0">
                <a:cs typeface="+mn-cs"/>
              </a:rPr>
              <a:t> :-</a:t>
            </a:r>
            <a:endParaRPr lang="en-US" dirty="0">
              <a:cs typeface="+mn-cs"/>
            </a:endParaRPr>
          </a:p>
        </p:txBody>
      </p:sp>
      <p:sp>
        <p:nvSpPr>
          <p:cNvPr id="3" name="عنصر نائب للنص 2"/>
          <p:cNvSpPr>
            <a:spLocks noGrp="1"/>
          </p:cNvSpPr>
          <p:nvPr>
            <p:ph type="body" idx="1"/>
          </p:nvPr>
        </p:nvSpPr>
        <p:spPr/>
        <p:txBody>
          <a:bodyPr/>
          <a:lstStyle/>
          <a:p>
            <a:endParaRPr lang="ar-IQ"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a:xfrm>
            <a:off x="251520" y="1981200"/>
            <a:ext cx="8568951" cy="3248000"/>
          </a:xfrm>
        </p:spPr>
        <p:style>
          <a:lnRef idx="3">
            <a:schemeClr val="lt1"/>
          </a:lnRef>
          <a:fillRef idx="1">
            <a:schemeClr val="accent2"/>
          </a:fillRef>
          <a:effectRef idx="1">
            <a:schemeClr val="accent2"/>
          </a:effectRef>
          <a:fontRef idx="minor">
            <a:schemeClr val="lt1"/>
          </a:fontRef>
        </p:style>
        <p:txBody>
          <a:bodyPr/>
          <a:lstStyle/>
          <a:p>
            <a:endParaRPr lang="ar-IQ" dirty="0"/>
          </a:p>
        </p:txBody>
      </p:sp>
      <p:sp>
        <p:nvSpPr>
          <p:cNvPr id="2" name="عنصر نائب للنص 1"/>
          <p:cNvSpPr>
            <a:spLocks noGrp="1"/>
          </p:cNvSpPr>
          <p:nvPr>
            <p:ph type="body" idx="1"/>
          </p:nvPr>
        </p:nvSpPr>
        <p:spPr>
          <a:xfrm>
            <a:off x="395536" y="2743200"/>
            <a:ext cx="8424936" cy="2990056"/>
          </a:xfrm>
        </p:spPr>
        <p:txBody>
          <a:bodyPr>
            <a:noAutofit/>
          </a:bodyPr>
          <a:lstStyle/>
          <a:p>
            <a:r>
              <a:rPr lang="ar-IQ" sz="2800" dirty="0" smtClean="0"/>
              <a:t>1 </a:t>
            </a:r>
            <a:r>
              <a:rPr lang="ar-IQ" sz="3200" b="1" dirty="0" smtClean="0"/>
              <a:t>. ضخامة </a:t>
            </a:r>
            <a:r>
              <a:rPr lang="ar-IQ" sz="3200" b="1" dirty="0" err="1" smtClean="0"/>
              <a:t>الاموال</a:t>
            </a:r>
            <a:r>
              <a:rPr lang="ar-IQ" sz="3200" b="1" dirty="0" smtClean="0"/>
              <a:t> اللازمة للاستثمار في المشاريع السياحية لكون اغلبها يتضمن </a:t>
            </a:r>
            <a:r>
              <a:rPr lang="ar-IQ" sz="3200" b="1" dirty="0" err="1" smtClean="0"/>
              <a:t>انشاءات</a:t>
            </a:r>
            <a:r>
              <a:rPr lang="ar-IQ" sz="3200" b="1" dirty="0" smtClean="0"/>
              <a:t> ضخمة عقارية وأبنية حديثة ذات تكاليف عالية تضم كلف </a:t>
            </a:r>
            <a:r>
              <a:rPr lang="ar-IQ" sz="3200" b="1" dirty="0" err="1" smtClean="0"/>
              <a:t>الاراضي</a:t>
            </a:r>
            <a:r>
              <a:rPr lang="ar-IQ" sz="3200" b="1" dirty="0" smtClean="0"/>
              <a:t> السياحية وكثرة المضاربين عليها، والاعتناء بواجهة المنشآت والفنادق </a:t>
            </a:r>
            <a:r>
              <a:rPr lang="ar-IQ" sz="3200" b="1" dirty="0" err="1" smtClean="0"/>
              <a:t>والاثاث</a:t>
            </a:r>
            <a:r>
              <a:rPr lang="ar-IQ" sz="3200" b="1" dirty="0" smtClean="0"/>
              <a:t> والديكور مما يزيد من تكاليف الاستثمار. </a:t>
            </a:r>
            <a:endParaRPr lang="en-US" sz="3200" b="1" dirty="0" smtClean="0"/>
          </a:p>
          <a:p>
            <a:endParaRPr lang="ar-IQ"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22312" y="1981200"/>
            <a:ext cx="8170167" cy="3464024"/>
          </a:xfrm>
        </p:spPr>
        <p:style>
          <a:lnRef idx="2">
            <a:schemeClr val="accent1">
              <a:shade val="50000"/>
            </a:schemeClr>
          </a:lnRef>
          <a:fillRef idx="1">
            <a:schemeClr val="accent1"/>
          </a:fillRef>
          <a:effectRef idx="0">
            <a:schemeClr val="accent1"/>
          </a:effectRef>
          <a:fontRef idx="minor">
            <a:schemeClr val="lt1"/>
          </a:fontRef>
        </p:style>
        <p:txBody>
          <a:bodyPr/>
          <a:lstStyle/>
          <a:p>
            <a:endParaRPr lang="ar-IQ" dirty="0"/>
          </a:p>
        </p:txBody>
      </p:sp>
      <p:sp>
        <p:nvSpPr>
          <p:cNvPr id="4" name="عنصر نائب للنص 3"/>
          <p:cNvSpPr>
            <a:spLocks noGrp="1"/>
          </p:cNvSpPr>
          <p:nvPr>
            <p:ph type="body" idx="1"/>
          </p:nvPr>
        </p:nvSpPr>
        <p:spPr>
          <a:xfrm>
            <a:off x="722313" y="2348880"/>
            <a:ext cx="7772400" cy="2808312"/>
          </a:xfrm>
        </p:spPr>
        <p:txBody>
          <a:bodyPr>
            <a:normAutofit lnSpcReduction="10000"/>
          </a:bodyPr>
          <a:lstStyle/>
          <a:p>
            <a:r>
              <a:rPr lang="ar-IQ" sz="3200" b="1" dirty="0" smtClean="0"/>
              <a:t> 2. طول فترة </a:t>
            </a:r>
            <a:r>
              <a:rPr lang="ar-IQ" sz="3200" b="1" dirty="0" err="1" smtClean="0"/>
              <a:t>انشاء</a:t>
            </a:r>
            <a:r>
              <a:rPr lang="ar-IQ" sz="3200" b="1" dirty="0" smtClean="0"/>
              <a:t> المشروع السياحي نسبياً وقد تصل إلى عدد من السنوات في الدراسة والإنشاءات والدعاية والترويج... الخ حتى يؤتي المشروع ثماره ويبدأ بإعطاء العائد، ويتطلب ذلك استيراد الكثير من المستلزمات التي لا تتوفر في السوق المحلي ، مع تعرضها إلى مخاطر عدم الاستقرار السياسي والأمني والاقتصادي محلياً وعالمياً. </a:t>
            </a:r>
            <a:endParaRPr lang="en-US" sz="3200" b="1" dirty="0" smtClean="0"/>
          </a:p>
          <a:p>
            <a:endParaRPr lang="ar-IQ" dirty="0" smtClean="0"/>
          </a:p>
          <a:p>
            <a:endParaRPr lang="ar-IQ"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4086200"/>
          </a:xfrm>
        </p:spPr>
        <p:style>
          <a:lnRef idx="1">
            <a:schemeClr val="accent3"/>
          </a:lnRef>
          <a:fillRef idx="2">
            <a:schemeClr val="accent3"/>
          </a:fillRef>
          <a:effectRef idx="1">
            <a:schemeClr val="accent3"/>
          </a:effectRef>
          <a:fontRef idx="minor">
            <a:schemeClr val="dk1"/>
          </a:fontRef>
        </p:style>
        <p:txBody>
          <a:bodyPr>
            <a:normAutofit/>
          </a:bodyPr>
          <a:lstStyle/>
          <a:p>
            <a:pPr algn="r"/>
            <a:r>
              <a:rPr lang="ar-IQ" b="1" dirty="0" smtClean="0">
                <a:cs typeface="+mn-cs"/>
              </a:rPr>
              <a:t>3 . تأثر الاستثمارات السياحية بظاهرة الموسمية، حيث </a:t>
            </a:r>
            <a:r>
              <a:rPr lang="ar-IQ" b="1" dirty="0" err="1" smtClean="0">
                <a:cs typeface="+mn-cs"/>
              </a:rPr>
              <a:t>ان</a:t>
            </a:r>
            <a:r>
              <a:rPr lang="ar-IQ" b="1" dirty="0" smtClean="0">
                <a:cs typeface="+mn-cs"/>
              </a:rPr>
              <a:t> موسمية الطلب السياحي تؤدي عدم </a:t>
            </a:r>
            <a:r>
              <a:rPr lang="ar-IQ" b="1" dirty="0" err="1" smtClean="0">
                <a:cs typeface="+mn-cs"/>
              </a:rPr>
              <a:t>امكانية</a:t>
            </a:r>
            <a:r>
              <a:rPr lang="ar-IQ" b="1" dirty="0" smtClean="0">
                <a:cs typeface="+mn-cs"/>
              </a:rPr>
              <a:t> تحقيق معدلات مرتفعة من </a:t>
            </a:r>
            <a:r>
              <a:rPr lang="ar-IQ" b="1" dirty="0" err="1" smtClean="0">
                <a:cs typeface="+mn-cs"/>
              </a:rPr>
              <a:t>الاشغال</a:t>
            </a:r>
            <a:r>
              <a:rPr lang="ar-IQ" b="1" dirty="0" smtClean="0">
                <a:cs typeface="+mn-cs"/>
              </a:rPr>
              <a:t> على مدار السنة، ومن ثم عدم تمكنها من تحقيق </a:t>
            </a:r>
            <a:r>
              <a:rPr lang="ar-IQ" b="1" dirty="0" err="1" smtClean="0">
                <a:cs typeface="+mn-cs"/>
              </a:rPr>
              <a:t>ارباح</a:t>
            </a:r>
            <a:r>
              <a:rPr lang="ar-IQ" b="1" dirty="0" smtClean="0">
                <a:cs typeface="+mn-cs"/>
              </a:rPr>
              <a:t> مرتفعة. </a:t>
            </a:r>
            <a:r>
              <a:rPr lang="en-US" b="1" dirty="0" smtClean="0"/>
              <a:t/>
            </a:r>
            <a:br>
              <a:rPr lang="en-US" b="1" dirty="0" smtClean="0"/>
            </a:br>
            <a:endParaRPr lang="ar-IQ"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3582144"/>
          </a:xfrm>
        </p:spPr>
        <p:style>
          <a:lnRef idx="1">
            <a:schemeClr val="accent3"/>
          </a:lnRef>
          <a:fillRef idx="3">
            <a:schemeClr val="accent3"/>
          </a:fillRef>
          <a:effectRef idx="2">
            <a:schemeClr val="accent3"/>
          </a:effectRef>
          <a:fontRef idx="minor">
            <a:schemeClr val="lt1"/>
          </a:fontRef>
        </p:style>
        <p:txBody>
          <a:bodyPr>
            <a:normAutofit fontScale="90000"/>
          </a:bodyPr>
          <a:lstStyle/>
          <a:p>
            <a:pPr algn="r"/>
            <a:r>
              <a:rPr lang="ar-IQ" dirty="0" smtClean="0">
                <a:cs typeface="+mn-cs"/>
              </a:rPr>
              <a:t>4</a:t>
            </a:r>
            <a:r>
              <a:rPr lang="ar-IQ" b="1" dirty="0" smtClean="0">
                <a:cs typeface="+mn-cs"/>
              </a:rPr>
              <a:t>. الانخفاض النسبي للعائد الصافي من الاستثمارات في المشروعات السياحية الفندقية والذي يتراوح ما بين (10%-15%) وهذا مما لا يشجع القطاع الخاص على الاستثمار في هذه المشروعات. </a:t>
            </a:r>
            <a:r>
              <a:rPr lang="en-US" b="1" dirty="0" smtClean="0">
                <a:cs typeface="+mn-cs"/>
              </a:rPr>
              <a:t/>
            </a:r>
            <a:br>
              <a:rPr lang="en-US" b="1" dirty="0" smtClean="0">
                <a:cs typeface="+mn-cs"/>
              </a:rPr>
            </a:br>
            <a:endParaRPr lang="ar-IQ" b="1" dirty="0">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3798168"/>
          </a:xfrm>
        </p:spPr>
        <p:style>
          <a:lnRef idx="1">
            <a:schemeClr val="accent6"/>
          </a:lnRef>
          <a:fillRef idx="3">
            <a:schemeClr val="accent6"/>
          </a:fillRef>
          <a:effectRef idx="2">
            <a:schemeClr val="accent6"/>
          </a:effectRef>
          <a:fontRef idx="minor">
            <a:schemeClr val="lt1"/>
          </a:fontRef>
        </p:style>
        <p:txBody>
          <a:bodyPr>
            <a:normAutofit/>
          </a:bodyPr>
          <a:lstStyle/>
          <a:p>
            <a:pPr algn="r"/>
            <a:r>
              <a:rPr lang="ar-IQ" b="1" dirty="0" smtClean="0">
                <a:cs typeface="+mn-cs"/>
              </a:rPr>
              <a:t>5-يمتاز المشروع السياحي باعتماده الكثيف على عنصر العمل، </a:t>
            </a:r>
            <a:r>
              <a:rPr lang="ar-IQ" b="1" dirty="0" err="1" smtClean="0">
                <a:cs typeface="+mn-cs"/>
              </a:rPr>
              <a:t>اذ</a:t>
            </a:r>
            <a:r>
              <a:rPr lang="ar-IQ" b="1" dirty="0" smtClean="0">
                <a:cs typeface="+mn-cs"/>
              </a:rPr>
              <a:t> يعد جزءاً من القطاع الخدمي الذي يمتاز بصعوبة </a:t>
            </a:r>
            <a:r>
              <a:rPr lang="ar-IQ" b="1" dirty="0" err="1" smtClean="0">
                <a:cs typeface="+mn-cs"/>
              </a:rPr>
              <a:t>احلال</a:t>
            </a:r>
            <a:r>
              <a:rPr lang="ar-IQ" b="1" dirty="0" smtClean="0">
                <a:cs typeface="+mn-cs"/>
              </a:rPr>
              <a:t> </a:t>
            </a:r>
            <a:r>
              <a:rPr lang="ar-IQ" b="1" dirty="0" err="1" smtClean="0">
                <a:cs typeface="+mn-cs"/>
              </a:rPr>
              <a:t>الماكنة</a:t>
            </a:r>
            <a:r>
              <a:rPr lang="ar-IQ" b="1" dirty="0" smtClean="0">
                <a:cs typeface="+mn-cs"/>
              </a:rPr>
              <a:t> على عنصر العمل، </a:t>
            </a:r>
            <a:r>
              <a:rPr lang="ar-IQ" b="1" dirty="0" err="1" smtClean="0">
                <a:cs typeface="+mn-cs"/>
              </a:rPr>
              <a:t>اذ</a:t>
            </a:r>
            <a:r>
              <a:rPr lang="ar-IQ" b="1" dirty="0" smtClean="0">
                <a:cs typeface="+mn-cs"/>
              </a:rPr>
              <a:t> يبقى عامل الخدمة هو </a:t>
            </a:r>
            <a:r>
              <a:rPr lang="ar-IQ" b="1" dirty="0" err="1" smtClean="0">
                <a:cs typeface="+mn-cs"/>
              </a:rPr>
              <a:t>الاساس</a:t>
            </a:r>
            <a:r>
              <a:rPr lang="ar-IQ" b="1" dirty="0" smtClean="0">
                <a:cs typeface="+mn-cs"/>
              </a:rPr>
              <a:t> في تقديم الخدمة السياحية.</a:t>
            </a:r>
            <a:r>
              <a:rPr lang="en-US" dirty="0" smtClean="0">
                <a:cs typeface="+mn-cs"/>
              </a:rPr>
              <a:t/>
            </a:r>
            <a:br>
              <a:rPr lang="en-US" dirty="0" smtClean="0">
                <a:cs typeface="+mn-cs"/>
              </a:rPr>
            </a:br>
            <a:endParaRPr lang="ar-IQ" dirty="0">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4230216"/>
          </a:xfrm>
        </p:spPr>
        <p:style>
          <a:lnRef idx="1">
            <a:schemeClr val="accent4"/>
          </a:lnRef>
          <a:fillRef idx="2">
            <a:schemeClr val="accent4"/>
          </a:fillRef>
          <a:effectRef idx="1">
            <a:schemeClr val="accent4"/>
          </a:effectRef>
          <a:fontRef idx="minor">
            <a:schemeClr val="dk1"/>
          </a:fontRef>
        </p:style>
        <p:txBody>
          <a:bodyPr>
            <a:normAutofit fontScale="90000"/>
          </a:bodyPr>
          <a:lstStyle/>
          <a:p>
            <a:pPr lvl="0" algn="r"/>
            <a:r>
              <a:rPr lang="ar-IQ" dirty="0" smtClean="0"/>
              <a:t>6</a:t>
            </a:r>
            <a:r>
              <a:rPr lang="ar-IQ" b="1" dirty="0" smtClean="0">
                <a:cs typeface="+mn-cs"/>
              </a:rPr>
              <a:t>-طول مدة استرداد رأس المال  إن الاستثمار في المشروع السياحي يعد من القرارات الصعبة التي يتخذها المستثمر بسبب نوع وطبيعة هذا الاستثمار الذي يحتاج </a:t>
            </a:r>
            <a:r>
              <a:rPr lang="ar-IQ" b="1" dirty="0" err="1" smtClean="0">
                <a:cs typeface="+mn-cs"/>
              </a:rPr>
              <a:t>الى</a:t>
            </a:r>
            <a:r>
              <a:rPr lang="ar-IQ" b="1" dirty="0" smtClean="0">
                <a:cs typeface="+mn-cs"/>
              </a:rPr>
              <a:t> رؤوس أموال كبيرة وبالتالي طول مدة الاسترداد لرأس المال الثابت مما يجعل المستثمر في حالة غير مطمئنة يعكس توجهه نحو الاستثمار في قطاعات  أخرى </a:t>
            </a:r>
            <a:r>
              <a:rPr lang="en-US" dirty="0" smtClean="0">
                <a:cs typeface="+mn-cs"/>
              </a:rPr>
              <a:t/>
            </a:r>
            <a:br>
              <a:rPr lang="en-US" dirty="0" smtClean="0">
                <a:cs typeface="+mn-cs"/>
              </a:rPr>
            </a:br>
            <a:endParaRPr lang="ar-IQ" dirty="0">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0648"/>
            <a:ext cx="8229600" cy="6264696"/>
          </a:xfrm>
        </p:spPr>
        <p:style>
          <a:lnRef idx="1">
            <a:schemeClr val="accent4"/>
          </a:lnRef>
          <a:fillRef idx="2">
            <a:schemeClr val="accent4"/>
          </a:fillRef>
          <a:effectRef idx="1">
            <a:schemeClr val="accent4"/>
          </a:effectRef>
          <a:fontRef idx="minor">
            <a:schemeClr val="dk1"/>
          </a:fontRef>
        </p:style>
        <p:txBody>
          <a:bodyPr>
            <a:normAutofit fontScale="90000"/>
          </a:bodyPr>
          <a:lstStyle/>
          <a:p>
            <a:pPr lvl="0" algn="r"/>
            <a:r>
              <a:rPr lang="ar-IQ" dirty="0" smtClean="0">
                <a:cs typeface="+mn-cs"/>
              </a:rPr>
              <a:t>7</a:t>
            </a:r>
            <a:br>
              <a:rPr lang="ar-IQ" dirty="0" smtClean="0">
                <a:cs typeface="+mn-cs"/>
              </a:rPr>
            </a:br>
            <a:r>
              <a:rPr lang="ar-IQ" dirty="0" smtClean="0"/>
              <a:t/>
            </a:r>
            <a:br>
              <a:rPr lang="ar-IQ" dirty="0" smtClean="0"/>
            </a:br>
            <a:r>
              <a:rPr lang="ar-IQ" dirty="0" smtClean="0"/>
              <a:t>7</a:t>
            </a:r>
            <a:r>
              <a:rPr lang="ar-IQ" dirty="0" smtClean="0">
                <a:cs typeface="+mn-cs"/>
              </a:rPr>
              <a:t>- يتأثر المشروع السياحي بشكل كبير بالبيئة المحيطة </a:t>
            </a:r>
            <a:r>
              <a:rPr lang="ar-IQ" dirty="0" err="1" smtClean="0">
                <a:cs typeface="+mn-cs"/>
              </a:rPr>
              <a:t>به</a:t>
            </a:r>
            <a:r>
              <a:rPr lang="ar-IQ" dirty="0" smtClean="0">
                <a:cs typeface="+mn-cs"/>
              </a:rPr>
              <a:t> :</a:t>
            </a:r>
            <a:r>
              <a:rPr lang="en-US" dirty="0" smtClean="0">
                <a:cs typeface="+mn-cs"/>
              </a:rPr>
              <a:t/>
            </a:r>
            <a:br>
              <a:rPr lang="en-US" dirty="0" smtClean="0">
                <a:cs typeface="+mn-cs"/>
              </a:rPr>
            </a:br>
            <a:r>
              <a:rPr lang="ar-IQ" u="sng" dirty="0" smtClean="0">
                <a:cs typeface="+mn-cs"/>
              </a:rPr>
              <a:t>البيئة السياسية </a:t>
            </a:r>
            <a:r>
              <a:rPr lang="ar-IQ" u="sng" dirty="0" err="1" smtClean="0">
                <a:cs typeface="+mn-cs"/>
              </a:rPr>
              <a:t>والامنية</a:t>
            </a:r>
            <a:r>
              <a:rPr lang="ar-IQ" u="sng" dirty="0" smtClean="0">
                <a:cs typeface="+mn-cs"/>
              </a:rPr>
              <a:t>، </a:t>
            </a:r>
            <a:r>
              <a:rPr lang="ar-IQ" dirty="0" smtClean="0">
                <a:cs typeface="+mn-cs"/>
              </a:rPr>
              <a:t>فالمشاريع السياحية حساسة جداً للأحداث </a:t>
            </a:r>
            <a:r>
              <a:rPr lang="ar-IQ" dirty="0" err="1" smtClean="0">
                <a:cs typeface="+mn-cs"/>
              </a:rPr>
              <a:t>الامنية</a:t>
            </a:r>
            <a:r>
              <a:rPr lang="ar-IQ" dirty="0" smtClean="0">
                <a:cs typeface="+mn-cs"/>
              </a:rPr>
              <a:t> والسياسية.</a:t>
            </a:r>
            <a:r>
              <a:rPr lang="en-US" dirty="0" smtClean="0">
                <a:cs typeface="+mn-cs"/>
              </a:rPr>
              <a:t/>
            </a:r>
            <a:br>
              <a:rPr lang="en-US" dirty="0" smtClean="0">
                <a:cs typeface="+mn-cs"/>
              </a:rPr>
            </a:br>
            <a:r>
              <a:rPr lang="ar-IQ" u="sng" dirty="0" smtClean="0">
                <a:cs typeface="+mn-cs"/>
              </a:rPr>
              <a:t>البيئة الاقتصادية</a:t>
            </a:r>
            <a:r>
              <a:rPr lang="ar-IQ" dirty="0" smtClean="0">
                <a:cs typeface="+mn-cs"/>
              </a:rPr>
              <a:t>، </a:t>
            </a:r>
            <a:r>
              <a:rPr lang="ar-IQ" dirty="0" err="1" smtClean="0">
                <a:cs typeface="+mn-cs"/>
              </a:rPr>
              <a:t>اذ</a:t>
            </a:r>
            <a:r>
              <a:rPr lang="ar-IQ" dirty="0" smtClean="0">
                <a:cs typeface="+mn-cs"/>
              </a:rPr>
              <a:t> ترتفع نسب </a:t>
            </a:r>
            <a:r>
              <a:rPr lang="ar-IQ" dirty="0" err="1" smtClean="0">
                <a:cs typeface="+mn-cs"/>
              </a:rPr>
              <a:t>الاشغال</a:t>
            </a:r>
            <a:r>
              <a:rPr lang="ar-IQ" dirty="0" smtClean="0">
                <a:cs typeface="+mn-cs"/>
              </a:rPr>
              <a:t> والتشغيل في فترات الرخاء والذروة السياحية وتحسن الوضع الاقتصادي على عكس موسم الكساد.</a:t>
            </a:r>
            <a:r>
              <a:rPr lang="en-US" dirty="0" smtClean="0">
                <a:cs typeface="+mn-cs"/>
              </a:rPr>
              <a:t/>
            </a:r>
            <a:br>
              <a:rPr lang="en-US" dirty="0" smtClean="0">
                <a:cs typeface="+mn-cs"/>
              </a:rPr>
            </a:br>
            <a:r>
              <a:rPr lang="ar-IQ" u="sng" dirty="0" smtClean="0">
                <a:cs typeface="+mn-cs"/>
              </a:rPr>
              <a:t>البيئة الاجتماعية، </a:t>
            </a:r>
            <a:r>
              <a:rPr lang="ar-IQ" dirty="0" smtClean="0">
                <a:cs typeface="+mn-cs"/>
              </a:rPr>
              <a:t>فهناك بيئة منفتحة اجتماعياً ودينياً داعمة للاستثمار السياحي، وهناك بيئة تعارض </a:t>
            </a:r>
            <a:r>
              <a:rPr lang="ar-IQ" dirty="0" err="1" smtClean="0">
                <a:cs typeface="+mn-cs"/>
              </a:rPr>
              <a:t>اقامة</a:t>
            </a:r>
            <a:r>
              <a:rPr lang="ar-IQ" dirty="0" smtClean="0">
                <a:cs typeface="+mn-cs"/>
              </a:rPr>
              <a:t> المشاريع السياحية وتضع الشروط في </a:t>
            </a:r>
            <a:r>
              <a:rPr lang="ar-IQ" dirty="0" err="1" smtClean="0">
                <a:cs typeface="+mn-cs"/>
              </a:rPr>
              <a:t>اقامتها</a:t>
            </a:r>
            <a:r>
              <a:rPr lang="ar-IQ" dirty="0" smtClean="0">
                <a:cs typeface="+mn-cs"/>
              </a:rPr>
              <a:t> ، </a:t>
            </a:r>
            <a:r>
              <a:rPr lang="ar-IQ" dirty="0" err="1" smtClean="0">
                <a:cs typeface="+mn-cs"/>
              </a:rPr>
              <a:t>الا</a:t>
            </a:r>
            <a:r>
              <a:rPr lang="ar-IQ" dirty="0" smtClean="0">
                <a:cs typeface="+mn-cs"/>
              </a:rPr>
              <a:t> في مجالات خاصة كالسياحة الدينية.</a:t>
            </a:r>
            <a:r>
              <a:rPr lang="en-US" dirty="0" smtClean="0">
                <a:cs typeface="+mn-cs"/>
              </a:rPr>
              <a:t/>
            </a:r>
            <a:br>
              <a:rPr lang="en-US" dirty="0" smtClean="0">
                <a:cs typeface="+mn-cs"/>
              </a:rPr>
            </a:br>
            <a:r>
              <a:rPr lang="en-US" dirty="0" smtClean="0">
                <a:cs typeface="+mn-cs"/>
              </a:rPr>
              <a:t> </a:t>
            </a:r>
            <a:br>
              <a:rPr lang="en-US" dirty="0" smtClean="0">
                <a:cs typeface="+mn-cs"/>
              </a:rPr>
            </a:br>
            <a:endParaRPr lang="ar-IQ" dirty="0">
              <a:cs typeface="+mn-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404664"/>
            <a:ext cx="8075240" cy="6093297"/>
          </a:xfrm>
        </p:spPr>
        <p:style>
          <a:lnRef idx="3">
            <a:schemeClr val="lt1"/>
          </a:lnRef>
          <a:fillRef idx="1">
            <a:schemeClr val="accent3"/>
          </a:fillRef>
          <a:effectRef idx="1">
            <a:schemeClr val="accent3"/>
          </a:effectRef>
          <a:fontRef idx="minor">
            <a:schemeClr val="lt1"/>
          </a:fontRef>
        </p:style>
        <p:txBody>
          <a:bodyPr>
            <a:normAutofit fontScale="90000"/>
          </a:bodyPr>
          <a:lstStyle/>
          <a:p>
            <a:pPr algn="r"/>
            <a:r>
              <a:rPr lang="ar-SA" b="1" u="sng" dirty="0" smtClean="0">
                <a:cs typeface="+mn-cs"/>
              </a:rPr>
              <a:t> رابعاً :- العوامل المؤثرة في الاستثمار السياحي </a:t>
            </a:r>
            <a:r>
              <a:rPr lang="en-US" dirty="0" smtClean="0">
                <a:cs typeface="+mn-cs"/>
              </a:rPr>
              <a:t/>
            </a:r>
            <a:br>
              <a:rPr lang="en-US" dirty="0" smtClean="0">
                <a:cs typeface="+mn-cs"/>
              </a:rPr>
            </a:br>
            <a:r>
              <a:rPr lang="ar-IQ" dirty="0" smtClean="0">
                <a:cs typeface="+mn-cs"/>
              </a:rPr>
              <a:t> هنالك العديد من العوامل التي تؤثر وتؤدي دورا فاعلا في اتخاذ قرارات الاستثمار السياحي والتي غالبا ما تكون مرتبطة بسمات الاستثمار السياحي ، وتُعَد من الأمور المهمة التي يجب أن تؤخذ بالحسبان عند دراسة الجدوى الاقتصادية للمشاريع السياحية المحتمل إنشاؤها كونها تعني اتخاذ القرار الاستثماري المناسب ، ومن أهمها:- </a:t>
            </a:r>
            <a:endParaRPr lang="ar-IQ" dirty="0">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23528" y="836712"/>
            <a:ext cx="8568952" cy="5184576"/>
          </a:xfrm>
        </p:spPr>
        <p:style>
          <a:lnRef idx="1">
            <a:schemeClr val="accent3"/>
          </a:lnRef>
          <a:fillRef idx="3">
            <a:schemeClr val="accent3"/>
          </a:fillRef>
          <a:effectRef idx="2">
            <a:schemeClr val="accent3"/>
          </a:effectRef>
          <a:fontRef idx="minor">
            <a:schemeClr val="lt1"/>
          </a:fontRef>
        </p:style>
        <p:txBody>
          <a:bodyPr/>
          <a:lstStyle/>
          <a:p>
            <a:pPr lvl="0" algn="r"/>
            <a:r>
              <a:rPr lang="ar-IQ" sz="2400" u="sng" dirty="0" smtClean="0">
                <a:solidFill>
                  <a:schemeClr val="tx1"/>
                </a:solidFill>
                <a:effectLst/>
              </a:rPr>
              <a:t>1-مساهمة الحكومة في تنشيط القطاع السياحي :</a:t>
            </a:r>
            <a:r>
              <a:rPr lang="ar-IQ" sz="2400" dirty="0" smtClean="0">
                <a:solidFill>
                  <a:schemeClr val="tx1"/>
                </a:solidFill>
                <a:effectLst/>
              </a:rPr>
              <a:t> </a:t>
            </a:r>
            <a:br>
              <a:rPr lang="ar-IQ" sz="2400" dirty="0" smtClean="0">
                <a:solidFill>
                  <a:schemeClr val="tx1"/>
                </a:solidFill>
                <a:effectLst/>
              </a:rPr>
            </a:br>
            <a:r>
              <a:rPr lang="ar-IQ" sz="2400" dirty="0" smtClean="0">
                <a:solidFill>
                  <a:schemeClr val="tx1"/>
                </a:solidFill>
                <a:effectLst/>
              </a:rPr>
              <a:t>من خلال </a:t>
            </a:r>
            <a:r>
              <a:rPr lang="ar-IQ" sz="2400" dirty="0" err="1" smtClean="0">
                <a:solidFill>
                  <a:schemeClr val="tx1"/>
                </a:solidFill>
                <a:effectLst/>
              </a:rPr>
              <a:t>التخصيصات</a:t>
            </a:r>
            <a:r>
              <a:rPr lang="ar-IQ" sz="2400" dirty="0" smtClean="0">
                <a:solidFill>
                  <a:schemeClr val="tx1"/>
                </a:solidFill>
                <a:effectLst/>
              </a:rPr>
              <a:t> الاستثمارية لهذا القطاع فضلاً عن دور </a:t>
            </a:r>
            <a:r>
              <a:rPr lang="ar-IQ" sz="2400" dirty="0" err="1" smtClean="0">
                <a:solidFill>
                  <a:schemeClr val="tx1"/>
                </a:solidFill>
                <a:effectLst/>
              </a:rPr>
              <a:t>وامكانية</a:t>
            </a:r>
            <a:r>
              <a:rPr lang="ar-IQ" sz="2400" dirty="0" smtClean="0">
                <a:solidFill>
                  <a:schemeClr val="tx1"/>
                </a:solidFill>
                <a:effectLst/>
              </a:rPr>
              <a:t> الحكومة في دعم النشاط السياحي وتذليل الصعوبات </a:t>
            </a:r>
            <a:r>
              <a:rPr lang="ar-IQ" sz="2400" dirty="0" err="1" smtClean="0">
                <a:solidFill>
                  <a:schemeClr val="tx1"/>
                </a:solidFill>
                <a:effectLst/>
              </a:rPr>
              <a:t>امام</a:t>
            </a:r>
            <a:r>
              <a:rPr lang="ar-IQ" sz="2400" dirty="0" smtClean="0">
                <a:solidFill>
                  <a:schemeClr val="tx1"/>
                </a:solidFill>
                <a:effectLst/>
              </a:rPr>
              <a:t> هذا النشاط من خلال: </a:t>
            </a:r>
            <a:r>
              <a:rPr lang="en-US" sz="2400" dirty="0" smtClean="0">
                <a:solidFill>
                  <a:schemeClr val="tx1"/>
                </a:solidFill>
                <a:effectLst/>
              </a:rPr>
              <a:t/>
            </a:r>
            <a:br>
              <a:rPr lang="en-US" sz="2400" dirty="0" smtClean="0">
                <a:solidFill>
                  <a:schemeClr val="tx1"/>
                </a:solidFill>
                <a:effectLst/>
              </a:rPr>
            </a:br>
            <a:r>
              <a:rPr lang="ar-IQ" sz="2400" dirty="0" smtClean="0">
                <a:solidFill>
                  <a:schemeClr val="tx1"/>
                </a:solidFill>
                <a:effectLst/>
              </a:rPr>
              <a:t>المساهمة في حل مشكلة </a:t>
            </a:r>
            <a:r>
              <a:rPr lang="ar-IQ" sz="2400" dirty="0" err="1" smtClean="0">
                <a:solidFill>
                  <a:schemeClr val="tx1"/>
                </a:solidFill>
                <a:effectLst/>
              </a:rPr>
              <a:t>البنى</a:t>
            </a:r>
            <a:r>
              <a:rPr lang="ar-IQ" sz="2400" dirty="0" smtClean="0">
                <a:solidFill>
                  <a:schemeClr val="tx1"/>
                </a:solidFill>
                <a:effectLst/>
              </a:rPr>
              <a:t> التحتية </a:t>
            </a:r>
            <a:r>
              <a:rPr lang="ar-IQ" sz="2400" dirty="0" err="1" smtClean="0">
                <a:solidFill>
                  <a:schemeClr val="tx1"/>
                </a:solidFill>
                <a:effectLst/>
              </a:rPr>
              <a:t>او</a:t>
            </a:r>
            <a:r>
              <a:rPr lang="ar-IQ" sz="2400" dirty="0" smtClean="0">
                <a:solidFill>
                  <a:schemeClr val="tx1"/>
                </a:solidFill>
                <a:effectLst/>
              </a:rPr>
              <a:t> التكميلية التي تقف في وجه العمل السياحي مباشرة والتي يصعب على القطاع السياحي القيام </a:t>
            </a:r>
            <a:r>
              <a:rPr lang="ar-IQ" sz="2400" dirty="0" err="1" smtClean="0">
                <a:solidFill>
                  <a:schemeClr val="tx1"/>
                </a:solidFill>
                <a:effectLst/>
              </a:rPr>
              <a:t>بها</a:t>
            </a:r>
            <a:r>
              <a:rPr lang="ar-IQ" sz="2400" dirty="0" smtClean="0">
                <a:solidFill>
                  <a:schemeClr val="tx1"/>
                </a:solidFill>
                <a:effectLst/>
              </a:rPr>
              <a:t> لوحده مثل الكهرباء والماء والطرق والأمن ... الخ.</a:t>
            </a:r>
            <a:r>
              <a:rPr lang="en-US" sz="2400" dirty="0" smtClean="0">
                <a:solidFill>
                  <a:schemeClr val="tx1"/>
                </a:solidFill>
                <a:effectLst/>
              </a:rPr>
              <a:t/>
            </a:r>
            <a:br>
              <a:rPr lang="en-US" sz="2400" dirty="0" smtClean="0">
                <a:solidFill>
                  <a:schemeClr val="tx1"/>
                </a:solidFill>
                <a:effectLst/>
              </a:rPr>
            </a:br>
            <a:r>
              <a:rPr lang="ar-IQ" sz="2400" dirty="0" smtClean="0">
                <a:solidFill>
                  <a:schemeClr val="tx1"/>
                </a:solidFill>
                <a:effectLst/>
              </a:rPr>
              <a:t>مساهمة الدولة في </a:t>
            </a:r>
            <a:r>
              <a:rPr lang="ar-IQ" sz="2400" dirty="0" err="1" smtClean="0">
                <a:solidFill>
                  <a:schemeClr val="tx1"/>
                </a:solidFill>
                <a:effectLst/>
              </a:rPr>
              <a:t>الارض</a:t>
            </a:r>
            <a:r>
              <a:rPr lang="ar-IQ" sz="2400" dirty="0" smtClean="0">
                <a:solidFill>
                  <a:schemeClr val="tx1"/>
                </a:solidFill>
                <a:effectLst/>
              </a:rPr>
              <a:t> التي يقام عليها المشروع السياحي </a:t>
            </a:r>
            <a:r>
              <a:rPr lang="ar-IQ" sz="2400" dirty="0" err="1" smtClean="0">
                <a:solidFill>
                  <a:schemeClr val="tx1"/>
                </a:solidFill>
                <a:effectLst/>
              </a:rPr>
              <a:t>اذا</a:t>
            </a:r>
            <a:r>
              <a:rPr lang="ar-IQ" sz="2400" dirty="0" smtClean="0">
                <a:solidFill>
                  <a:schemeClr val="tx1"/>
                </a:solidFill>
                <a:effectLst/>
              </a:rPr>
              <a:t> كانت ملكية </a:t>
            </a:r>
            <a:r>
              <a:rPr lang="ar-IQ" sz="2400" dirty="0" err="1" smtClean="0">
                <a:solidFill>
                  <a:schemeClr val="tx1"/>
                </a:solidFill>
                <a:effectLst/>
              </a:rPr>
              <a:t>الارض</a:t>
            </a:r>
            <a:r>
              <a:rPr lang="ar-IQ" sz="2400" dirty="0" smtClean="0">
                <a:solidFill>
                  <a:schemeClr val="tx1"/>
                </a:solidFill>
                <a:effectLst/>
              </a:rPr>
              <a:t> تعود </a:t>
            </a:r>
            <a:r>
              <a:rPr lang="ar-IQ" sz="2400" dirty="0" err="1" smtClean="0">
                <a:solidFill>
                  <a:schemeClr val="tx1"/>
                </a:solidFill>
                <a:effectLst/>
              </a:rPr>
              <a:t>اليها</a:t>
            </a:r>
            <a:r>
              <a:rPr lang="ar-IQ" sz="2400" dirty="0" smtClean="0">
                <a:solidFill>
                  <a:schemeClr val="tx1"/>
                </a:solidFill>
                <a:effectLst/>
              </a:rPr>
              <a:t> وهذه المساهمة تتم من خلال أما تأجيرها لمدة طويلة بأجور رمزية </a:t>
            </a:r>
            <a:r>
              <a:rPr lang="ar-IQ" sz="2400" dirty="0" err="1" smtClean="0">
                <a:solidFill>
                  <a:schemeClr val="tx1"/>
                </a:solidFill>
                <a:effectLst/>
              </a:rPr>
              <a:t>او</a:t>
            </a:r>
            <a:r>
              <a:rPr lang="ar-IQ" sz="2400" dirty="0" smtClean="0">
                <a:solidFill>
                  <a:schemeClr val="tx1"/>
                </a:solidFill>
                <a:effectLst/>
              </a:rPr>
              <a:t> بيعها لمالكي المشروع بأثمان منخفضة.</a:t>
            </a:r>
            <a:r>
              <a:rPr lang="en-US" sz="2400" dirty="0" smtClean="0">
                <a:solidFill>
                  <a:schemeClr val="tx1"/>
                </a:solidFill>
                <a:effectLst/>
              </a:rPr>
              <a:t/>
            </a:r>
            <a:br>
              <a:rPr lang="en-US" sz="2400" dirty="0" smtClean="0">
                <a:solidFill>
                  <a:schemeClr val="tx1"/>
                </a:solidFill>
                <a:effectLst/>
              </a:rPr>
            </a:br>
            <a:r>
              <a:rPr lang="ar-IQ" sz="2400" dirty="0" smtClean="0">
                <a:solidFill>
                  <a:schemeClr val="tx1"/>
                </a:solidFill>
                <a:effectLst/>
              </a:rPr>
              <a:t>منح القروض طويلة </a:t>
            </a:r>
            <a:r>
              <a:rPr lang="ar-IQ" sz="2400" dirty="0" err="1" smtClean="0">
                <a:solidFill>
                  <a:schemeClr val="tx1"/>
                </a:solidFill>
                <a:effectLst/>
              </a:rPr>
              <a:t>الاجل</a:t>
            </a:r>
            <a:r>
              <a:rPr lang="ar-IQ" sz="2400" dirty="0" smtClean="0">
                <a:solidFill>
                  <a:schemeClr val="tx1"/>
                </a:solidFill>
                <a:effectLst/>
              </a:rPr>
              <a:t> وبفائدة منخفضة.</a:t>
            </a:r>
            <a:r>
              <a:rPr lang="en-US" sz="2400" dirty="0" smtClean="0">
                <a:solidFill>
                  <a:schemeClr val="tx1"/>
                </a:solidFill>
                <a:effectLst/>
              </a:rPr>
              <a:t/>
            </a:r>
            <a:br>
              <a:rPr lang="en-US" sz="2400" dirty="0" smtClean="0">
                <a:solidFill>
                  <a:schemeClr val="tx1"/>
                </a:solidFill>
                <a:effectLst/>
              </a:rPr>
            </a:br>
            <a:r>
              <a:rPr lang="ar-IQ" sz="2400" dirty="0" smtClean="0">
                <a:solidFill>
                  <a:schemeClr val="tx1"/>
                </a:solidFill>
                <a:effectLst/>
              </a:rPr>
              <a:t>إصدار القوانين والتشريعات المشجعة والمحفزة لعملية الاستثمار سواء للمستثمر المحلي </a:t>
            </a:r>
            <a:r>
              <a:rPr lang="ar-IQ" sz="2400" dirty="0" err="1" smtClean="0">
                <a:solidFill>
                  <a:schemeClr val="tx1"/>
                </a:solidFill>
                <a:effectLst/>
              </a:rPr>
              <a:t>او</a:t>
            </a:r>
            <a:r>
              <a:rPr lang="ar-IQ" sz="2400" dirty="0" smtClean="0">
                <a:solidFill>
                  <a:schemeClr val="tx1"/>
                </a:solidFill>
                <a:effectLst/>
              </a:rPr>
              <a:t> </a:t>
            </a:r>
            <a:r>
              <a:rPr lang="ar-IQ" sz="2400" dirty="0" err="1" smtClean="0">
                <a:solidFill>
                  <a:schemeClr val="tx1"/>
                </a:solidFill>
                <a:effectLst/>
              </a:rPr>
              <a:t>الاجنبي</a:t>
            </a:r>
            <a:r>
              <a:rPr lang="ar-IQ" sz="2400" dirty="0" smtClean="0">
                <a:solidFill>
                  <a:schemeClr val="tx1"/>
                </a:solidFill>
                <a:effectLst/>
              </a:rPr>
              <a:t> متمثلة في المزايا </a:t>
            </a:r>
            <a:r>
              <a:rPr lang="ar-IQ" sz="2400" dirty="0" err="1" smtClean="0">
                <a:solidFill>
                  <a:schemeClr val="tx1"/>
                </a:solidFill>
                <a:effectLst/>
              </a:rPr>
              <a:t>والاعفاءات</a:t>
            </a:r>
            <a:r>
              <a:rPr lang="ar-IQ" sz="2400" dirty="0" smtClean="0">
                <a:solidFill>
                  <a:schemeClr val="tx1"/>
                </a:solidFill>
                <a:effectLst/>
              </a:rPr>
              <a:t> وقوانين العمل والضرائب وحرية تحويل </a:t>
            </a:r>
            <a:r>
              <a:rPr lang="ar-IQ" sz="2400" dirty="0" err="1" smtClean="0">
                <a:solidFill>
                  <a:schemeClr val="tx1"/>
                </a:solidFill>
                <a:effectLst/>
              </a:rPr>
              <a:t>الارباح</a:t>
            </a:r>
            <a:r>
              <a:rPr lang="ar-IQ" sz="2400" dirty="0" smtClean="0">
                <a:solidFill>
                  <a:schemeClr val="tx1"/>
                </a:solidFill>
                <a:effectLst/>
              </a:rPr>
              <a:t> وأصل الاستثمار بالنسبة للمستثمرين </a:t>
            </a:r>
            <a:r>
              <a:rPr lang="ar-IQ" sz="2400" dirty="0" err="1" smtClean="0">
                <a:solidFill>
                  <a:schemeClr val="tx1"/>
                </a:solidFill>
                <a:effectLst/>
              </a:rPr>
              <a:t>الاجانب</a:t>
            </a:r>
            <a:r>
              <a:rPr lang="ar-IQ" sz="2400" dirty="0" smtClean="0">
                <a:solidFill>
                  <a:schemeClr val="tx1"/>
                </a:solidFill>
                <a:effectLst/>
              </a:rPr>
              <a:t> </a:t>
            </a:r>
            <a:r>
              <a:rPr lang="ar-IQ" sz="2400" dirty="0" err="1" smtClean="0">
                <a:solidFill>
                  <a:schemeClr val="tx1"/>
                </a:solidFill>
                <a:effectLst/>
              </a:rPr>
              <a:t>الى</a:t>
            </a:r>
            <a:r>
              <a:rPr lang="ar-IQ" sz="2400" dirty="0" smtClean="0">
                <a:solidFill>
                  <a:schemeClr val="tx1"/>
                </a:solidFill>
                <a:effectLst/>
              </a:rPr>
              <a:t> الخارج.</a:t>
            </a:r>
            <a:r>
              <a:rPr lang="en-US" sz="2400" dirty="0" smtClean="0">
                <a:solidFill>
                  <a:schemeClr val="tx1"/>
                </a:solidFill>
                <a:effectLst/>
              </a:rPr>
              <a:t/>
            </a:r>
            <a:br>
              <a:rPr lang="en-US" sz="2400" dirty="0" smtClean="0">
                <a:solidFill>
                  <a:schemeClr val="tx1"/>
                </a:solidFill>
                <a:effectLst/>
              </a:rPr>
            </a:br>
            <a:endParaRPr lang="ar-IQ" sz="2400" dirty="0">
              <a:solidFill>
                <a:schemeClr val="tx1"/>
              </a:solidFill>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395536" y="980728"/>
            <a:ext cx="8099177" cy="5112568"/>
          </a:xfrm>
        </p:spPr>
        <p:style>
          <a:lnRef idx="1">
            <a:schemeClr val="accent4"/>
          </a:lnRef>
          <a:fillRef idx="2">
            <a:schemeClr val="accent4"/>
          </a:fillRef>
          <a:effectRef idx="1">
            <a:schemeClr val="accent4"/>
          </a:effectRef>
          <a:fontRef idx="minor">
            <a:schemeClr val="dk1"/>
          </a:fontRef>
        </p:style>
        <p:txBody>
          <a:bodyPr>
            <a:normAutofit lnSpcReduction="10000"/>
          </a:bodyPr>
          <a:lstStyle/>
          <a:p>
            <a:r>
              <a:rPr lang="ar-IQ" sz="3600" u="sng" dirty="0">
                <a:solidFill>
                  <a:schemeClr val="tx1"/>
                </a:solidFill>
              </a:rPr>
              <a:t>أولا : مفهوم الاستثمار السياحي :</a:t>
            </a:r>
            <a:endParaRPr lang="en-US" sz="3600" dirty="0">
              <a:solidFill>
                <a:schemeClr val="tx1"/>
              </a:solidFill>
            </a:endParaRPr>
          </a:p>
          <a:p>
            <a:r>
              <a:rPr lang="ar-IQ" sz="3600" dirty="0">
                <a:solidFill>
                  <a:schemeClr val="tx1"/>
                </a:solidFill>
              </a:rPr>
              <a:t> </a:t>
            </a:r>
            <a:r>
              <a:rPr lang="ar-IQ" sz="3600" dirty="0" smtClean="0">
                <a:solidFill>
                  <a:schemeClr val="tx1"/>
                </a:solidFill>
              </a:rPr>
              <a:t>يُعَد </a:t>
            </a:r>
            <a:r>
              <a:rPr lang="ar-IQ" sz="3600" dirty="0">
                <a:solidFill>
                  <a:schemeClr val="tx1"/>
                </a:solidFill>
              </a:rPr>
              <a:t>الاستثمار في القطاع السياحي جزءاً لا يتجزأ من الاستثمار الكلي للبلد ولا يختلف الاستثمار السياحي بالعموميات عن أنواع الاستثمار الأخرى، فالاستثمار بصورة عامة يهتم بتنمية وتطوير رأس المال المادي والبشري بهدف زيادة الإنتاج كما ونوعا،  كذلك الاستثمار السياحي يهتم بتنمية وتطوير رأس المال المادي والبشري الذي يعد جزءا من العملية الإنتاجية والخدمية في النشاط السياحي.</a:t>
            </a:r>
            <a:endParaRPr lang="en-US" sz="3600" dirty="0" smtClean="0">
              <a:solidFill>
                <a:schemeClr val="tx1"/>
              </a:solidFill>
            </a:endParaRPr>
          </a:p>
          <a:p>
            <a:r>
              <a:rPr lang="ar-IQ" dirty="0">
                <a:solidFill>
                  <a:schemeClr val="tx1"/>
                </a:solidFill>
              </a:rPr>
              <a:t> </a:t>
            </a:r>
            <a:endParaRPr lang="en-US" dirty="0" smtClean="0">
              <a:solidFill>
                <a:schemeClr val="tx1"/>
              </a:solidFill>
            </a:endParaRPr>
          </a:p>
          <a:p>
            <a:endParaRPr lang="ar-IQ" dirty="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980728"/>
            <a:ext cx="8640960" cy="5616624"/>
          </a:xfrm>
        </p:spPr>
        <p:style>
          <a:lnRef idx="1">
            <a:schemeClr val="accent4"/>
          </a:lnRef>
          <a:fillRef idx="2">
            <a:schemeClr val="accent4"/>
          </a:fillRef>
          <a:effectRef idx="1">
            <a:schemeClr val="accent4"/>
          </a:effectRef>
          <a:fontRef idx="minor">
            <a:schemeClr val="dk1"/>
          </a:fontRef>
        </p:style>
        <p:txBody>
          <a:bodyPr>
            <a:normAutofit fontScale="90000"/>
          </a:bodyPr>
          <a:lstStyle/>
          <a:p>
            <a:pPr lvl="0" algn="r"/>
            <a:r>
              <a:rPr lang="ar-IQ" b="1" u="sng" dirty="0" smtClean="0">
                <a:cs typeface="+mn-cs"/>
              </a:rPr>
              <a:t>2-المردود المادي المرتقب</a:t>
            </a:r>
            <a:r>
              <a:rPr lang="ar-IQ" u="sng" dirty="0" smtClean="0">
                <a:cs typeface="+mn-cs"/>
              </a:rPr>
              <a:t>:</a:t>
            </a:r>
            <a:r>
              <a:rPr lang="ar-IQ" dirty="0" smtClean="0">
                <a:cs typeface="+mn-cs"/>
              </a:rPr>
              <a:t> </a:t>
            </a:r>
            <a:br>
              <a:rPr lang="ar-IQ" dirty="0" smtClean="0">
                <a:cs typeface="+mn-cs"/>
              </a:rPr>
            </a:br>
            <a:r>
              <a:rPr lang="ar-IQ" dirty="0" smtClean="0">
                <a:cs typeface="+mn-cs"/>
              </a:rPr>
              <a:t>وهو ذلك الجزء المتبقي من </a:t>
            </a:r>
            <a:r>
              <a:rPr lang="ar-IQ" dirty="0" err="1" smtClean="0">
                <a:cs typeface="+mn-cs"/>
              </a:rPr>
              <a:t>الايراد</a:t>
            </a:r>
            <a:r>
              <a:rPr lang="ar-IQ" dirty="0" smtClean="0">
                <a:cs typeface="+mn-cs"/>
              </a:rPr>
              <a:t> الكلي للمشروع بعد تسديد تكاليف </a:t>
            </a:r>
            <a:r>
              <a:rPr lang="ar-IQ" dirty="0" err="1" smtClean="0">
                <a:cs typeface="+mn-cs"/>
              </a:rPr>
              <a:t>الانتاج</a:t>
            </a:r>
            <a:r>
              <a:rPr lang="ar-IQ" dirty="0" smtClean="0">
                <a:cs typeface="+mn-cs"/>
              </a:rPr>
              <a:t> المباشرة والضمنية وكذلك بعد طرح نسبة معينة تمثل الربح الاعتيادي والطبيعي للمشروع المستثمر سواء كان في القطاع السياحي </a:t>
            </a:r>
            <a:r>
              <a:rPr lang="ar-IQ" dirty="0" err="1" smtClean="0">
                <a:cs typeface="+mn-cs"/>
              </a:rPr>
              <a:t>او</a:t>
            </a:r>
            <a:r>
              <a:rPr lang="ar-IQ" dirty="0" smtClean="0">
                <a:cs typeface="+mn-cs"/>
              </a:rPr>
              <a:t> </a:t>
            </a:r>
            <a:r>
              <a:rPr lang="ar-IQ" dirty="0" err="1" smtClean="0">
                <a:cs typeface="+mn-cs"/>
              </a:rPr>
              <a:t>اي</a:t>
            </a:r>
            <a:r>
              <a:rPr lang="ar-IQ" dirty="0" smtClean="0">
                <a:cs typeface="+mn-cs"/>
              </a:rPr>
              <a:t> قطاع آخر يجب أن يغطي تكاليف عناصر </a:t>
            </a:r>
            <a:r>
              <a:rPr lang="ar-IQ" dirty="0" err="1" smtClean="0">
                <a:cs typeface="+mn-cs"/>
              </a:rPr>
              <a:t>الانتاج</a:t>
            </a:r>
            <a:r>
              <a:rPr lang="ar-IQ" dirty="0" smtClean="0">
                <a:cs typeface="+mn-cs"/>
              </a:rPr>
              <a:t> المختلفة ويحقق مردوداً مادياً (ربحاً) الذي يعده مكافأة عن المخاطر التي قد يواجهها في الظروف غير المؤكدة، ولذلك يهتم المستثمر بالمردود المادي ولا يهتم كثيراً بالمردود الاجتماعي . الذي تركز عليه استثمارات الدولة.  </a:t>
            </a:r>
            <a:r>
              <a:rPr lang="en-US" dirty="0" smtClean="0"/>
              <a:t/>
            </a:r>
            <a:br>
              <a:rPr lang="en-US" dirty="0" smtClean="0"/>
            </a:br>
            <a:endParaRPr lang="ar-IQ"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692696"/>
            <a:ext cx="8229600" cy="6165304"/>
          </a:xfrm>
        </p:spPr>
        <p:style>
          <a:lnRef idx="1">
            <a:schemeClr val="accent4"/>
          </a:lnRef>
          <a:fillRef idx="2">
            <a:schemeClr val="accent4"/>
          </a:fillRef>
          <a:effectRef idx="1">
            <a:schemeClr val="accent4"/>
          </a:effectRef>
          <a:fontRef idx="minor">
            <a:schemeClr val="dk1"/>
          </a:fontRef>
        </p:style>
        <p:txBody>
          <a:bodyPr>
            <a:normAutofit fontScale="90000"/>
          </a:bodyPr>
          <a:lstStyle/>
          <a:p>
            <a:pPr lvl="0" algn="r"/>
            <a:r>
              <a:rPr lang="ar-IQ" u="sng" dirty="0" smtClean="0">
                <a:cs typeface="+mn-cs"/>
              </a:rPr>
              <a:t>3-كلفة الفرصة البديلة : - </a:t>
            </a:r>
            <a:r>
              <a:rPr lang="ar-IQ" dirty="0" smtClean="0">
                <a:cs typeface="+mn-cs"/>
              </a:rPr>
              <a:t>  وتعني قيمة المنتجات التي يتم التضحية </a:t>
            </a:r>
            <a:r>
              <a:rPr lang="ar-IQ" dirty="0" err="1" smtClean="0">
                <a:cs typeface="+mn-cs"/>
              </a:rPr>
              <a:t>بها</a:t>
            </a:r>
            <a:r>
              <a:rPr lang="ar-IQ" dirty="0" smtClean="0">
                <a:cs typeface="+mn-cs"/>
              </a:rPr>
              <a:t> بأفضل بديل أو كسب منتج آخر– بناءً على ذلك-  فان المستثمر يخضع في اختيار الفرصة البديلة إلى عملية المفاضلة أي </a:t>
            </a:r>
            <a:r>
              <a:rPr lang="ar-IQ" dirty="0" err="1" smtClean="0">
                <a:cs typeface="+mn-cs"/>
              </a:rPr>
              <a:t>ان</a:t>
            </a:r>
            <a:r>
              <a:rPr lang="ar-IQ" dirty="0" smtClean="0">
                <a:cs typeface="+mn-cs"/>
              </a:rPr>
              <a:t> المستثمر يستثمر </a:t>
            </a:r>
            <a:r>
              <a:rPr lang="ar-IQ" dirty="0" err="1" smtClean="0">
                <a:cs typeface="+mn-cs"/>
              </a:rPr>
              <a:t>امواله</a:t>
            </a:r>
            <a:r>
              <a:rPr lang="ar-IQ" dirty="0" smtClean="0">
                <a:cs typeface="+mn-cs"/>
              </a:rPr>
              <a:t> في النشاط الذي يحقق الربح السريع لذلك فالمستثمرون عندما يعتقدون أن الفرصة الاستثمارية البديلة في القطاع السياحي أفضل من الفرص الاستثمارية الأخرى بالطبع سيكون تأثيره ايجابياً في الاستثمار في القطاع السياحي. ، حيث  يزداد وينمو الاستثمار السياحي والعكس صحيح مع بقاء العوامل </a:t>
            </a:r>
            <a:r>
              <a:rPr lang="ar-IQ" dirty="0" err="1" smtClean="0">
                <a:cs typeface="+mn-cs"/>
              </a:rPr>
              <a:t>الاخرى</a:t>
            </a:r>
            <a:r>
              <a:rPr lang="ar-IQ" dirty="0" smtClean="0">
                <a:cs typeface="+mn-cs"/>
              </a:rPr>
              <a:t> ثابتة </a:t>
            </a:r>
            <a:r>
              <a:rPr lang="ar-IQ" dirty="0" err="1" smtClean="0">
                <a:cs typeface="+mn-cs"/>
              </a:rPr>
              <a:t>اي</a:t>
            </a:r>
            <a:r>
              <a:rPr lang="ar-IQ" dirty="0" smtClean="0">
                <a:cs typeface="+mn-cs"/>
              </a:rPr>
              <a:t> العلاقة طردية. </a:t>
            </a:r>
            <a:r>
              <a:rPr lang="en-US" dirty="0" smtClean="0"/>
              <a:t/>
            </a:r>
            <a:br>
              <a:rPr lang="en-US" dirty="0" smtClean="0"/>
            </a:br>
            <a:endParaRPr lang="ar-IQ"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5238328"/>
          </a:xfrm>
        </p:spPr>
        <p:style>
          <a:lnRef idx="1">
            <a:schemeClr val="accent3"/>
          </a:lnRef>
          <a:fillRef idx="2">
            <a:schemeClr val="accent3"/>
          </a:fillRef>
          <a:effectRef idx="1">
            <a:schemeClr val="accent3"/>
          </a:effectRef>
          <a:fontRef idx="minor">
            <a:schemeClr val="dk1"/>
          </a:fontRef>
        </p:style>
        <p:txBody>
          <a:bodyPr>
            <a:noAutofit/>
          </a:bodyPr>
          <a:lstStyle/>
          <a:p>
            <a:pPr algn="r"/>
            <a:r>
              <a:rPr lang="ar-IQ" sz="2800" b="1" u="sng" dirty="0" smtClean="0">
                <a:cs typeface="+mn-cs"/>
              </a:rPr>
              <a:t>4-الاستقرار السياسي </a:t>
            </a:r>
            <a:r>
              <a:rPr lang="ar-IQ" sz="2800" b="1" u="sng" dirty="0" err="1" smtClean="0">
                <a:cs typeface="+mn-cs"/>
              </a:rPr>
              <a:t>والامني</a:t>
            </a:r>
            <a:r>
              <a:rPr lang="ar-IQ" sz="2800" b="1" dirty="0" smtClean="0">
                <a:cs typeface="+mn-cs"/>
              </a:rPr>
              <a:t> </a:t>
            </a:r>
            <a:r>
              <a:rPr lang="ar-IQ" sz="2800" dirty="0" smtClean="0">
                <a:cs typeface="+mn-cs"/>
              </a:rPr>
              <a:t>:</a:t>
            </a:r>
            <a:r>
              <a:rPr lang="ar-IQ" sz="2800" dirty="0" err="1" smtClean="0">
                <a:cs typeface="+mn-cs"/>
              </a:rPr>
              <a:t>ان</a:t>
            </a:r>
            <a:r>
              <a:rPr lang="ar-IQ" sz="2800" dirty="0" smtClean="0">
                <a:cs typeface="+mn-cs"/>
              </a:rPr>
              <a:t> توفر بيئة مستقرة وجاذبة </a:t>
            </a:r>
            <a:r>
              <a:rPr lang="ar-IQ" sz="2800" dirty="0" err="1" smtClean="0">
                <a:cs typeface="+mn-cs"/>
              </a:rPr>
              <a:t>او</a:t>
            </a:r>
            <a:r>
              <a:rPr lang="ar-IQ" sz="2800" dirty="0" smtClean="0">
                <a:cs typeface="+mn-cs"/>
              </a:rPr>
              <a:t> مناخ استثماري يتحقق من خلال </a:t>
            </a:r>
            <a:r>
              <a:rPr lang="ar-IQ" sz="2800" dirty="0" err="1" smtClean="0">
                <a:cs typeface="+mn-cs"/>
              </a:rPr>
              <a:t>الاداء</a:t>
            </a:r>
            <a:r>
              <a:rPr lang="ar-IQ" sz="2800" dirty="0" smtClean="0">
                <a:cs typeface="+mn-cs"/>
              </a:rPr>
              <a:t> الاقتصادي الجيد.والاستقرار السياسي </a:t>
            </a:r>
            <a:r>
              <a:rPr lang="ar-IQ" sz="2800" dirty="0" err="1" smtClean="0">
                <a:cs typeface="+mn-cs"/>
              </a:rPr>
              <a:t>والامني</a:t>
            </a:r>
            <a:r>
              <a:rPr lang="ar-IQ" sz="2800" dirty="0" smtClean="0">
                <a:cs typeface="+mn-cs"/>
              </a:rPr>
              <a:t>.و أطر تشريعية مؤسسية متطورة. وموارد بشرية </a:t>
            </a:r>
            <a:r>
              <a:rPr lang="ar-IQ" sz="2800" dirty="0" err="1" smtClean="0">
                <a:cs typeface="+mn-cs"/>
              </a:rPr>
              <a:t>كفوءة</a:t>
            </a:r>
            <a:r>
              <a:rPr lang="ar-IQ" sz="2800" dirty="0" smtClean="0">
                <a:cs typeface="+mn-cs"/>
              </a:rPr>
              <a:t>. </a:t>
            </a:r>
            <a:r>
              <a:rPr lang="ar-IQ" sz="2800" dirty="0" err="1" smtClean="0">
                <a:cs typeface="+mn-cs"/>
              </a:rPr>
              <a:t>ان</a:t>
            </a:r>
            <a:r>
              <a:rPr lang="ar-IQ" sz="2800" dirty="0" smtClean="0">
                <a:cs typeface="+mn-cs"/>
              </a:rPr>
              <a:t> مثل هذه البيئة لها دور كبير في جذب المستثمرين لاستثمار أموالهم فيها، وان هذا العامل يؤثر في خلق المناخ الاستثماري الجيد من خلال توفير حماية للاستثمارات من مخاطر التقلبات السياسية والاجتماعية والتشريعية، كما </a:t>
            </a:r>
            <a:r>
              <a:rPr lang="ar-IQ" sz="2800" dirty="0" err="1" smtClean="0">
                <a:cs typeface="+mn-cs"/>
              </a:rPr>
              <a:t>ان</a:t>
            </a:r>
            <a:r>
              <a:rPr lang="ar-IQ" sz="2800" dirty="0" smtClean="0">
                <a:cs typeface="+mn-cs"/>
              </a:rPr>
              <a:t> وضوح النظام القانوني </a:t>
            </a:r>
            <a:r>
              <a:rPr lang="ar-IQ" sz="2800" dirty="0" err="1" smtClean="0">
                <a:cs typeface="+mn-cs"/>
              </a:rPr>
              <a:t>والاداري</a:t>
            </a:r>
            <a:r>
              <a:rPr lang="ar-IQ" sz="2800" dirty="0" smtClean="0">
                <a:cs typeface="+mn-cs"/>
              </a:rPr>
              <a:t> السائد ومدى ثباته واتساقه يؤدي </a:t>
            </a:r>
            <a:r>
              <a:rPr lang="ar-IQ" sz="2800" dirty="0" err="1" smtClean="0">
                <a:cs typeface="+mn-cs"/>
              </a:rPr>
              <a:t>الى</a:t>
            </a:r>
            <a:r>
              <a:rPr lang="ar-IQ" sz="2800" dirty="0" smtClean="0">
                <a:cs typeface="+mn-cs"/>
              </a:rPr>
              <a:t> خلق التوازن بين الحقوق والواجبات والتعامل السياسي مع المستثمرين وتخطي العقبات التي تعترض انسيابية المشاريع الاستثمارية. </a:t>
            </a:r>
            <a:endParaRPr lang="ar-IQ" sz="2800" dirty="0">
              <a:cs typeface="+mn-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5715000"/>
          </a:xfrm>
        </p:spPr>
        <p:style>
          <a:lnRef idx="1">
            <a:schemeClr val="accent6"/>
          </a:lnRef>
          <a:fillRef idx="2">
            <a:schemeClr val="accent6"/>
          </a:fillRef>
          <a:effectRef idx="1">
            <a:schemeClr val="accent6"/>
          </a:effectRef>
          <a:fontRef idx="minor">
            <a:schemeClr val="dk1"/>
          </a:fontRef>
        </p:style>
        <p:txBody>
          <a:bodyPr>
            <a:normAutofit/>
          </a:bodyPr>
          <a:lstStyle/>
          <a:p>
            <a:pPr lvl="0" algn="r"/>
            <a:r>
              <a:rPr lang="ar-IQ" b="1" u="sng" dirty="0" smtClean="0">
                <a:cs typeface="+mn-cs"/>
              </a:rPr>
              <a:t>5-اتجاهات المستثمر</a:t>
            </a:r>
            <a:r>
              <a:rPr lang="ar-IQ" u="sng" dirty="0" smtClean="0">
                <a:cs typeface="+mn-cs"/>
              </a:rPr>
              <a:t>:</a:t>
            </a:r>
            <a:r>
              <a:rPr lang="ar-IQ" dirty="0" smtClean="0">
                <a:cs typeface="+mn-cs"/>
              </a:rPr>
              <a:t> لا شك </a:t>
            </a:r>
            <a:r>
              <a:rPr lang="ar-IQ" dirty="0" err="1" smtClean="0">
                <a:cs typeface="+mn-cs"/>
              </a:rPr>
              <a:t>ان</a:t>
            </a:r>
            <a:r>
              <a:rPr lang="ar-IQ" dirty="0" smtClean="0">
                <a:cs typeface="+mn-cs"/>
              </a:rPr>
              <a:t> الخبرة تؤدي دوراً مؤثراً في توجه المستثمرين للاستثمار في نشاط ما في الوقت الذي يكون المستثمر متردداً في الدخول في النشاط الذي لا يملك فيه الخبرة ويجهل طبيعة العمل فيه، والعمل السياحي له طبيعة وخصوصية وسمات على المستثمر </a:t>
            </a:r>
            <a:r>
              <a:rPr lang="ar-IQ" dirty="0" err="1" smtClean="0">
                <a:cs typeface="+mn-cs"/>
              </a:rPr>
              <a:t>ان</a:t>
            </a:r>
            <a:r>
              <a:rPr lang="ar-IQ" dirty="0" smtClean="0">
                <a:cs typeface="+mn-cs"/>
              </a:rPr>
              <a:t> تتوافر لديه المعلومات والقناعة لاتخاذ قراره في الاستثمار فيه في </a:t>
            </a:r>
            <a:r>
              <a:rPr lang="ar-IQ" dirty="0" err="1" smtClean="0">
                <a:cs typeface="+mn-cs"/>
              </a:rPr>
              <a:t>اطار</a:t>
            </a:r>
            <a:r>
              <a:rPr lang="ar-IQ" dirty="0" smtClean="0">
                <a:cs typeface="+mn-cs"/>
              </a:rPr>
              <a:t> تحليل التكلفة والمنفعة في هذا الاستثمار.</a:t>
            </a:r>
            <a:r>
              <a:rPr lang="en-US" dirty="0" smtClean="0"/>
              <a:t/>
            </a:r>
            <a:br>
              <a:rPr lang="en-US" dirty="0" smtClean="0"/>
            </a:br>
            <a:endParaRPr lang="ar-IQ"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5382344"/>
          </a:xfrm>
        </p:spPr>
        <p:style>
          <a:lnRef idx="1">
            <a:schemeClr val="accent4"/>
          </a:lnRef>
          <a:fillRef idx="2">
            <a:schemeClr val="accent4"/>
          </a:fillRef>
          <a:effectRef idx="1">
            <a:schemeClr val="accent4"/>
          </a:effectRef>
          <a:fontRef idx="minor">
            <a:schemeClr val="dk1"/>
          </a:fontRef>
        </p:style>
        <p:txBody>
          <a:bodyPr>
            <a:normAutofit fontScale="90000"/>
          </a:bodyPr>
          <a:lstStyle/>
          <a:p>
            <a:pPr lvl="0" algn="r"/>
            <a:r>
              <a:rPr lang="ar-IQ" b="1" u="sng" dirty="0" smtClean="0">
                <a:cs typeface="+mn-cs"/>
              </a:rPr>
              <a:t>6-ارتفاع رأس المال الثابت في المشروع السياحي</a:t>
            </a:r>
            <a:r>
              <a:rPr lang="ar-IQ" u="sng" dirty="0" smtClean="0">
                <a:cs typeface="+mn-cs"/>
              </a:rPr>
              <a:t>:</a:t>
            </a:r>
            <a:r>
              <a:rPr lang="ar-IQ" dirty="0" smtClean="0">
                <a:cs typeface="+mn-cs"/>
              </a:rPr>
              <a:t> يمتاز المشروع السياحي بارتفاع نسبة رأس المال الثابت، وهذا يعني انه يحتاج </a:t>
            </a:r>
            <a:r>
              <a:rPr lang="ar-IQ" dirty="0" err="1" smtClean="0">
                <a:cs typeface="+mn-cs"/>
              </a:rPr>
              <a:t>الى</a:t>
            </a:r>
            <a:r>
              <a:rPr lang="ar-IQ" dirty="0" smtClean="0">
                <a:cs typeface="+mn-cs"/>
              </a:rPr>
              <a:t> رأس مال كبير في عملية الاستثمار مما يجعل مدة الاسترداد لرأس المال الثابت مدة طويلة </a:t>
            </a:r>
            <a:r>
              <a:rPr lang="ar-IQ" dirty="0" err="1" smtClean="0">
                <a:cs typeface="+mn-cs"/>
              </a:rPr>
              <a:t>الامر</a:t>
            </a:r>
            <a:r>
              <a:rPr lang="ar-IQ" dirty="0" smtClean="0">
                <a:cs typeface="+mn-cs"/>
              </a:rPr>
              <a:t> الذي يثير قلق المستثمر عند اتخاذه قرار الاستثمار في النشاط السياحي ويتجه نحو القطاعات </a:t>
            </a:r>
            <a:r>
              <a:rPr lang="ar-IQ" dirty="0" err="1" smtClean="0">
                <a:cs typeface="+mn-cs"/>
              </a:rPr>
              <a:t>الاخرى</a:t>
            </a:r>
            <a:r>
              <a:rPr lang="ar-IQ" dirty="0" smtClean="0">
                <a:cs typeface="+mn-cs"/>
              </a:rPr>
              <a:t> وهذا يدل على </a:t>
            </a:r>
            <a:r>
              <a:rPr lang="ar-IQ" dirty="0" err="1" smtClean="0">
                <a:cs typeface="+mn-cs"/>
              </a:rPr>
              <a:t>ان</a:t>
            </a:r>
            <a:r>
              <a:rPr lang="ar-IQ" dirty="0" smtClean="0">
                <a:cs typeface="+mn-cs"/>
              </a:rPr>
              <a:t> العلاقة عكسية بين الاستثمار ورأس المال الثابت مع فرض بقاء العوامل </a:t>
            </a:r>
            <a:r>
              <a:rPr lang="ar-IQ" dirty="0" err="1" smtClean="0">
                <a:cs typeface="+mn-cs"/>
              </a:rPr>
              <a:t>الاخرى</a:t>
            </a:r>
            <a:r>
              <a:rPr lang="ar-IQ" dirty="0" smtClean="0">
                <a:cs typeface="+mn-cs"/>
              </a:rPr>
              <a:t> ثابتة.</a:t>
            </a:r>
            <a:r>
              <a:rPr lang="en-US" dirty="0" smtClean="0"/>
              <a:t/>
            </a:r>
            <a:br>
              <a:rPr lang="en-US" dirty="0" smtClean="0"/>
            </a:br>
            <a:endParaRPr lang="ar-IQ"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4734272"/>
          </a:xfrm>
        </p:spPr>
        <p:style>
          <a:lnRef idx="1">
            <a:schemeClr val="accent4"/>
          </a:lnRef>
          <a:fillRef idx="2">
            <a:schemeClr val="accent4"/>
          </a:fillRef>
          <a:effectRef idx="1">
            <a:schemeClr val="accent4"/>
          </a:effectRef>
          <a:fontRef idx="minor">
            <a:schemeClr val="dk1"/>
          </a:fontRef>
        </p:style>
        <p:txBody>
          <a:bodyPr>
            <a:normAutofit fontScale="90000"/>
          </a:bodyPr>
          <a:lstStyle/>
          <a:p>
            <a:pPr lvl="0" algn="r"/>
            <a:r>
              <a:rPr lang="ar-IQ" sz="3600" b="1" u="sng" dirty="0" smtClean="0"/>
              <a:t>7-موسمية الطلب السياحي</a:t>
            </a:r>
            <a:r>
              <a:rPr lang="ar-IQ" sz="3600" u="sng" dirty="0" smtClean="0"/>
              <a:t>:</a:t>
            </a:r>
            <a:r>
              <a:rPr lang="ar-IQ" sz="3600" dirty="0" smtClean="0"/>
              <a:t> </a:t>
            </a:r>
            <a:r>
              <a:rPr lang="ar-IQ" sz="3600" dirty="0" err="1" smtClean="0"/>
              <a:t>ان</a:t>
            </a:r>
            <a:r>
              <a:rPr lang="ar-IQ" sz="3600" dirty="0" smtClean="0"/>
              <a:t> أحد مميزات الطلب السياحي هو الموسمية ، وان تأثير الموسمية على حركة الاستثمار تنطلق من كون </a:t>
            </a:r>
            <a:r>
              <a:rPr lang="ar-IQ" sz="3600" dirty="0" err="1" smtClean="0"/>
              <a:t>ان</a:t>
            </a:r>
            <a:r>
              <a:rPr lang="ar-IQ" sz="3600" dirty="0" smtClean="0"/>
              <a:t> المستثمر عامة يستثمر </a:t>
            </a:r>
            <a:r>
              <a:rPr lang="ar-IQ" sz="3600" dirty="0" err="1" smtClean="0"/>
              <a:t>امواله</a:t>
            </a:r>
            <a:r>
              <a:rPr lang="ar-IQ" sz="3600" dirty="0" smtClean="0"/>
              <a:t> في مشاريع يكون الطلب على منتجاتها قائم على مدار السنة، وهذا لا يتحقق في المشاريع السياحية مما يجعل هذا عاملاً مؤثراً في قرار الاستثمار في القطاع السياحي، </a:t>
            </a:r>
            <a:r>
              <a:rPr lang="ar-IQ" sz="3600" dirty="0" err="1" smtClean="0"/>
              <a:t>اي</a:t>
            </a:r>
            <a:r>
              <a:rPr lang="ar-IQ" sz="3600" dirty="0" smtClean="0"/>
              <a:t> </a:t>
            </a:r>
            <a:r>
              <a:rPr lang="ar-IQ" sz="3600" dirty="0" err="1" smtClean="0"/>
              <a:t>ان</a:t>
            </a:r>
            <a:r>
              <a:rPr lang="ar-IQ" sz="3600" dirty="0" smtClean="0"/>
              <a:t> العلاقة عكسية بين الموسمية في النشاط السياحي والاستثمار فيه.</a:t>
            </a:r>
            <a:r>
              <a:rPr lang="en-US" dirty="0" smtClean="0"/>
              <a:t/>
            </a:r>
            <a:br>
              <a:rPr lang="en-US" dirty="0" smtClean="0"/>
            </a:br>
            <a:endParaRPr lang="ar-IQ"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64704"/>
            <a:ext cx="8229600" cy="5040560"/>
          </a:xfrm>
        </p:spPr>
        <p:style>
          <a:lnRef idx="1">
            <a:schemeClr val="accent5"/>
          </a:lnRef>
          <a:fillRef idx="2">
            <a:schemeClr val="accent5"/>
          </a:fillRef>
          <a:effectRef idx="1">
            <a:schemeClr val="accent5"/>
          </a:effectRef>
          <a:fontRef idx="minor">
            <a:schemeClr val="dk1"/>
          </a:fontRef>
        </p:style>
        <p:txBody>
          <a:bodyPr>
            <a:normAutofit fontScale="90000"/>
          </a:bodyPr>
          <a:lstStyle/>
          <a:p>
            <a:pPr lvl="0" algn="r"/>
            <a:r>
              <a:rPr lang="ar-IQ" b="1" u="sng" dirty="0" smtClean="0">
                <a:cs typeface="+mn-cs"/>
              </a:rPr>
              <a:t>8-</a:t>
            </a:r>
            <a:r>
              <a:rPr lang="ar-IQ" b="1" u="sng" dirty="0" err="1" smtClean="0">
                <a:cs typeface="+mn-cs"/>
              </a:rPr>
              <a:t>الايرادات</a:t>
            </a:r>
            <a:r>
              <a:rPr lang="ar-IQ" b="1" u="sng" dirty="0" smtClean="0">
                <a:cs typeface="+mn-cs"/>
              </a:rPr>
              <a:t> المتحققة بالعملات الصعبة</a:t>
            </a:r>
            <a:r>
              <a:rPr lang="ar-IQ" b="1" dirty="0" smtClean="0">
                <a:cs typeface="+mn-cs"/>
              </a:rPr>
              <a:t> :- </a:t>
            </a:r>
            <a:r>
              <a:rPr lang="ar-IQ" dirty="0" smtClean="0">
                <a:cs typeface="+mn-cs"/>
              </a:rPr>
              <a:t>إن المستثمر يحبذ أن يتجه إلى النشاط الذي يحقق له إيرادا بالعملة الأجنبية لاسيما في الدول النامية،  لذلك فالمستثمر يتجه نحو الاستثمار في النشاط السياحي إذا شعر أن جزءً من إيراداته ستكون بالعملة الأجنبية وله حق التصرف فيها فضلاً عن أن العملات الأجنبية تعد مردودا مهما </a:t>
            </a:r>
            <a:r>
              <a:rPr lang="ar-IQ" dirty="0" err="1" smtClean="0">
                <a:cs typeface="+mn-cs"/>
              </a:rPr>
              <a:t>و</a:t>
            </a:r>
            <a:r>
              <a:rPr lang="ar-IQ" dirty="0" smtClean="0">
                <a:cs typeface="+mn-cs"/>
              </a:rPr>
              <a:t> التي يحققها النشاط السياحي في البلد عبر تأثيره في ميزان المدفوعات وترفع مستوى الدخل والتشغيل.</a:t>
            </a:r>
            <a:r>
              <a:rPr lang="en-US" dirty="0" smtClean="0"/>
              <a:t/>
            </a:r>
            <a:br>
              <a:rPr lang="en-US" dirty="0" smtClean="0"/>
            </a:br>
            <a:endParaRPr lang="ar-IQ"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5238328"/>
          </a:xfrm>
        </p:spPr>
        <p:style>
          <a:lnRef idx="1">
            <a:schemeClr val="accent4"/>
          </a:lnRef>
          <a:fillRef idx="2">
            <a:schemeClr val="accent4"/>
          </a:fillRef>
          <a:effectRef idx="1">
            <a:schemeClr val="accent4"/>
          </a:effectRef>
          <a:fontRef idx="minor">
            <a:schemeClr val="dk1"/>
          </a:fontRef>
        </p:style>
        <p:txBody>
          <a:bodyPr>
            <a:normAutofit fontScale="90000"/>
          </a:bodyPr>
          <a:lstStyle/>
          <a:p>
            <a:pPr lvl="0" algn="r"/>
            <a:r>
              <a:rPr lang="ar-IQ" b="1" dirty="0" smtClean="0"/>
              <a:t>9-</a:t>
            </a:r>
            <a:r>
              <a:rPr lang="en-US" b="1" dirty="0" smtClean="0"/>
              <a:t> </a:t>
            </a:r>
            <a:r>
              <a:rPr lang="ar-IQ" b="1" u="sng" dirty="0" smtClean="0">
                <a:cs typeface="+mn-cs"/>
              </a:rPr>
              <a:t>سعر الفائدة :-</a:t>
            </a:r>
            <a:r>
              <a:rPr lang="ar-IQ" dirty="0" smtClean="0">
                <a:cs typeface="+mn-cs"/>
              </a:rPr>
              <a:t> </a:t>
            </a:r>
            <a:r>
              <a:rPr lang="ar-SA" dirty="0" smtClean="0">
                <a:cs typeface="+mn-cs"/>
              </a:rPr>
              <a:t>كذلك يؤثر معدل سعر الفائدة في النشاط الاقتصادي بصورة عامة وفي الاستثمار بصورة خاصة من حيث كلفة الاستثمارات أو عوائدها كما أن لتقلبات أسعار الفائدة  الدولية </a:t>
            </a:r>
            <a:r>
              <a:rPr lang="ar-SA" dirty="0" err="1" smtClean="0">
                <a:cs typeface="+mn-cs"/>
              </a:rPr>
              <a:t>اثراً</a:t>
            </a:r>
            <a:r>
              <a:rPr lang="ar-SA" dirty="0" smtClean="0">
                <a:cs typeface="+mn-cs"/>
              </a:rPr>
              <a:t> كبيراً في حركة الاستثمارات من حيث الجذب والطرد ، فارتفاع معدلات الفائدة العالمية يؤدي إلى انتقال الأموال المحلية إلى الخارج ويؤثر في حجم الاستثمارات المحلية  فكلما ارتفع سعر الفائدة انخفض الإنفاق الاستثماري</a:t>
            </a:r>
            <a:r>
              <a:rPr lang="en-US" dirty="0" smtClean="0"/>
              <a:t/>
            </a:r>
            <a:br>
              <a:rPr lang="en-US" dirty="0" smtClean="0"/>
            </a:br>
            <a:endParaRPr lang="ar-IQ"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435280" cy="5166320"/>
          </a:xfrm>
        </p:spPr>
        <p:style>
          <a:lnRef idx="1">
            <a:schemeClr val="accent6"/>
          </a:lnRef>
          <a:fillRef idx="2">
            <a:schemeClr val="accent6"/>
          </a:fillRef>
          <a:effectRef idx="1">
            <a:schemeClr val="accent6"/>
          </a:effectRef>
          <a:fontRef idx="minor">
            <a:schemeClr val="dk1"/>
          </a:fontRef>
        </p:style>
        <p:txBody>
          <a:bodyPr>
            <a:normAutofit fontScale="90000"/>
          </a:bodyPr>
          <a:lstStyle/>
          <a:p>
            <a:pPr algn="r"/>
            <a:r>
              <a:rPr lang="ar-SA" baseline="30000" dirty="0" smtClean="0">
                <a:cs typeface="+mn-cs"/>
              </a:rPr>
              <a:t> </a:t>
            </a:r>
            <a:r>
              <a:rPr lang="ar-IQ" baseline="30000" dirty="0" smtClean="0">
                <a:cs typeface="+mn-cs"/>
              </a:rPr>
              <a:t>10-</a:t>
            </a:r>
            <a:r>
              <a:rPr lang="ar-IQ" u="sng" dirty="0" smtClean="0">
                <a:cs typeface="+mn-cs"/>
              </a:rPr>
              <a:t>الدخل القومي :- </a:t>
            </a:r>
            <a:r>
              <a:rPr lang="ar-IQ" dirty="0" smtClean="0">
                <a:cs typeface="+mn-cs"/>
              </a:rPr>
              <a:t> للدخل القومي تأثير في الاستثمارات بصورة عامة وأهم العناصر المؤثرة هي حجم الدخل المتاح ومعدلات النمو في الدخل وتوزيع الدخل القومي وانعكاس ذلك على متوسط الدخل الفردي، لأنه كلما كبر حجم الدخل أدى إلى ارتفاع الميل الحدي للادخار ويؤدي ذلك إلى توليد استثمارات ذات طاقات إنتاجية واسعة ، وكلما زاد نمو الدخل القومي يعني ارتفاع مستوى الطلب الكلي للمجتمع  فضلاً عن زيادة الادخار، مما يشجع على القيام بتنفيذ الاستثمارات في القطاع السياحي</a:t>
            </a:r>
            <a:endParaRPr lang="ar-IQ" dirty="0">
              <a:cs typeface="+mn-cs"/>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764704"/>
            <a:ext cx="9144000" cy="6408712"/>
          </a:xfrm>
        </p:spPr>
        <p:style>
          <a:lnRef idx="1">
            <a:schemeClr val="accent3"/>
          </a:lnRef>
          <a:fillRef idx="2">
            <a:schemeClr val="accent3"/>
          </a:fillRef>
          <a:effectRef idx="1">
            <a:schemeClr val="accent3"/>
          </a:effectRef>
          <a:fontRef idx="minor">
            <a:schemeClr val="dk1"/>
          </a:fontRef>
        </p:style>
        <p:txBody>
          <a:bodyPr>
            <a:normAutofit fontScale="90000"/>
          </a:bodyPr>
          <a:lstStyle/>
          <a:p>
            <a:pPr lvl="0" algn="r"/>
            <a:r>
              <a:rPr lang="ar-IQ" b="1" baseline="30000" dirty="0" smtClean="0"/>
              <a:t>11-</a:t>
            </a:r>
            <a:r>
              <a:rPr lang="en-US" b="1" baseline="30000" dirty="0" smtClean="0">
                <a:cs typeface="+mn-cs"/>
              </a:rPr>
              <a:t> </a:t>
            </a:r>
            <a:r>
              <a:rPr lang="ar-IQ" b="1" u="sng" dirty="0" smtClean="0">
                <a:cs typeface="+mn-cs"/>
              </a:rPr>
              <a:t>معدلات التضخم:- </a:t>
            </a:r>
            <a:r>
              <a:rPr lang="ar-IQ" dirty="0" smtClean="0">
                <a:cs typeface="+mn-cs"/>
              </a:rPr>
              <a:t>  إن ارتفاع معدلات التضخم ستؤثر بصورة سلبية في الاستثمار في القطاع السياحي لأنه يخلق جواً من عدم الاستقرار في قطاع الأعمال ويؤدي إلى عدم معرفة المستثمر الحالة التي يكون عليها الاقتصاد في المستقبل أو الأموال المستثمرة ويرفع درجة المخاطر كونه يؤدي إلى الارتفاع العام في الأسعار وانخفاض القوة الشرائية للنقود ويؤثر في تحديد القيمة الحقيقية للدخول والأرباح ورأس المال المستثمر مما يؤدي إلى انخفاض الرغبة في الاستثمار في بلد يعاني من ارتفاع مستمر في معدلات التضخم.</a:t>
            </a:r>
            <a:r>
              <a:rPr lang="en-US" dirty="0" smtClean="0"/>
              <a:t/>
            </a:r>
            <a:br>
              <a:rPr lang="en-US" dirty="0" smtClean="0"/>
            </a:br>
            <a:r>
              <a:rPr lang="ar-IQ" dirty="0" smtClean="0"/>
              <a:t> </a:t>
            </a:r>
            <a:r>
              <a:rPr lang="en-US" dirty="0" smtClean="0"/>
              <a:t/>
            </a:r>
            <a:br>
              <a:rPr lang="en-US" dirty="0" smtClean="0"/>
            </a:br>
            <a:r>
              <a:rPr lang="en-US" dirty="0" smtClean="0"/>
              <a:t> </a:t>
            </a:r>
            <a:br>
              <a:rPr lang="en-US" dirty="0" smtClean="0"/>
            </a:br>
            <a:endParaRPr lang="ar-IQ"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395536" y="1052736"/>
            <a:ext cx="8352927" cy="4968551"/>
          </a:xfrm>
        </p:spPr>
        <p:style>
          <a:lnRef idx="1">
            <a:schemeClr val="accent5"/>
          </a:lnRef>
          <a:fillRef idx="2">
            <a:schemeClr val="accent5"/>
          </a:fillRef>
          <a:effectRef idx="1">
            <a:schemeClr val="accent5"/>
          </a:effectRef>
          <a:fontRef idx="minor">
            <a:schemeClr val="dk1"/>
          </a:fontRef>
        </p:style>
        <p:txBody>
          <a:bodyPr>
            <a:normAutofit/>
          </a:bodyPr>
          <a:lstStyle/>
          <a:p>
            <a:r>
              <a:rPr lang="ar-IQ" dirty="0"/>
              <a:t> </a:t>
            </a:r>
            <a:r>
              <a:rPr lang="ar-IQ" sz="3600" dirty="0"/>
              <a:t>حيث يعرف الاستثمار السياحي على </a:t>
            </a:r>
            <a:r>
              <a:rPr lang="ar-IQ" sz="3600" dirty="0" smtClean="0"/>
              <a:t>انه</a:t>
            </a:r>
          </a:p>
          <a:p>
            <a:r>
              <a:rPr lang="ar-IQ" sz="3600" dirty="0" smtClean="0"/>
              <a:t> </a:t>
            </a:r>
            <a:r>
              <a:rPr lang="ar-IQ" sz="3600" dirty="0"/>
              <a:t>((ذلك الجزء من القابلية الإنتاجية الآنية الموجهة إلى تكوين رأس المال السياحي المادي والبشري بغية زيادة طاقة البلد السياحية ، مثل بناء الفنادق والمدن السياحية والجامعات والمعاهد السياحية </a:t>
            </a:r>
            <a:r>
              <a:rPr lang="ar-IQ" sz="3600" dirty="0" err="1"/>
              <a:t>والبنى</a:t>
            </a:r>
            <a:r>
              <a:rPr lang="ar-IQ" sz="3600" dirty="0"/>
              <a:t> </a:t>
            </a:r>
            <a:r>
              <a:rPr lang="ar-IQ" sz="3600" dirty="0" err="1"/>
              <a:t>الارتكازية</a:t>
            </a:r>
            <a:r>
              <a:rPr lang="ar-IQ" sz="3600" dirty="0"/>
              <a:t> التي تدعم السياحة .. الخ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457200" y="332657"/>
            <a:ext cx="8458200" cy="5688632"/>
          </a:xfrm>
        </p:spPr>
        <p:style>
          <a:lnRef idx="1">
            <a:schemeClr val="accent3"/>
          </a:lnRef>
          <a:fillRef idx="2">
            <a:schemeClr val="accent3"/>
          </a:fillRef>
          <a:effectRef idx="1">
            <a:schemeClr val="accent3"/>
          </a:effectRef>
          <a:fontRef idx="minor">
            <a:schemeClr val="dk1"/>
          </a:fontRef>
        </p:style>
        <p:txBody>
          <a:bodyPr>
            <a:normAutofit/>
          </a:bodyPr>
          <a:lstStyle/>
          <a:p>
            <a:pPr algn="r"/>
            <a:r>
              <a:rPr lang="ar-IQ" sz="2400" b="1" u="sng" dirty="0" smtClean="0">
                <a:solidFill>
                  <a:schemeClr val="tx1"/>
                </a:solidFill>
              </a:rPr>
              <a:t>خامساً : المجالات والفرص الاستثمارية في النشاط السياحي</a:t>
            </a:r>
            <a:r>
              <a:rPr lang="en-US" sz="2400" dirty="0" smtClean="0">
                <a:solidFill>
                  <a:schemeClr val="tx1"/>
                </a:solidFill>
              </a:rPr>
              <a:t/>
            </a:r>
            <a:br>
              <a:rPr lang="en-US" sz="2400" dirty="0" smtClean="0">
                <a:solidFill>
                  <a:schemeClr val="tx1"/>
                </a:solidFill>
              </a:rPr>
            </a:br>
            <a:r>
              <a:rPr lang="ar-SA" sz="2400" dirty="0" smtClean="0">
                <a:solidFill>
                  <a:schemeClr val="tx1"/>
                </a:solidFill>
              </a:rPr>
              <a:t>يقصد بالفرص الاستثمارية بصورة عامة هو نوع أو طبيعة النشاط الاقتصادي الذي يتم توظيف أموال المستثمر فيه بهدف الحصول على الأرباح بعد تغطية التكاليف   كما يقصد بأنها فكرة جديدة لبداية عمل واتخاذ قرار استثماري بتطبيقها وترجمتها على أرض الواقع بمنتجات متمثلة بسلع أو خدمات بهدف تحقيق العائد المجزي لأصحابها أو بهدف تحقيق عائد اجتماعي على وفق سياسة الدولة  ، وتمر هذه الفرص الاستثمارية بمراحل عدة بداية من مرحلة الجدوى المبدئية للمشروع الاستثماري ،تليها مرحلة الجدوى التفصيلية للمشروع الاستثماري لأهمية دراسة الجدوى كونها تعد </a:t>
            </a:r>
            <a:r>
              <a:rPr lang="ar-SA" sz="2400" dirty="0" err="1" smtClean="0">
                <a:solidFill>
                  <a:schemeClr val="tx1"/>
                </a:solidFill>
              </a:rPr>
              <a:t>إسلوبا</a:t>
            </a:r>
            <a:r>
              <a:rPr lang="ar-SA" sz="2400" dirty="0" smtClean="0">
                <a:solidFill>
                  <a:schemeClr val="tx1"/>
                </a:solidFill>
              </a:rPr>
              <a:t> علميا  للكشف عن احتمالات نجاح أو فشل الأفكار الاستثمارية ومن ثم  الإنتاج  والاستيراد في حال كانت تكلفة الاستيراد اقل من تكلفة الإنتاج حسب مبدأ الميزة النسبية المتاحة لكل بلد  ، كما يستوجب مراعاة التكاليف والعائد  للاستثمار ومخاطر الاستثمار وكذلك مراعاة اقتصاديات الاستثمار من حيث أسعار الفائدة والتضخم واختيار أفضل البدائل واستخدام قنوات التمويل المثلى.</a:t>
            </a:r>
            <a:r>
              <a:rPr lang="ar-SA" sz="2400" baseline="30000" dirty="0" smtClean="0">
                <a:solidFill>
                  <a:schemeClr val="tx1"/>
                </a:solidFill>
              </a:rPr>
              <a:t> </a:t>
            </a:r>
            <a:r>
              <a:rPr lang="en-US" dirty="0" smtClean="0"/>
              <a:t/>
            </a:r>
            <a:br>
              <a:rPr lang="en-US" dirty="0" smtClean="0"/>
            </a:br>
            <a:endParaRPr lang="ar-IQ"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4230216"/>
          </a:xfrm>
        </p:spPr>
        <p:style>
          <a:lnRef idx="1">
            <a:schemeClr val="accent6"/>
          </a:lnRef>
          <a:fillRef idx="2">
            <a:schemeClr val="accent6"/>
          </a:fillRef>
          <a:effectRef idx="1">
            <a:schemeClr val="accent6"/>
          </a:effectRef>
          <a:fontRef idx="minor">
            <a:schemeClr val="dk1"/>
          </a:fontRef>
        </p:style>
        <p:txBody>
          <a:bodyPr>
            <a:normAutofit/>
          </a:bodyPr>
          <a:lstStyle/>
          <a:p>
            <a:pPr algn="r"/>
            <a:r>
              <a:rPr lang="ar-SA" dirty="0" smtClean="0"/>
              <a:t>أن فرص الاستثمار في القطاع السياحي يمكن تحديدها في المجالات الآتية التي تنفق فيها المدخرات  للاستثمار السياحي  وكالاتي :-</a:t>
            </a:r>
            <a:r>
              <a:rPr lang="en-US" dirty="0" smtClean="0"/>
              <a:t/>
            </a:r>
            <a:br>
              <a:rPr lang="en-US" dirty="0" smtClean="0"/>
            </a:br>
            <a:endParaRPr lang="ar-IQ"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5310336"/>
          </a:xfrm>
        </p:spPr>
        <p:style>
          <a:lnRef idx="1">
            <a:schemeClr val="accent4"/>
          </a:lnRef>
          <a:fillRef idx="2">
            <a:schemeClr val="accent4"/>
          </a:fillRef>
          <a:effectRef idx="1">
            <a:schemeClr val="accent4"/>
          </a:effectRef>
          <a:fontRef idx="minor">
            <a:schemeClr val="dk1"/>
          </a:fontRef>
        </p:style>
        <p:txBody>
          <a:bodyPr>
            <a:normAutofit fontScale="90000"/>
          </a:bodyPr>
          <a:lstStyle/>
          <a:p>
            <a:pPr lvl="0" algn="r"/>
            <a:r>
              <a:rPr lang="ar-SA" b="1" u="sng" dirty="0" smtClean="0">
                <a:cs typeface="+mn-cs"/>
              </a:rPr>
              <a:t>1- فرص الاستثمار في مجالات الإيواء السياحي :</a:t>
            </a:r>
            <a:r>
              <a:rPr lang="ar-SA" b="1" dirty="0" smtClean="0">
                <a:cs typeface="+mn-cs"/>
              </a:rPr>
              <a:t>-</a:t>
            </a:r>
            <a:r>
              <a:rPr lang="ar-SA" dirty="0" smtClean="0">
                <a:cs typeface="+mn-cs"/>
              </a:rPr>
              <a:t> وتشمل جميع أماكن الإيواء باختلاف أنواعها من فنادق </a:t>
            </a:r>
            <a:r>
              <a:rPr lang="ar-SA" dirty="0" err="1" smtClean="0">
                <a:cs typeface="+mn-cs"/>
              </a:rPr>
              <a:t>وموتيلات</a:t>
            </a:r>
            <a:r>
              <a:rPr lang="ar-SA" dirty="0" smtClean="0">
                <a:cs typeface="+mn-cs"/>
              </a:rPr>
              <a:t> ودور ومجمعات ومدن وقرى سياحية ويعد هذا النوع من الاستثمارات طويلة الأجل.</a:t>
            </a:r>
            <a:r>
              <a:rPr lang="en-US" dirty="0" smtClean="0">
                <a:cs typeface="+mn-cs"/>
              </a:rPr>
              <a:t/>
            </a:r>
            <a:br>
              <a:rPr lang="en-US" dirty="0" smtClean="0">
                <a:cs typeface="+mn-cs"/>
              </a:rPr>
            </a:br>
            <a:r>
              <a:rPr lang="ar-SA" dirty="0" smtClean="0">
                <a:cs typeface="+mn-cs"/>
              </a:rPr>
              <a:t>2-</a:t>
            </a:r>
            <a:r>
              <a:rPr lang="ar-SA" b="1" u="sng" dirty="0" smtClean="0">
                <a:cs typeface="+mn-cs"/>
              </a:rPr>
              <a:t>فرص الاستثمار في المجالات الترفيهية :-</a:t>
            </a:r>
            <a:r>
              <a:rPr lang="ar-SA" u="sng" dirty="0" smtClean="0">
                <a:cs typeface="+mn-cs"/>
              </a:rPr>
              <a:t> </a:t>
            </a:r>
            <a:r>
              <a:rPr lang="ar-SA" dirty="0" smtClean="0">
                <a:cs typeface="+mn-cs"/>
              </a:rPr>
              <a:t>وتشمل المطاعم والكازينوهات بجميع أنواعها فضلاً عن مدن الألعاب والمسابح والمقاهي والقاعات والسينمات وكل ما يتعلق بوسائل اللهو والترفيه ويعد هذا النوع من الاستثمارات قصيرة الأجل.</a:t>
            </a:r>
            <a:r>
              <a:rPr lang="en-US" dirty="0" smtClean="0"/>
              <a:t/>
            </a:r>
            <a:br>
              <a:rPr lang="en-US" dirty="0" smtClean="0"/>
            </a:br>
            <a:endParaRPr lang="ar-IQ"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692696"/>
            <a:ext cx="8507288" cy="5400600"/>
          </a:xfrm>
        </p:spPr>
        <p:style>
          <a:lnRef idx="1">
            <a:schemeClr val="accent4"/>
          </a:lnRef>
          <a:fillRef idx="2">
            <a:schemeClr val="accent4"/>
          </a:fillRef>
          <a:effectRef idx="1">
            <a:schemeClr val="accent4"/>
          </a:effectRef>
          <a:fontRef idx="minor">
            <a:schemeClr val="dk1"/>
          </a:fontRef>
        </p:style>
        <p:txBody>
          <a:bodyPr>
            <a:normAutofit/>
          </a:bodyPr>
          <a:lstStyle/>
          <a:p>
            <a:pPr lvl="0" algn="r"/>
            <a:r>
              <a:rPr lang="ar-SA" sz="2700" b="1" dirty="0" smtClean="0">
                <a:cs typeface="+mn-cs"/>
              </a:rPr>
              <a:t>3</a:t>
            </a:r>
            <a:r>
              <a:rPr lang="ar-SA" sz="2700" b="1" u="sng" dirty="0" smtClean="0">
                <a:cs typeface="+mn-cs"/>
              </a:rPr>
              <a:t>-فرص الاستثمار في مجالات </a:t>
            </a:r>
            <a:r>
              <a:rPr lang="ar-SA" sz="2700" b="1" u="sng" dirty="0" err="1" smtClean="0">
                <a:cs typeface="+mn-cs"/>
              </a:rPr>
              <a:t>البنى</a:t>
            </a:r>
            <a:r>
              <a:rPr lang="ar-SA" sz="2700" b="1" u="sng" dirty="0" smtClean="0">
                <a:cs typeface="+mn-cs"/>
              </a:rPr>
              <a:t> </a:t>
            </a:r>
            <a:r>
              <a:rPr lang="ar-SA" sz="2700" b="1" u="sng" dirty="0" err="1" smtClean="0">
                <a:cs typeface="+mn-cs"/>
              </a:rPr>
              <a:t>الارتكازية</a:t>
            </a:r>
            <a:r>
              <a:rPr lang="ar-SA" sz="2700" b="1" u="sng" dirty="0" smtClean="0">
                <a:cs typeface="+mn-cs"/>
              </a:rPr>
              <a:t> السياحية :-</a:t>
            </a:r>
            <a:r>
              <a:rPr lang="ar-SA" sz="2700" u="sng" dirty="0" smtClean="0">
                <a:cs typeface="+mn-cs"/>
              </a:rPr>
              <a:t> </a:t>
            </a:r>
            <a:r>
              <a:rPr lang="ar-SA" sz="2700" dirty="0" smtClean="0">
                <a:cs typeface="+mn-cs"/>
              </a:rPr>
              <a:t>وتشمل الكهرباء وشبكات المياه والصرف الصحي وتعبيد الطرق والجسور وغيرها من المشاريع التي تلبي احتياجات السائح العصرية.</a:t>
            </a:r>
            <a:r>
              <a:rPr lang="en-US" sz="2700" dirty="0" smtClean="0">
                <a:cs typeface="+mn-cs"/>
              </a:rPr>
              <a:t/>
            </a:r>
            <a:br>
              <a:rPr lang="en-US" sz="2700" dirty="0" smtClean="0">
                <a:cs typeface="+mn-cs"/>
              </a:rPr>
            </a:br>
            <a:r>
              <a:rPr lang="en-US" sz="2700" dirty="0" smtClean="0">
                <a:cs typeface="+mn-cs"/>
              </a:rPr>
              <a:t/>
            </a:r>
            <a:br>
              <a:rPr lang="en-US" sz="2700" dirty="0" smtClean="0">
                <a:cs typeface="+mn-cs"/>
              </a:rPr>
            </a:br>
            <a:r>
              <a:rPr lang="ar-SA" sz="2700" u="sng" dirty="0" smtClean="0">
                <a:cs typeface="+mn-cs"/>
              </a:rPr>
              <a:t>4-</a:t>
            </a:r>
            <a:r>
              <a:rPr lang="ar-SA" sz="2700" b="1" u="sng" dirty="0" smtClean="0">
                <a:cs typeface="+mn-cs"/>
              </a:rPr>
              <a:t>فرص الاستثمار في مجالات  النقل والمواصلات والاتصالات:-</a:t>
            </a:r>
            <a:r>
              <a:rPr lang="ar-SA" sz="2700" u="sng" dirty="0" smtClean="0">
                <a:cs typeface="+mn-cs"/>
              </a:rPr>
              <a:t> </a:t>
            </a:r>
            <a:r>
              <a:rPr lang="ar-SA" sz="2700" dirty="0" smtClean="0">
                <a:cs typeface="+mn-cs"/>
              </a:rPr>
              <a:t>وتشمل هذه الاستثمارات عدة أوجه منها استثمارات مخصصة لإنشاء المحطات </a:t>
            </a:r>
            <a:r>
              <a:rPr lang="ar-SA" sz="2700" dirty="0" err="1" smtClean="0">
                <a:cs typeface="+mn-cs"/>
              </a:rPr>
              <a:t>والمرائب</a:t>
            </a:r>
            <a:r>
              <a:rPr lang="ar-SA" sz="2700" dirty="0" smtClean="0">
                <a:cs typeface="+mn-cs"/>
              </a:rPr>
              <a:t> بكافة أنواعها واستثمارات مخصصة لإنشاء الطرق الخدمية البرية والنهرية الخاصة بالأغراض السياحية واستثمارات مخصصة بالبريد والهواتف بكافة أنواعها ضمن المناطق السياحية وكذلك استثمارات مخصصة لشراء وتأجير وصيانة وسائل النقل المخصصة بالأغراض السياحية. </a:t>
            </a:r>
            <a:r>
              <a:rPr lang="ar-SA" sz="2700" baseline="30000" dirty="0" smtClean="0">
                <a:cs typeface="+mn-cs"/>
              </a:rPr>
              <a:t> </a:t>
            </a:r>
            <a:r>
              <a:rPr lang="en-US" dirty="0" smtClean="0">
                <a:cs typeface="+mn-cs"/>
              </a:rPr>
              <a:t/>
            </a:r>
            <a:br>
              <a:rPr lang="en-US" dirty="0" smtClean="0">
                <a:cs typeface="+mn-cs"/>
              </a:rPr>
            </a:br>
            <a:endParaRPr lang="ar-IQ" dirty="0">
              <a:cs typeface="+mn-cs"/>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692696"/>
            <a:ext cx="8507288" cy="5400600"/>
          </a:xfrm>
        </p:spPr>
        <p:style>
          <a:lnRef idx="1">
            <a:schemeClr val="accent4"/>
          </a:lnRef>
          <a:fillRef idx="2">
            <a:schemeClr val="accent4"/>
          </a:fillRef>
          <a:effectRef idx="1">
            <a:schemeClr val="accent4"/>
          </a:effectRef>
          <a:fontRef idx="minor">
            <a:schemeClr val="dk1"/>
          </a:fontRef>
        </p:style>
        <p:txBody>
          <a:bodyPr>
            <a:normAutofit/>
          </a:bodyPr>
          <a:lstStyle/>
          <a:p>
            <a:pPr lvl="0" algn="r"/>
            <a:r>
              <a:rPr lang="en-US" sz="2800" u="sng" dirty="0" smtClean="0"/>
              <a:t> </a:t>
            </a:r>
            <a:r>
              <a:rPr lang="ar-SA" sz="2800" u="sng" dirty="0" smtClean="0"/>
              <a:t>5-</a:t>
            </a:r>
            <a:r>
              <a:rPr lang="ar-SA" sz="2800" b="1" u="sng" dirty="0" smtClean="0"/>
              <a:t>فرص الاستثمار في مجالات التعليم والتدريب والبحث السياحي :-</a:t>
            </a:r>
            <a:r>
              <a:rPr lang="ar-SA" sz="2800" u="sng" dirty="0" smtClean="0"/>
              <a:t> </a:t>
            </a:r>
            <a:r>
              <a:rPr lang="ar-SA" sz="2800" dirty="0" smtClean="0"/>
              <a:t>ونقصد هنا الاستثمار البشري الذي يهتم بتهيئة وتطوير كافة برامج التعليم والتدريب في المجال السياحي والتي تشمل المعاهد والكليات والجامعات السياحية والفندقية والإنفاق على الدورات التدريبية </a:t>
            </a:r>
            <a:r>
              <a:rPr lang="ar-SA" sz="2800" dirty="0" err="1" smtClean="0"/>
              <a:t>والايفادات</a:t>
            </a:r>
            <a:r>
              <a:rPr lang="ar-SA" sz="2800" dirty="0" smtClean="0"/>
              <a:t> الخاصة بالكوادر السياحية للخارج واستقطاب الخبراء إلى الداخل ، فضلاً عن  الاستثمار في مجال البحث والتطوير وتخصيص مبالغ طائلة خاصة بالدول المتقدمة لإعداد البحوث والدراسات السياحية والتي تسهم في زيادة القدرة التنافسية للمشاريع السياحية في الأسواق سواء كانت محلية أم دولية والى توليد فرص ومنتجات سياحية حديثة </a:t>
            </a:r>
            <a:endParaRPr lang="en-US" sz="28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692696"/>
            <a:ext cx="8507288" cy="5400600"/>
          </a:xfrm>
        </p:spPr>
        <p:style>
          <a:lnRef idx="1">
            <a:schemeClr val="accent4"/>
          </a:lnRef>
          <a:fillRef idx="2">
            <a:schemeClr val="accent4"/>
          </a:fillRef>
          <a:effectRef idx="1">
            <a:schemeClr val="accent4"/>
          </a:effectRef>
          <a:fontRef idx="minor">
            <a:schemeClr val="dk1"/>
          </a:fontRef>
        </p:style>
        <p:txBody>
          <a:bodyPr>
            <a:normAutofit/>
          </a:bodyPr>
          <a:lstStyle/>
          <a:p>
            <a:pPr lvl="0" algn="r"/>
            <a:r>
              <a:rPr lang="ar-SA" sz="2800" u="sng" dirty="0" smtClean="0"/>
              <a:t>6</a:t>
            </a:r>
            <a:r>
              <a:rPr lang="en-US" sz="2800" u="sng" dirty="0" smtClean="0"/>
              <a:t> </a:t>
            </a:r>
            <a:r>
              <a:rPr lang="ar-SA" sz="2800" b="1" u="sng" dirty="0" smtClean="0"/>
              <a:t>فرص الاستثمار في مجالات الإعلام والتسويق السياحي </a:t>
            </a:r>
            <a:r>
              <a:rPr lang="ar-SA" sz="2800" b="1" u="sng" dirty="0" err="1" smtClean="0"/>
              <a:t>و</a:t>
            </a:r>
            <a:r>
              <a:rPr lang="ar-SA" sz="2800" b="1" u="sng" dirty="0" smtClean="0"/>
              <a:t> فروع الإدارة السياحية  :-</a:t>
            </a:r>
            <a:r>
              <a:rPr lang="ar-SA" sz="2800" dirty="0" smtClean="0"/>
              <a:t> وتشمل  جميع الإنفاقات المخصصة لخدمة عمل الشركات والمكاتب السياحية المتخصصة بمجال الترويج والإعلام والتسويق السياحي  </a:t>
            </a:r>
            <a:r>
              <a:rPr lang="ar-SA" sz="2800" dirty="0" err="1" smtClean="0"/>
              <a:t>و</a:t>
            </a:r>
            <a:r>
              <a:rPr lang="ar-SA" sz="2800" dirty="0" smtClean="0"/>
              <a:t> إنشاء وتأجير  وصيانة أماكن الإدارة السياحية والمكاتب التابعة لها وكل ما يتعلق بمستلزمات الجهاز الإداري العامل فيها من أجهزة ومعدات </a:t>
            </a:r>
            <a:r>
              <a:rPr lang="en-US" sz="2800" dirty="0" smtClean="0"/>
              <a:t/>
            </a:r>
            <a:br>
              <a:rPr lang="en-US" sz="2800" dirty="0" smtClean="0"/>
            </a:br>
            <a:r>
              <a:rPr lang="ar-SA" sz="2800" u="sng" dirty="0" smtClean="0"/>
              <a:t>7-</a:t>
            </a:r>
            <a:r>
              <a:rPr lang="ar-SA" sz="2800" b="1" u="sng" dirty="0" smtClean="0"/>
              <a:t>فرص الاستثمار في مجالات الإحصاء والمسح السياحي:-</a:t>
            </a:r>
            <a:r>
              <a:rPr lang="ar-SA" sz="2800" u="sng" dirty="0" smtClean="0"/>
              <a:t> </a:t>
            </a:r>
            <a:r>
              <a:rPr lang="ar-SA" sz="2800" dirty="0" smtClean="0"/>
              <a:t>والتي تشمل المبالغ المخصصة  للإنفاق على عمليات إعداد الإحصاءات </a:t>
            </a:r>
            <a:r>
              <a:rPr lang="ar-SA" sz="2800" dirty="0" err="1" smtClean="0"/>
              <a:t>و</a:t>
            </a:r>
            <a:r>
              <a:rPr lang="ar-SA" sz="2800" dirty="0" smtClean="0"/>
              <a:t> </a:t>
            </a:r>
            <a:r>
              <a:rPr lang="ar-SA" sz="2800" dirty="0" err="1" smtClean="0"/>
              <a:t>المسوحات</a:t>
            </a:r>
            <a:r>
              <a:rPr lang="ar-SA" sz="2800" dirty="0" smtClean="0"/>
              <a:t>  الخاصة بالنشاط السياحي</a:t>
            </a:r>
            <a:r>
              <a:rPr lang="en-US" sz="2800" dirty="0" smtClean="0"/>
              <a:t/>
            </a:r>
            <a:br>
              <a:rPr lang="en-US" sz="2800" dirty="0" smtClean="0"/>
            </a:br>
            <a:endParaRPr lang="en-US" sz="28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692696"/>
            <a:ext cx="8229600" cy="5472608"/>
          </a:xfrm>
        </p:spPr>
        <p:style>
          <a:lnRef idx="1">
            <a:schemeClr val="accent3"/>
          </a:lnRef>
          <a:fillRef idx="2">
            <a:schemeClr val="accent3"/>
          </a:fillRef>
          <a:effectRef idx="1">
            <a:schemeClr val="accent3"/>
          </a:effectRef>
          <a:fontRef idx="minor">
            <a:schemeClr val="dk1"/>
          </a:fontRef>
        </p:style>
        <p:txBody>
          <a:bodyPr>
            <a:noAutofit/>
          </a:bodyPr>
          <a:lstStyle/>
          <a:p>
            <a:pPr lvl="0" algn="r"/>
            <a:r>
              <a:rPr lang="en-US" sz="2400" dirty="0" smtClean="0">
                <a:cs typeface="+mn-cs"/>
              </a:rPr>
              <a:t/>
            </a:r>
            <a:br>
              <a:rPr lang="en-US" sz="2400" dirty="0" smtClean="0">
                <a:cs typeface="+mn-cs"/>
              </a:rPr>
            </a:br>
            <a:r>
              <a:rPr lang="ar-IQ" sz="2400" u="sng" dirty="0" smtClean="0">
                <a:cs typeface="+mn-cs"/>
              </a:rPr>
              <a:t>8-</a:t>
            </a:r>
            <a:r>
              <a:rPr lang="ar-IQ" sz="2400" b="1" u="sng" dirty="0" smtClean="0">
                <a:cs typeface="+mn-cs"/>
              </a:rPr>
              <a:t> فرص الاستثمار في مجال المصايف </a:t>
            </a:r>
            <a:r>
              <a:rPr lang="ar-IQ" sz="2400" b="1" u="sng" dirty="0" err="1" smtClean="0">
                <a:cs typeface="+mn-cs"/>
              </a:rPr>
              <a:t>والمشاتي</a:t>
            </a:r>
            <a:r>
              <a:rPr lang="ar-IQ" sz="2400" b="1" u="sng" dirty="0" smtClean="0">
                <a:cs typeface="+mn-cs"/>
              </a:rPr>
              <a:t>:</a:t>
            </a:r>
            <a:r>
              <a:rPr lang="ar-IQ" sz="2400" u="sng" dirty="0" smtClean="0">
                <a:cs typeface="+mn-cs"/>
              </a:rPr>
              <a:t> </a:t>
            </a:r>
            <a:r>
              <a:rPr lang="ar-IQ" sz="2400" dirty="0" smtClean="0">
                <a:cs typeface="+mn-cs"/>
              </a:rPr>
              <a:t>يعد احد </a:t>
            </a:r>
            <a:r>
              <a:rPr lang="ar-IQ" sz="2400" dirty="0" err="1" smtClean="0">
                <a:cs typeface="+mn-cs"/>
              </a:rPr>
              <a:t>اهم</a:t>
            </a:r>
            <a:r>
              <a:rPr lang="ar-IQ" sz="2400" dirty="0" smtClean="0">
                <a:cs typeface="+mn-cs"/>
              </a:rPr>
              <a:t> الفرص الاستثمارية والمجالات المتاحة حيث </a:t>
            </a:r>
            <a:r>
              <a:rPr lang="ar-IQ" sz="2400" dirty="0" err="1" smtClean="0">
                <a:cs typeface="+mn-cs"/>
              </a:rPr>
              <a:t>اشارت</a:t>
            </a:r>
            <a:r>
              <a:rPr lang="ar-IQ" sz="2400" dirty="0" smtClean="0">
                <a:cs typeface="+mn-cs"/>
              </a:rPr>
              <a:t> </a:t>
            </a:r>
            <a:r>
              <a:rPr lang="ar-IQ" sz="2400" dirty="0" err="1" smtClean="0">
                <a:cs typeface="+mn-cs"/>
              </a:rPr>
              <a:t>احدى</a:t>
            </a:r>
            <a:r>
              <a:rPr lang="ar-IQ" sz="2400" dirty="0" smtClean="0">
                <a:cs typeface="+mn-cs"/>
              </a:rPr>
              <a:t> الدراسات السياحية المتخصصة </a:t>
            </a:r>
            <a:r>
              <a:rPr lang="ar-IQ" sz="2400" dirty="0" err="1" smtClean="0">
                <a:cs typeface="+mn-cs"/>
              </a:rPr>
              <a:t>الى</a:t>
            </a:r>
            <a:r>
              <a:rPr lang="ar-IQ" sz="2400" dirty="0" smtClean="0">
                <a:cs typeface="+mn-cs"/>
              </a:rPr>
              <a:t> </a:t>
            </a:r>
            <a:r>
              <a:rPr lang="ar-IQ" sz="2400" dirty="0" err="1" smtClean="0">
                <a:cs typeface="+mn-cs"/>
              </a:rPr>
              <a:t>ان</a:t>
            </a:r>
            <a:r>
              <a:rPr lang="ar-IQ" sz="2400" dirty="0" smtClean="0">
                <a:cs typeface="+mn-cs"/>
              </a:rPr>
              <a:t> سياحة الاصطياف بمفردها تشكل بحدود (71%) من مجمل الطلب السياحي العالمي، فلذلك ما يتم توجيه الاستثمارات نحو هذا المجال سوف يتطلب </a:t>
            </a:r>
            <a:r>
              <a:rPr lang="ar-IQ" sz="2400" dirty="0" err="1" smtClean="0">
                <a:cs typeface="+mn-cs"/>
              </a:rPr>
              <a:t>الانماط</a:t>
            </a:r>
            <a:r>
              <a:rPr lang="ar-IQ" sz="2400" dirty="0" smtClean="0">
                <a:cs typeface="+mn-cs"/>
              </a:rPr>
              <a:t> السياحية </a:t>
            </a:r>
            <a:r>
              <a:rPr lang="ar-IQ" sz="2400" dirty="0" err="1" smtClean="0">
                <a:cs typeface="+mn-cs"/>
              </a:rPr>
              <a:t>الاخرى</a:t>
            </a:r>
            <a:r>
              <a:rPr lang="ar-IQ" sz="2400" dirty="0" smtClean="0">
                <a:cs typeface="+mn-cs"/>
              </a:rPr>
              <a:t> ضرورة توفير البنية التحتية اللازمة بالإضافة </a:t>
            </a:r>
            <a:r>
              <a:rPr lang="ar-IQ" sz="2400" dirty="0" err="1" smtClean="0">
                <a:cs typeface="+mn-cs"/>
              </a:rPr>
              <a:t>الى</a:t>
            </a:r>
            <a:r>
              <a:rPr lang="ar-IQ" sz="2400" dirty="0" smtClean="0">
                <a:cs typeface="+mn-cs"/>
              </a:rPr>
              <a:t> جميع خدمات المشروعات التكميلية </a:t>
            </a:r>
            <a:r>
              <a:rPr lang="ar-IQ" sz="2400" dirty="0" err="1" smtClean="0">
                <a:cs typeface="+mn-cs"/>
              </a:rPr>
              <a:t>الاخرى</a:t>
            </a:r>
            <a:r>
              <a:rPr lang="ar-IQ" sz="2400" dirty="0" smtClean="0">
                <a:cs typeface="+mn-cs"/>
              </a:rPr>
              <a:t> وخدمات </a:t>
            </a:r>
            <a:r>
              <a:rPr lang="ar-IQ" sz="2400" dirty="0" err="1" smtClean="0">
                <a:cs typeface="+mn-cs"/>
              </a:rPr>
              <a:t>الايواء</a:t>
            </a:r>
            <a:r>
              <a:rPr lang="ar-IQ" sz="2400" dirty="0" smtClean="0">
                <a:cs typeface="+mn-cs"/>
              </a:rPr>
              <a:t> بمختلف </a:t>
            </a:r>
            <a:r>
              <a:rPr lang="ar-IQ" sz="2400" dirty="0" err="1" smtClean="0">
                <a:cs typeface="+mn-cs"/>
              </a:rPr>
              <a:t>انواعه</a:t>
            </a:r>
            <a:r>
              <a:rPr lang="ar-IQ" sz="2400" dirty="0" smtClean="0">
                <a:cs typeface="+mn-cs"/>
              </a:rPr>
              <a:t> ومجالات الترفيه وخاصة حالة استغلال المواقع النائية </a:t>
            </a:r>
            <a:r>
              <a:rPr lang="ar-IQ" sz="2400" dirty="0" err="1" smtClean="0">
                <a:cs typeface="+mn-cs"/>
              </a:rPr>
              <a:t>او</a:t>
            </a:r>
            <a:r>
              <a:rPr lang="ar-IQ" sz="2400" dirty="0" smtClean="0">
                <a:cs typeface="+mn-cs"/>
              </a:rPr>
              <a:t> البعيدة والتي تتميز بصعوبة الوصول والتي ترتفع فيها عناصر المخاطرة مما يزيد عدم التأكد لمدى نجاح مثل هذه المشروعات الاستثمارية وإمكانية استغلالها كسياحة اصطياف </a:t>
            </a:r>
            <a:r>
              <a:rPr lang="ar-IQ" sz="2400" dirty="0" err="1" smtClean="0">
                <a:cs typeface="+mn-cs"/>
              </a:rPr>
              <a:t>او</a:t>
            </a:r>
            <a:r>
              <a:rPr lang="ar-IQ" sz="2400" dirty="0" smtClean="0">
                <a:cs typeface="+mn-cs"/>
              </a:rPr>
              <a:t> سياحة مشاتي وتوفير كل الخدمات الترويجية والترفيهية المناسبة لمثل هذا النوع من السياحة، </a:t>
            </a:r>
            <a:r>
              <a:rPr lang="ar-IQ" sz="2400" dirty="0" err="1" smtClean="0">
                <a:cs typeface="+mn-cs"/>
              </a:rPr>
              <a:t>اضافة</a:t>
            </a:r>
            <a:r>
              <a:rPr lang="ar-IQ" sz="2400" dirty="0" smtClean="0">
                <a:cs typeface="+mn-cs"/>
              </a:rPr>
              <a:t> </a:t>
            </a:r>
            <a:r>
              <a:rPr lang="ar-IQ" sz="2400" dirty="0" err="1" smtClean="0">
                <a:cs typeface="+mn-cs"/>
              </a:rPr>
              <a:t>الى</a:t>
            </a:r>
            <a:r>
              <a:rPr lang="ar-IQ" sz="2400" dirty="0" smtClean="0">
                <a:cs typeface="+mn-cs"/>
              </a:rPr>
              <a:t> الاستثمار في شواطئ </a:t>
            </a:r>
            <a:r>
              <a:rPr lang="ar-IQ" sz="2400" dirty="0" err="1" smtClean="0">
                <a:cs typeface="+mn-cs"/>
              </a:rPr>
              <a:t>الانهار</a:t>
            </a:r>
            <a:r>
              <a:rPr lang="ar-IQ" sz="2400" dirty="0" smtClean="0">
                <a:cs typeface="+mn-cs"/>
              </a:rPr>
              <a:t> والجداول والبحيرات واستغلال الجزر الصغيرة، </a:t>
            </a:r>
            <a:r>
              <a:rPr lang="ar-IQ" sz="2400" dirty="0" smtClean="0"/>
              <a:t>ومناطق </a:t>
            </a:r>
            <a:r>
              <a:rPr lang="ar-IQ" sz="2400" dirty="0" err="1" smtClean="0"/>
              <a:t>الاهوار</a:t>
            </a:r>
            <a:r>
              <a:rPr lang="ar-IQ" sz="2400" dirty="0" smtClean="0"/>
              <a:t> والمستنقعات والغابات والأدغال، والمناطق الصحراوية والواحات وعيون المياه الجوفية وبما يؤدي </a:t>
            </a:r>
            <a:r>
              <a:rPr lang="ar-IQ" sz="2400" dirty="0" err="1" smtClean="0"/>
              <a:t>الى</a:t>
            </a:r>
            <a:r>
              <a:rPr lang="ar-IQ" sz="2400" dirty="0" smtClean="0"/>
              <a:t> الارتقاء بمستوى سياحة الصحاري والصيد البري بأشكاله المختلفة. </a:t>
            </a:r>
            <a:r>
              <a:rPr lang="en-US" sz="2400" dirty="0" smtClean="0"/>
              <a:t/>
            </a:r>
            <a:br>
              <a:rPr lang="en-US" sz="2400" dirty="0" smtClean="0"/>
            </a:br>
            <a:endParaRPr lang="ar-IQ" sz="2400" dirty="0">
              <a:cs typeface="+mn-cs"/>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5094312"/>
          </a:xfrm>
        </p:spPr>
        <p:style>
          <a:lnRef idx="1">
            <a:schemeClr val="accent3"/>
          </a:lnRef>
          <a:fillRef idx="2">
            <a:schemeClr val="accent3"/>
          </a:fillRef>
          <a:effectRef idx="1">
            <a:schemeClr val="accent3"/>
          </a:effectRef>
          <a:fontRef idx="minor">
            <a:schemeClr val="dk1"/>
          </a:fontRef>
        </p:style>
        <p:txBody>
          <a:bodyPr>
            <a:normAutofit fontScale="90000"/>
          </a:bodyPr>
          <a:lstStyle/>
          <a:p>
            <a:pPr lvl="0" algn="r"/>
            <a:r>
              <a:rPr lang="en-US" sz="2000" dirty="0" smtClean="0"/>
              <a:t/>
            </a:r>
            <a:br>
              <a:rPr lang="en-US" sz="2000" dirty="0" smtClean="0"/>
            </a:br>
            <a:r>
              <a:rPr lang="en-US" sz="2000" b="1" u="sng" dirty="0" smtClean="0"/>
              <a:t> </a:t>
            </a:r>
            <a:r>
              <a:rPr lang="ar-SA" sz="2800" b="1" u="sng" dirty="0" smtClean="0"/>
              <a:t>9-فرص الاستثمار حسب نوع نمط السياحة المتاحة </a:t>
            </a:r>
            <a:r>
              <a:rPr lang="ar-SA" sz="2800" dirty="0" smtClean="0"/>
              <a:t>كفرص الاستثمار في الخدمات السياحية العلاجية على سبيل المثال  من خلال الاستثمار في إقامة المستشفيات الجديدة أو توسيع وتطوير المستشفيات والمراكز الطبية القائمة وتزويدها بالتكنولوجيا الطبية الحديثة.</a:t>
            </a:r>
            <a:r>
              <a:rPr lang="ar-SA" sz="2800" baseline="30000" dirty="0" smtClean="0"/>
              <a:t> </a:t>
            </a:r>
            <a:r>
              <a:rPr lang="ar-IQ" sz="2800" dirty="0" smtClean="0"/>
              <a:t>كذلك   فرص الاستثمار في مجال </a:t>
            </a:r>
            <a:r>
              <a:rPr lang="ar-IQ" sz="2800" dirty="0" err="1" smtClean="0"/>
              <a:t>انشاء</a:t>
            </a:r>
            <a:r>
              <a:rPr lang="ar-IQ" sz="2800" dirty="0" smtClean="0"/>
              <a:t> وتطوير المراكز الثقافية </a:t>
            </a:r>
            <a:r>
              <a:rPr lang="ar-IQ" sz="2800" dirty="0" err="1" smtClean="0"/>
              <a:t>و</a:t>
            </a:r>
            <a:r>
              <a:rPr lang="ar-IQ" sz="2800" dirty="0" smtClean="0"/>
              <a:t> فرص الاستثمار في مجال المواقع الدينية </a:t>
            </a:r>
            <a:r>
              <a:rPr lang="ar-IQ" sz="2800" dirty="0" err="1" smtClean="0"/>
              <a:t>و</a:t>
            </a:r>
            <a:r>
              <a:rPr lang="ar-IQ" sz="2800" dirty="0" smtClean="0"/>
              <a:t> فرص الاستثمار في  مجال المسابقات الرياضية لمختلف </a:t>
            </a:r>
            <a:r>
              <a:rPr lang="ar-IQ" sz="2800" dirty="0" err="1" smtClean="0"/>
              <a:t>انواعها</a:t>
            </a:r>
            <a:r>
              <a:rPr lang="ar-IQ" sz="2800" dirty="0" smtClean="0"/>
              <a:t> ومجالاتها وفرص الاستثمار في مجال صناعة السلع </a:t>
            </a:r>
            <a:r>
              <a:rPr lang="ar-IQ" sz="2800" dirty="0" err="1" smtClean="0"/>
              <a:t>والتحفيات</a:t>
            </a:r>
            <a:r>
              <a:rPr lang="ar-IQ" sz="2800" dirty="0" smtClean="0"/>
              <a:t> والمواد والأجهزة التي تخدم النشاط السياحي مثل النحاسيات والذهب والفضة وحفر الخشب وبعض </a:t>
            </a:r>
            <a:r>
              <a:rPr lang="ar-IQ" sz="2800" dirty="0" err="1" smtClean="0"/>
              <a:t>الادوات</a:t>
            </a:r>
            <a:r>
              <a:rPr lang="ar-IQ" sz="2800" dirty="0" smtClean="0"/>
              <a:t> المنزلية والبسط ذات النقوش الجميلة</a:t>
            </a:r>
            <a:r>
              <a:rPr lang="ar-SA" sz="2800" dirty="0" smtClean="0"/>
              <a:t>.</a:t>
            </a:r>
            <a:r>
              <a:rPr lang="en-US" dirty="0" smtClean="0"/>
              <a:t/>
            </a:r>
            <a:br>
              <a:rPr lang="en-US" dirty="0" smtClean="0"/>
            </a:br>
            <a:endParaRPr lang="ar-IQ"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4446240"/>
          </a:xfrm>
        </p:spPr>
        <p:style>
          <a:lnRef idx="1">
            <a:schemeClr val="accent1"/>
          </a:lnRef>
          <a:fillRef idx="3">
            <a:schemeClr val="accent1"/>
          </a:fillRef>
          <a:effectRef idx="2">
            <a:schemeClr val="accent1"/>
          </a:effectRef>
          <a:fontRef idx="minor">
            <a:schemeClr val="lt1"/>
          </a:fontRef>
        </p:style>
        <p:txBody>
          <a:bodyPr>
            <a:normAutofit/>
          </a:bodyPr>
          <a:lstStyle/>
          <a:p>
            <a:pPr algn="r"/>
            <a:r>
              <a:rPr lang="ar-SA" sz="2800" b="1" dirty="0" err="1" smtClean="0"/>
              <a:t>ان</a:t>
            </a:r>
            <a:r>
              <a:rPr lang="ar-SA" sz="2800" b="1" dirty="0" smtClean="0"/>
              <a:t> جميع الفرص الاستثمارية </a:t>
            </a:r>
            <a:r>
              <a:rPr lang="ar-SA" sz="2800" b="1" dirty="0" err="1" smtClean="0"/>
              <a:t>الانفة</a:t>
            </a:r>
            <a:r>
              <a:rPr lang="ar-SA" sz="2800" b="1" dirty="0" smtClean="0"/>
              <a:t> الذكر تعد استثمار حقيقي  أما فيما يخص فرص الاستثمار السياحي المالي تتمثل بفرص الاستثمار في الأسهم السياحية والفندقية والتي تشمل كافة  </a:t>
            </a:r>
            <a:r>
              <a:rPr lang="ar-SA" sz="2800" b="1" dirty="0" err="1" smtClean="0"/>
              <a:t>التخصيصات</a:t>
            </a:r>
            <a:r>
              <a:rPr lang="ar-SA" sz="2800" b="1" dirty="0" smtClean="0"/>
              <a:t> المالية المنفقة على شراء وتداول الأسهم السياحية والفندقية في سوق الأوراق المالية بمعنى شراء تكوين رأسمالي موجود من خلال شراء حصة في رأسمال تعطي لصاحبها الحق في المطالبة بالإرباح والفوائد . </a:t>
            </a:r>
            <a:r>
              <a:rPr lang="en-US" dirty="0" smtClean="0"/>
              <a:t/>
            </a:r>
            <a:br>
              <a:rPr lang="en-US" dirty="0" smtClean="0"/>
            </a:br>
            <a:endParaRPr lang="ar-IQ"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2132856"/>
            <a:ext cx="8229600" cy="3528392"/>
          </a:xfrm>
        </p:spPr>
        <p:style>
          <a:lnRef idx="1">
            <a:schemeClr val="accent6"/>
          </a:lnRef>
          <a:fillRef idx="2">
            <a:schemeClr val="accent6"/>
          </a:fillRef>
          <a:effectRef idx="1">
            <a:schemeClr val="accent6"/>
          </a:effectRef>
          <a:fontRef idx="minor">
            <a:schemeClr val="dk1"/>
          </a:fontRef>
        </p:style>
        <p:txBody>
          <a:bodyPr>
            <a:normAutofit fontScale="90000"/>
          </a:bodyPr>
          <a:lstStyle/>
          <a:p>
            <a:pPr algn="r"/>
            <a:r>
              <a:rPr lang="ar-IQ" dirty="0"/>
              <a:t> </a:t>
            </a:r>
            <a:r>
              <a:rPr lang="ar-IQ" dirty="0">
                <a:cs typeface="+mn-cs"/>
              </a:rPr>
              <a:t>وكذلك يعرف على انه </a:t>
            </a:r>
            <a:r>
              <a:rPr lang="ar-IQ" dirty="0" smtClean="0">
                <a:cs typeface="+mn-cs"/>
              </a:rPr>
              <a:t/>
            </a:r>
            <a:br>
              <a:rPr lang="ar-IQ" dirty="0" smtClean="0">
                <a:cs typeface="+mn-cs"/>
              </a:rPr>
            </a:br>
            <a:r>
              <a:rPr lang="ar-IQ" sz="3100" dirty="0" smtClean="0">
                <a:cs typeface="+mn-cs"/>
              </a:rPr>
              <a:t>((</a:t>
            </a:r>
            <a:r>
              <a:rPr lang="ar-IQ" sz="3100" dirty="0">
                <a:cs typeface="+mn-cs"/>
              </a:rPr>
              <a:t>استخدام الموارد الاقتصادية المتاحة وبأشكالها المختلفة لبناء طاقات إنتاجية جديدة ، والمحافظة على الطاقات الإنتاجية القائمة وتوسيعها فضلا عن جميع الإضافات إلى المخزون السلعي وتعويض </a:t>
            </a:r>
            <a:r>
              <a:rPr lang="ar-IQ" sz="3100" dirty="0" err="1">
                <a:cs typeface="+mn-cs"/>
              </a:rPr>
              <a:t>الاندثارات</a:t>
            </a:r>
            <a:r>
              <a:rPr lang="ar-IQ" sz="3100" dirty="0">
                <a:cs typeface="+mn-cs"/>
              </a:rPr>
              <a:t> التي تصيب الطاقات الإنتاجية  القائمة في النشاط السياحي وبما يترتب عليه من زيادة مساهمة هذا النشاط في تكوين القيمة المضافة الإجمالية ، وبالتالي  زيادة  الرفاهية  الاقتصادية والاجتماعية  بالنسبة للمجتمع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1628800"/>
            <a:ext cx="8229600" cy="3960440"/>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r"/>
            <a:r>
              <a:rPr lang="ar-IQ" sz="3600" dirty="0"/>
              <a:t>كما ويعرف  بأنه </a:t>
            </a:r>
            <a:r>
              <a:rPr lang="ar-IQ" sz="3600" dirty="0" smtClean="0"/>
              <a:t/>
            </a:r>
            <a:br>
              <a:rPr lang="ar-IQ" sz="3600" dirty="0" smtClean="0"/>
            </a:br>
            <a:r>
              <a:rPr lang="ar-IQ" sz="3600" dirty="0" smtClean="0"/>
              <a:t>((</a:t>
            </a:r>
            <a:r>
              <a:rPr lang="ar-IQ" sz="3600" dirty="0"/>
              <a:t>القدرة الهادفة إلى تكوين رأس المال المادي وإعداد رأس المال البشري في المجال السياحي من اجل زيادة وتحسين طاقاته </a:t>
            </a:r>
            <a:r>
              <a:rPr lang="ar-IQ" sz="3600" dirty="0" err="1"/>
              <a:t>الانتاجية</a:t>
            </a:r>
            <a:r>
              <a:rPr lang="ar-IQ" sz="3600" dirty="0"/>
              <a:t> والتشغيلية وتقديم </a:t>
            </a:r>
            <a:r>
              <a:rPr lang="ar-IQ" sz="3600" dirty="0" err="1"/>
              <a:t>افضل</a:t>
            </a:r>
            <a:r>
              <a:rPr lang="ar-IQ" sz="3600" dirty="0"/>
              <a:t> الخدمات في مجالات السياحة المختلفة، كالفنادق والمدن السياحية والكازينوهات ووسائل الترفيه المختلفة والطرق والنقل... الخ فضلاً عن </a:t>
            </a:r>
            <a:r>
              <a:rPr lang="ar-IQ" sz="3600" dirty="0" err="1"/>
              <a:t>اعداد</a:t>
            </a:r>
            <a:r>
              <a:rPr lang="ar-IQ" sz="3600" dirty="0"/>
              <a:t> كادر سياحي متخصص </a:t>
            </a:r>
            <a:r>
              <a:rPr lang="ar-IQ" sz="3600" dirty="0" err="1"/>
              <a:t>كفوء</a:t>
            </a:r>
            <a:r>
              <a:rPr lang="ar-IQ" sz="3600" dirty="0"/>
              <a:t>.)) </a:t>
            </a:r>
            <a:r>
              <a:rPr lang="en-US" dirty="0" smtClean="0"/>
              <a:t/>
            </a:r>
            <a:br>
              <a:rPr lang="en-US" dirty="0" smtClean="0"/>
            </a:br>
            <a:endParaRPr lang="ar-IQ"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583362"/>
          </a:xfrm>
        </p:spPr>
        <p:style>
          <a:lnRef idx="1">
            <a:schemeClr val="accent3"/>
          </a:lnRef>
          <a:fillRef idx="2">
            <a:schemeClr val="accent3"/>
          </a:fillRef>
          <a:effectRef idx="1">
            <a:schemeClr val="accent3"/>
          </a:effectRef>
          <a:fontRef idx="minor">
            <a:schemeClr val="dk1"/>
          </a:fontRef>
        </p:style>
        <p:txBody>
          <a:bodyPr>
            <a:normAutofit/>
          </a:bodyPr>
          <a:lstStyle/>
          <a:p>
            <a:pPr algn="justLow"/>
            <a:r>
              <a:rPr lang="ar-IQ" sz="1600" b="1" u="sng" dirty="0">
                <a:cs typeface="+mn-cs"/>
              </a:rPr>
              <a:t>ثانيا :- أهمية الاستثمار السياحي</a:t>
            </a:r>
            <a:r>
              <a:rPr lang="en-US" sz="1600" b="1" dirty="0">
                <a:cs typeface="+mn-cs"/>
              </a:rPr>
              <a:t/>
            </a:r>
            <a:br>
              <a:rPr lang="en-US" sz="1600" b="1" dirty="0">
                <a:cs typeface="+mn-cs"/>
              </a:rPr>
            </a:br>
            <a:r>
              <a:rPr lang="ar-SA" sz="1600" b="1" dirty="0" err="1">
                <a:cs typeface="+mn-cs"/>
              </a:rPr>
              <a:t>ان</a:t>
            </a:r>
            <a:r>
              <a:rPr lang="ar-SA" sz="1600" b="1" dirty="0">
                <a:cs typeface="+mn-cs"/>
              </a:rPr>
              <a:t> للاستثمار في المجال السياحي أهمية كبيرة في زيادة الدخل القومي للبلد نظرا لما تحققه السياحة من آثار ايجابية مباشرة وغير مباشرة في الاقتصاد الوطني والتي تعكسها الاستثمارات السياحية  لجميع تصنيفات وأنواع  الاستثمار وامتداد أثرها إلى معظم فروع الاقتصاد الوطني ، من خلال إقامة استثمارات اقتصادية مخططة ومتوازنة تشارك فيها كافة القطاعات الاقتصادية  لتميز قطاع السياحة بالارتباطات القطاعية الكثيفة والمتشابكة مع باقي القطاعات الاقتصادية الأخرى . وذلك لان عملية التركيز على الاستثمار السياحي من دون تحقيق استثمارات في القطاعات الأخرى سوف يجعل من القطاع السياحي قطاعا استيراديا لكل مستلزماته من الخارج وبالتالي سيفقد القطاع السياحي ميزة التشابك القطاعي مع القطاعات الأخرى بما في ذلك اثر مضاعف الاستثمار السياحي</a:t>
            </a:r>
            <a:r>
              <a:rPr lang="ar-IQ" sz="1600" b="1" dirty="0">
                <a:cs typeface="+mn-cs"/>
              </a:rPr>
              <a:t> ،حيث يُعَد الاستثمار السياحي محفزاً للاقتصاد القومي بسبب تشابكه مع بقية القطاعات الاقتصادية ويزداد تأثيره من خلال عمل مضاعفي  الاستثمار والاستخدام السياحي. وتعتبر السياحة صناعة مركبة تتطلب استثمارات وخبرات فنية فتطورها السريع وطبيعة الطلب السياحي وامتدادات هذا الطلب المباشر وغير المباشر إلى </a:t>
            </a:r>
            <a:r>
              <a:rPr lang="ar-IQ" sz="1600" b="1" dirty="0" err="1">
                <a:cs typeface="+mn-cs"/>
              </a:rPr>
              <a:t>اكثر</a:t>
            </a:r>
            <a:r>
              <a:rPr lang="ar-IQ" sz="1600" b="1" dirty="0">
                <a:cs typeface="+mn-cs"/>
              </a:rPr>
              <a:t> قطاعات </a:t>
            </a:r>
            <a:r>
              <a:rPr lang="ar-IQ" sz="1600" b="1" dirty="0" err="1">
                <a:cs typeface="+mn-cs"/>
              </a:rPr>
              <a:t>الانتاج</a:t>
            </a:r>
            <a:r>
              <a:rPr lang="ar-IQ" sz="1600" b="1" dirty="0">
                <a:cs typeface="+mn-cs"/>
              </a:rPr>
              <a:t> القومي تقتضي تهيئة تنظيم استثماري للسياحة على </a:t>
            </a:r>
            <a:r>
              <a:rPr lang="ar-IQ" sz="1600" b="1" dirty="0" err="1">
                <a:cs typeface="+mn-cs"/>
              </a:rPr>
              <a:t>اساس</a:t>
            </a:r>
            <a:r>
              <a:rPr lang="ar-IQ" sz="1600" b="1" dirty="0">
                <a:cs typeface="+mn-cs"/>
              </a:rPr>
              <a:t> مبرمج ومخطط، فالإنفاق على المشروعات السياحية هو </a:t>
            </a:r>
            <a:r>
              <a:rPr lang="ar-IQ" sz="1600" b="1" dirty="0" err="1">
                <a:cs typeface="+mn-cs"/>
              </a:rPr>
              <a:t>انفاق</a:t>
            </a:r>
            <a:r>
              <a:rPr lang="ar-IQ" sz="1600" b="1" dirty="0">
                <a:cs typeface="+mn-cs"/>
              </a:rPr>
              <a:t> استثماري يحقق عائداً سريعاً فهي </a:t>
            </a:r>
            <a:r>
              <a:rPr lang="ar-IQ" sz="1600" b="1" dirty="0" err="1">
                <a:cs typeface="+mn-cs"/>
              </a:rPr>
              <a:t>احدى</a:t>
            </a:r>
            <a:r>
              <a:rPr lang="ar-IQ" sz="1600" b="1" dirty="0">
                <a:cs typeface="+mn-cs"/>
              </a:rPr>
              <a:t> </a:t>
            </a:r>
            <a:r>
              <a:rPr lang="ar-IQ" sz="1600" b="1" dirty="0" err="1">
                <a:cs typeface="+mn-cs"/>
              </a:rPr>
              <a:t>اسرع</a:t>
            </a:r>
            <a:r>
              <a:rPr lang="ar-IQ" sz="1600" b="1" dirty="0">
                <a:cs typeface="+mn-cs"/>
              </a:rPr>
              <a:t> </a:t>
            </a:r>
            <a:r>
              <a:rPr lang="ar-IQ" sz="1600" b="1" dirty="0" err="1">
                <a:cs typeface="+mn-cs"/>
              </a:rPr>
              <a:t>انواع</a:t>
            </a:r>
            <a:r>
              <a:rPr lang="ar-IQ" sz="1600" b="1" dirty="0">
                <a:cs typeface="+mn-cs"/>
              </a:rPr>
              <a:t> النمو، وصناعة تختلف عن أية صناعة </a:t>
            </a:r>
            <a:r>
              <a:rPr lang="ar-IQ" sz="1600" b="1" dirty="0" err="1">
                <a:cs typeface="+mn-cs"/>
              </a:rPr>
              <a:t>اخرى</a:t>
            </a:r>
            <a:r>
              <a:rPr lang="ar-IQ" sz="1600" b="1" dirty="0">
                <a:cs typeface="+mn-cs"/>
              </a:rPr>
              <a:t> لأنها تفيد عدد كبيراً من الناس ونتائجها على الاقتصاد القومي هي </a:t>
            </a:r>
            <a:r>
              <a:rPr lang="ar-IQ" sz="1600" b="1" dirty="0" err="1">
                <a:cs typeface="+mn-cs"/>
              </a:rPr>
              <a:t>الاخرى</a:t>
            </a:r>
            <a:r>
              <a:rPr lang="ar-IQ" sz="1600" b="1" dirty="0">
                <a:cs typeface="+mn-cs"/>
              </a:rPr>
              <a:t> هائلة عن طريق ما تجلبه من عملة </a:t>
            </a:r>
            <a:r>
              <a:rPr lang="ar-IQ" sz="1600" b="1" dirty="0" err="1">
                <a:cs typeface="+mn-cs"/>
              </a:rPr>
              <a:t>اجنبية</a:t>
            </a:r>
            <a:r>
              <a:rPr lang="ar-IQ" sz="1600" b="1" dirty="0">
                <a:cs typeface="+mn-cs"/>
              </a:rPr>
              <a:t> وتشجيعها لسلسلة كبيرة من الصناعات السياحية وتقديم مجالات أوفر من العمل لأفراد كثيرين من </a:t>
            </a:r>
            <a:r>
              <a:rPr lang="ar-IQ" sz="1600" b="1" dirty="0" err="1">
                <a:cs typeface="+mn-cs"/>
              </a:rPr>
              <a:t>الاداريين</a:t>
            </a:r>
            <a:r>
              <a:rPr lang="ar-IQ" sz="1600" b="1" dirty="0">
                <a:cs typeface="+mn-cs"/>
              </a:rPr>
              <a:t> والفنيين والعمال المهرة وغير المهرة ومجالات </a:t>
            </a:r>
            <a:r>
              <a:rPr lang="ar-IQ" sz="1600" b="1" dirty="0" err="1">
                <a:cs typeface="+mn-cs"/>
              </a:rPr>
              <a:t>اخرى</a:t>
            </a:r>
            <a:r>
              <a:rPr lang="ar-IQ" sz="1600" b="1" dirty="0">
                <a:cs typeface="+mn-cs"/>
              </a:rPr>
              <a:t> مشجعة عن طريق التخطيط والاستثمار في الفنادق والخدمات السياحية والتجهيز والربح والتسويق والنقل. ولقد </a:t>
            </a:r>
            <a:r>
              <a:rPr lang="ar-IQ" sz="1600" b="1" dirty="0" err="1">
                <a:cs typeface="+mn-cs"/>
              </a:rPr>
              <a:t>اوصت</a:t>
            </a:r>
            <a:r>
              <a:rPr lang="ar-IQ" sz="1600" b="1" dirty="0">
                <a:cs typeface="+mn-cs"/>
              </a:rPr>
              <a:t> المنظمات والمؤتمرات الدولية الحكومات بتسهيل وتشجيع الاستثمار العام والخاص في مجال السياحة في الدول النامية وتشجيع الجهود المشتركة لكافة فروعها الاقتصادية التي تهتم بالسياحة بشكل مباشر أو غير مباشر كصناعة الفنادق </a:t>
            </a:r>
            <a:r>
              <a:rPr lang="ar-IQ" sz="1600" b="1" dirty="0" err="1">
                <a:cs typeface="+mn-cs"/>
              </a:rPr>
              <a:t>والايواء</a:t>
            </a:r>
            <a:r>
              <a:rPr lang="ar-IQ" sz="1600" b="1" dirty="0">
                <a:cs typeface="+mn-cs"/>
              </a:rPr>
              <a:t> التكميلي ووكالات السفر ووسائل النقل والمواصلات باستثمار </a:t>
            </a:r>
            <a:r>
              <a:rPr lang="ar-IQ" sz="1600" b="1" dirty="0" err="1">
                <a:cs typeface="+mn-cs"/>
              </a:rPr>
              <a:t>الاموال</a:t>
            </a:r>
            <a:r>
              <a:rPr lang="ar-IQ" sz="1600" b="1" dirty="0">
                <a:cs typeface="+mn-cs"/>
              </a:rPr>
              <a:t> في المشاريع السياحية وطالبت الدول النامية بخلق الظروف الملائمة لتسهيل الاستثمارات الوطنية والأجنبية في مجال السياحة للأسباب التالية: </a:t>
            </a:r>
            <a:r>
              <a:rPr lang="en-US" sz="1800" dirty="0"/>
              <a:t/>
            </a:r>
            <a:br>
              <a:rPr lang="en-US" sz="1800" dirty="0"/>
            </a:br>
            <a:endParaRPr lang="ar-IQ"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314602"/>
          </a:xfrm>
        </p:spPr>
        <p:style>
          <a:lnRef idx="1">
            <a:schemeClr val="accent3"/>
          </a:lnRef>
          <a:fillRef idx="2">
            <a:schemeClr val="accent3"/>
          </a:fillRef>
          <a:effectRef idx="1">
            <a:schemeClr val="accent3"/>
          </a:effectRef>
          <a:fontRef idx="minor">
            <a:schemeClr val="dk1"/>
          </a:fontRef>
        </p:style>
        <p:txBody>
          <a:bodyPr>
            <a:normAutofit/>
          </a:bodyPr>
          <a:lstStyle/>
          <a:p>
            <a:pPr algn="r"/>
            <a:r>
              <a:rPr lang="ar-IQ" sz="1800" b="1" dirty="0"/>
              <a:t> </a:t>
            </a:r>
            <a:r>
              <a:rPr lang="en-US" sz="1800" b="1" dirty="0"/>
              <a:t/>
            </a:r>
            <a:br>
              <a:rPr lang="en-US" sz="1800" b="1" dirty="0"/>
            </a:br>
            <a:r>
              <a:rPr lang="ar-IQ" sz="1800" b="1" dirty="0"/>
              <a:t> </a:t>
            </a:r>
            <a:r>
              <a:rPr lang="ar-IQ" sz="1800" b="1" dirty="0" smtClean="0"/>
              <a:t>1-  </a:t>
            </a:r>
            <a:r>
              <a:rPr lang="ar-IQ" sz="1800" b="1" dirty="0"/>
              <a:t>توافر الموارد الطبيعية والتراث الحضاري والمميزات المناخية في اغلب الدول النامية. </a:t>
            </a:r>
            <a:r>
              <a:rPr lang="en-US" sz="1800" b="1" dirty="0" smtClean="0"/>
              <a:t/>
            </a:r>
            <a:br>
              <a:rPr lang="en-US" sz="1800" b="1" dirty="0" smtClean="0"/>
            </a:br>
            <a:r>
              <a:rPr lang="ar-IQ" sz="1800" b="1" dirty="0"/>
              <a:t>2 . </a:t>
            </a:r>
            <a:r>
              <a:rPr lang="ar-IQ" sz="1800" b="1" dirty="0" err="1"/>
              <a:t>اسعار</a:t>
            </a:r>
            <a:r>
              <a:rPr lang="ar-IQ" sz="1800" b="1" dirty="0"/>
              <a:t> السلع والخدمات السياحية في الدول النامية اقل منها في الدول المتقدمة لأن </a:t>
            </a:r>
            <a:r>
              <a:rPr lang="ar-IQ" sz="1800" b="1" dirty="0" err="1"/>
              <a:t>الاجور</a:t>
            </a:r>
            <a:r>
              <a:rPr lang="ar-IQ" sz="1800" b="1" dirty="0"/>
              <a:t> اقل وبذلك القدرة التنافسية للدول النامية اكبر في السوق السياحي الدولي. </a:t>
            </a:r>
            <a:r>
              <a:rPr lang="en-US" sz="1800" b="1" dirty="0"/>
              <a:t/>
            </a:r>
            <a:br>
              <a:rPr lang="en-US" sz="1800" b="1" dirty="0"/>
            </a:br>
            <a:r>
              <a:rPr lang="ar-IQ" sz="1800" b="1" dirty="0"/>
              <a:t>3 . إمكان الدول المتقدمة أن تستثمر رؤوس </a:t>
            </a:r>
            <a:r>
              <a:rPr lang="ar-IQ" sz="1800" b="1" dirty="0" err="1"/>
              <a:t>الاموال</a:t>
            </a:r>
            <a:r>
              <a:rPr lang="ar-IQ" sz="1800" b="1" dirty="0"/>
              <a:t> والخبرات الفنية في الدول النامية لأن صناعة السياحة تتطلب استثمارات كبيرة غير متاحة لأغلب الدول النامية. </a:t>
            </a:r>
            <a:r>
              <a:rPr lang="en-US" sz="1800" b="1" dirty="0"/>
              <a:t/>
            </a:r>
            <a:br>
              <a:rPr lang="en-US" sz="1800" b="1" dirty="0"/>
            </a:br>
            <a:r>
              <a:rPr lang="ar-IQ" sz="1800" b="1" dirty="0"/>
              <a:t>4 . السياحة عامل دعم لميزان المدفوعات للدول النامية كونها مصدر من مصادر العملات </a:t>
            </a:r>
            <a:r>
              <a:rPr lang="ar-IQ" sz="1800" b="1" dirty="0" err="1"/>
              <a:t>الاجنبية</a:t>
            </a:r>
            <a:r>
              <a:rPr lang="ar-IQ" sz="1800" b="1" dirty="0"/>
              <a:t> تعوض عن صادرات السلع والبضائع التي تكون عادة محدودة في الدول النامية. </a:t>
            </a:r>
            <a:r>
              <a:rPr lang="en-US" sz="1800" b="1" dirty="0"/>
              <a:t/>
            </a:r>
            <a:br>
              <a:rPr lang="en-US" sz="1800" b="1" dirty="0"/>
            </a:br>
            <a:r>
              <a:rPr lang="ar-IQ" sz="1800" b="1" dirty="0"/>
              <a:t>5 . الفوائد الاقتصادية والاجتماعية من الاستثمارات الكبيرة مباشرة ذلك </a:t>
            </a:r>
            <a:r>
              <a:rPr lang="ar-IQ" sz="1800" b="1" dirty="0" err="1"/>
              <a:t>ان</a:t>
            </a:r>
            <a:r>
              <a:rPr lang="ar-IQ" sz="1800" b="1" dirty="0"/>
              <a:t> التجهيز السياحي يشمل عدة حقول مما يساعد على خلق فرص جديدة للاستخدام وإعادة توزيع الدخل القومي بالسياحة الداخلية بتحريك جزء من الثروات المتركزة في المدن لمختلف المناطق وتنمية </a:t>
            </a:r>
            <a:r>
              <a:rPr lang="ar-IQ" sz="1800" b="1" dirty="0" err="1"/>
              <a:t>الاقاليم</a:t>
            </a:r>
            <a:r>
              <a:rPr lang="ar-IQ" sz="1800" b="1" dirty="0"/>
              <a:t> والمناطق النامية وتوزيع الاقتصادية والاجتماعية لهذه </a:t>
            </a:r>
            <a:r>
              <a:rPr lang="ar-IQ" sz="1800" b="1" dirty="0" err="1"/>
              <a:t>الاقاليم</a:t>
            </a:r>
            <a:r>
              <a:rPr lang="ar-IQ" sz="1800" b="1" dirty="0"/>
              <a:t> </a:t>
            </a:r>
            <a:r>
              <a:rPr lang="ar-IQ" sz="1800" b="1" dirty="0" err="1"/>
              <a:t>اضافة</a:t>
            </a:r>
            <a:r>
              <a:rPr lang="ar-IQ" sz="1800" b="1" dirty="0"/>
              <a:t> إلى </a:t>
            </a:r>
            <a:r>
              <a:rPr lang="ar-IQ" sz="1800" b="1" dirty="0" err="1"/>
              <a:t>الاثر</a:t>
            </a:r>
            <a:r>
              <a:rPr lang="ar-IQ" sz="1800" b="1" dirty="0"/>
              <a:t> المضاعف للسياحة الذي تعتبر نسبته </a:t>
            </a:r>
            <a:r>
              <a:rPr lang="ar-IQ" sz="1800" b="1" dirty="0" err="1"/>
              <a:t>اعلى</a:t>
            </a:r>
            <a:r>
              <a:rPr lang="ar-IQ" sz="1800" b="1" dirty="0"/>
              <a:t> منه في بعض القطاعات </a:t>
            </a:r>
            <a:r>
              <a:rPr lang="ar-IQ" sz="1800" b="1" dirty="0" err="1"/>
              <a:t>الاخرى</a:t>
            </a:r>
            <a:r>
              <a:rPr lang="ar-IQ" sz="1800" b="1" dirty="0"/>
              <a:t>... وبشكل غير مباشر للمجتمع لما يوفره من </a:t>
            </a:r>
            <a:r>
              <a:rPr lang="ar-IQ" sz="1800" b="1" dirty="0" err="1"/>
              <a:t>امكانيات</a:t>
            </a:r>
            <a:r>
              <a:rPr lang="ar-IQ" sz="1800" b="1" dirty="0"/>
              <a:t> اللقاء بين الشعوب الذي يخدم قضايا اقتصاد بلادنا والتعريف بنا </a:t>
            </a:r>
            <a:r>
              <a:rPr lang="ar-IQ" sz="1800" b="1" dirty="0" smtClean="0"/>
              <a:t>وبشعوبنا</a:t>
            </a:r>
            <a:r>
              <a:rPr lang="ar-IQ" sz="1800" b="1" dirty="0"/>
              <a:t>. </a:t>
            </a:r>
            <a:r>
              <a:rPr lang="en-US" b="1" dirty="0"/>
              <a:t/>
            </a:r>
            <a:br>
              <a:rPr lang="en-US" b="1" dirty="0"/>
            </a:br>
            <a:endParaRPr lang="ar-IQ"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1052736"/>
            <a:ext cx="8229600" cy="4968552"/>
          </a:xfrm>
        </p:spPr>
        <p:style>
          <a:lnRef idx="1">
            <a:schemeClr val="accent6"/>
          </a:lnRef>
          <a:fillRef idx="3">
            <a:schemeClr val="accent6"/>
          </a:fillRef>
          <a:effectRef idx="2">
            <a:schemeClr val="accent6"/>
          </a:effectRef>
          <a:fontRef idx="minor">
            <a:schemeClr val="lt1"/>
          </a:fontRef>
        </p:style>
        <p:txBody>
          <a:bodyPr>
            <a:normAutofit fontScale="90000"/>
          </a:bodyPr>
          <a:lstStyle/>
          <a:p>
            <a:pPr algn="r"/>
            <a:r>
              <a:rPr lang="ar-IQ" sz="1600" b="1" dirty="0" smtClean="0">
                <a:cs typeface="+mn-cs"/>
              </a:rPr>
              <a:t>6 . </a:t>
            </a:r>
            <a:r>
              <a:rPr lang="ar-IQ" sz="2000" b="1" dirty="0" smtClean="0">
                <a:cs typeface="+mn-cs"/>
              </a:rPr>
              <a:t>ربحية </a:t>
            </a:r>
            <a:r>
              <a:rPr lang="ar-IQ" sz="2000" b="1" dirty="0">
                <a:cs typeface="+mn-cs"/>
              </a:rPr>
              <a:t>المشاريع الاستثمارية بعد انجازها وتزايدها بزيادة الحركة السياحية.</a:t>
            </a:r>
            <a:r>
              <a:rPr lang="en-US" sz="2000" b="1" dirty="0">
                <a:cs typeface="+mn-cs"/>
              </a:rPr>
              <a:t/>
            </a:r>
            <a:br>
              <a:rPr lang="en-US" sz="2000" b="1" dirty="0">
                <a:cs typeface="+mn-cs"/>
              </a:rPr>
            </a:br>
            <a:r>
              <a:rPr lang="ar-IQ" sz="2000" b="1" dirty="0">
                <a:cs typeface="+mn-cs"/>
              </a:rPr>
              <a:t>7. تمتاز صناعة السياحة بارتباطاتها القطاعية المختلفة الكثيفة مع باقي القطاعات الاقتصادية </a:t>
            </a:r>
            <a:r>
              <a:rPr lang="ar-IQ" sz="2000" b="1" dirty="0" err="1">
                <a:cs typeface="+mn-cs"/>
              </a:rPr>
              <a:t>الاخرى</a:t>
            </a:r>
            <a:r>
              <a:rPr lang="ar-IQ" sz="2000" b="1" dirty="0">
                <a:cs typeface="+mn-cs"/>
              </a:rPr>
              <a:t>، وبذلك فان السياحة لا تؤثر في الفعاليات السياحية فحسب، </a:t>
            </a:r>
            <a:r>
              <a:rPr lang="ar-IQ" sz="2000" b="1" dirty="0" err="1">
                <a:cs typeface="+mn-cs"/>
              </a:rPr>
              <a:t>وانما</a:t>
            </a:r>
            <a:r>
              <a:rPr lang="ar-IQ" sz="2000" b="1" dirty="0">
                <a:cs typeface="+mn-cs"/>
              </a:rPr>
              <a:t> يمتد أثرها </a:t>
            </a:r>
            <a:r>
              <a:rPr lang="ar-IQ" sz="2000" b="1" dirty="0" err="1">
                <a:cs typeface="+mn-cs"/>
              </a:rPr>
              <a:t>الى</a:t>
            </a:r>
            <a:r>
              <a:rPr lang="ar-IQ" sz="2000" b="1" dirty="0">
                <a:cs typeface="+mn-cs"/>
              </a:rPr>
              <a:t> معظم فروع الاقتصاد القومي.</a:t>
            </a:r>
            <a:r>
              <a:rPr lang="en-US" sz="2000" b="1" dirty="0">
                <a:cs typeface="+mn-cs"/>
              </a:rPr>
              <a:t/>
            </a:r>
            <a:br>
              <a:rPr lang="en-US" sz="2000" b="1" dirty="0">
                <a:cs typeface="+mn-cs"/>
              </a:rPr>
            </a:br>
            <a:r>
              <a:rPr lang="ar-IQ" sz="2000" b="1" dirty="0">
                <a:cs typeface="+mn-cs"/>
              </a:rPr>
              <a:t>8. تعتبر الاستثمارات السياحية من </a:t>
            </a:r>
            <a:r>
              <a:rPr lang="ar-IQ" sz="2000" b="1" dirty="0" err="1">
                <a:cs typeface="+mn-cs"/>
              </a:rPr>
              <a:t>اهم</a:t>
            </a:r>
            <a:r>
              <a:rPr lang="ar-IQ" sz="2000" b="1" dirty="0">
                <a:cs typeface="+mn-cs"/>
              </a:rPr>
              <a:t> العوامل الجاذبة للسياح من خلال توفير </a:t>
            </a:r>
            <a:r>
              <a:rPr lang="ar-IQ" sz="2000" b="1" dirty="0" err="1">
                <a:cs typeface="+mn-cs"/>
              </a:rPr>
              <a:t>انواع</a:t>
            </a:r>
            <a:r>
              <a:rPr lang="ar-IQ" sz="2000" b="1" dirty="0">
                <a:cs typeface="+mn-cs"/>
              </a:rPr>
              <a:t> عديدة من الخدمات والمرافق بمستوى عالي من الكفاءة، فالسائح يرغب في البلدان التي تتوافر فيها المطارات والخدمات المصرفية وخدمات الاتصال وغيرها بكفاءة وسرعة ، </a:t>
            </a:r>
            <a:r>
              <a:rPr lang="ar-IQ" sz="2000" b="1" dirty="0" err="1">
                <a:cs typeface="+mn-cs"/>
              </a:rPr>
              <a:t>اضافة</a:t>
            </a:r>
            <a:r>
              <a:rPr lang="ar-IQ" sz="2000" b="1" dirty="0">
                <a:cs typeface="+mn-cs"/>
              </a:rPr>
              <a:t> </a:t>
            </a:r>
            <a:r>
              <a:rPr lang="ar-IQ" sz="2000" b="1" dirty="0" err="1">
                <a:cs typeface="+mn-cs"/>
              </a:rPr>
              <a:t>الى</a:t>
            </a:r>
            <a:r>
              <a:rPr lang="ar-IQ" sz="2000" b="1" dirty="0">
                <a:cs typeface="+mn-cs"/>
              </a:rPr>
              <a:t> </a:t>
            </a:r>
            <a:r>
              <a:rPr lang="ar-IQ" sz="2000" b="1" dirty="0" err="1">
                <a:cs typeface="+mn-cs"/>
              </a:rPr>
              <a:t>اماكن</a:t>
            </a:r>
            <a:r>
              <a:rPr lang="ar-IQ" sz="2000" b="1" dirty="0">
                <a:cs typeface="+mn-cs"/>
              </a:rPr>
              <a:t> </a:t>
            </a:r>
            <a:r>
              <a:rPr lang="ar-IQ" sz="2000" b="1" dirty="0" err="1">
                <a:cs typeface="+mn-cs"/>
              </a:rPr>
              <a:t>الاقامة</a:t>
            </a:r>
            <a:r>
              <a:rPr lang="ar-IQ" sz="2000" b="1" dirty="0">
                <a:cs typeface="+mn-cs"/>
              </a:rPr>
              <a:t> اللائقة، وبالتالي فان الاستثمار السياحي يعمل على جذب </a:t>
            </a:r>
            <a:r>
              <a:rPr lang="ar-IQ" sz="2000" b="1" dirty="0" err="1">
                <a:cs typeface="+mn-cs"/>
              </a:rPr>
              <a:t>اعداد</a:t>
            </a:r>
            <a:r>
              <a:rPr lang="ar-IQ" sz="2000" b="1" dirty="0">
                <a:cs typeface="+mn-cs"/>
              </a:rPr>
              <a:t> اكبر من السياح وزيادة عدد ليالي المبيت، وزيادة معدل </a:t>
            </a:r>
            <a:r>
              <a:rPr lang="ar-IQ" sz="2000" b="1" dirty="0" err="1">
                <a:cs typeface="+mn-cs"/>
              </a:rPr>
              <a:t>انفاق</a:t>
            </a:r>
            <a:r>
              <a:rPr lang="ar-IQ" sz="2000" b="1" dirty="0">
                <a:cs typeface="+mn-cs"/>
              </a:rPr>
              <a:t> السائح وبالتالي الحصول على دخل سياحي اكبر للدولة المضيفة.</a:t>
            </a:r>
            <a:r>
              <a:rPr lang="en-US" sz="2000" b="1" dirty="0">
                <a:cs typeface="+mn-cs"/>
              </a:rPr>
              <a:t/>
            </a:r>
            <a:br>
              <a:rPr lang="en-US" sz="2000" b="1" dirty="0">
                <a:cs typeface="+mn-cs"/>
              </a:rPr>
            </a:br>
            <a:r>
              <a:rPr lang="ar-IQ" sz="2000" b="1" dirty="0">
                <a:cs typeface="+mn-cs"/>
              </a:rPr>
              <a:t>9- يؤثر الاستثمار السياحي بشكل كبير على فائض الصادرات، فنجاح السياحة يعني ضمان تحقيق الطلب السياحي </a:t>
            </a:r>
            <a:r>
              <a:rPr lang="ar-IQ" sz="2000" b="1" dirty="0" err="1">
                <a:cs typeface="+mn-cs"/>
              </a:rPr>
              <a:t>الاجنبي</a:t>
            </a:r>
            <a:r>
              <a:rPr lang="ar-IQ" sz="2000" b="1" dirty="0">
                <a:cs typeface="+mn-cs"/>
              </a:rPr>
              <a:t> الوافد </a:t>
            </a:r>
            <a:r>
              <a:rPr lang="ar-IQ" sz="2000" b="1" dirty="0" err="1">
                <a:cs typeface="+mn-cs"/>
              </a:rPr>
              <a:t>الى</a:t>
            </a:r>
            <a:r>
              <a:rPr lang="ar-IQ" sz="2000" b="1" dirty="0">
                <a:cs typeface="+mn-cs"/>
              </a:rPr>
              <a:t> البلد، مع تقليل الحاجة لسفر المواطنين للخارج، مما يؤدي </a:t>
            </a:r>
            <a:r>
              <a:rPr lang="ar-IQ" sz="2000" b="1" dirty="0" err="1">
                <a:cs typeface="+mn-cs"/>
              </a:rPr>
              <a:t>الى</a:t>
            </a:r>
            <a:r>
              <a:rPr lang="ar-IQ" sz="2000" b="1" dirty="0">
                <a:cs typeface="+mn-cs"/>
              </a:rPr>
              <a:t> تحقيق المزيد من العوائد السياحية مع تخفيض الإنفاقات السياحية مما يحافظ على العملة الصعبة ودعم التجارة الخارجية وميزان المدفوعات.</a:t>
            </a:r>
            <a:r>
              <a:rPr lang="en-US" sz="2000" b="1" dirty="0">
                <a:cs typeface="+mn-cs"/>
              </a:rPr>
              <a:t/>
            </a:r>
            <a:br>
              <a:rPr lang="en-US" sz="2000" b="1" dirty="0">
                <a:cs typeface="+mn-cs"/>
              </a:rPr>
            </a:br>
            <a:r>
              <a:rPr lang="ar-IQ" sz="2000" b="1" dirty="0">
                <a:cs typeface="+mn-cs"/>
              </a:rPr>
              <a:t>10- </a:t>
            </a:r>
            <a:r>
              <a:rPr lang="ar-IQ" sz="2000" b="1" dirty="0" err="1">
                <a:cs typeface="+mn-cs"/>
              </a:rPr>
              <a:t>ان</a:t>
            </a:r>
            <a:r>
              <a:rPr lang="ar-IQ" sz="2000" b="1" dirty="0">
                <a:cs typeface="+mn-cs"/>
              </a:rPr>
              <a:t> للاستثمارات في هذا النشاط نتائج ايجابية تنفرد </a:t>
            </a:r>
            <a:r>
              <a:rPr lang="ar-IQ" sz="2000" b="1" dirty="0" err="1">
                <a:cs typeface="+mn-cs"/>
              </a:rPr>
              <a:t>بها</a:t>
            </a:r>
            <a:r>
              <a:rPr lang="ar-IQ" sz="2000" b="1" dirty="0">
                <a:cs typeface="+mn-cs"/>
              </a:rPr>
              <a:t> عن باقي الاستثمارات نتيجة لاعتماد هذه الصناعة وبشكل كبير في سد مستلزماتها </a:t>
            </a:r>
            <a:r>
              <a:rPr lang="ar-IQ" sz="2000" b="1" dirty="0" err="1">
                <a:cs typeface="+mn-cs"/>
              </a:rPr>
              <a:t>الانتاجية</a:t>
            </a:r>
            <a:r>
              <a:rPr lang="ar-IQ" sz="2000" b="1" dirty="0">
                <a:cs typeface="+mn-cs"/>
              </a:rPr>
              <a:t> من النشاطات الاقتصادية </a:t>
            </a:r>
            <a:r>
              <a:rPr lang="ar-IQ" sz="2000" b="1" dirty="0" err="1">
                <a:cs typeface="+mn-cs"/>
              </a:rPr>
              <a:t>الاخرى</a:t>
            </a:r>
            <a:r>
              <a:rPr lang="ar-IQ" sz="2000" b="1" dirty="0">
                <a:cs typeface="+mn-cs"/>
              </a:rPr>
              <a:t>، وبما </a:t>
            </a:r>
            <a:r>
              <a:rPr lang="ar-IQ" sz="2000" b="1" dirty="0" err="1">
                <a:cs typeface="+mn-cs"/>
              </a:rPr>
              <a:t>ان</a:t>
            </a:r>
            <a:r>
              <a:rPr lang="ar-IQ" sz="2000" b="1" dirty="0">
                <a:cs typeface="+mn-cs"/>
              </a:rPr>
              <a:t> الاستثمارات السياحية هي للأساس الذي من اجله تم تهيئة وتحضير هذه المستلزمات </a:t>
            </a:r>
            <a:r>
              <a:rPr lang="ar-IQ" sz="2000" b="1" dirty="0" err="1">
                <a:cs typeface="+mn-cs"/>
              </a:rPr>
              <a:t>الانتاجية</a:t>
            </a:r>
            <a:r>
              <a:rPr lang="ar-IQ" sz="2000" b="1" dirty="0">
                <a:cs typeface="+mn-cs"/>
              </a:rPr>
              <a:t> لذا فانه هو الذي سيحدد الارتباطات الفنية </a:t>
            </a:r>
            <a:r>
              <a:rPr lang="ar-IQ" sz="2000" b="1" dirty="0" err="1">
                <a:cs typeface="+mn-cs"/>
              </a:rPr>
              <a:t>او</a:t>
            </a:r>
            <a:r>
              <a:rPr lang="ar-IQ" sz="2000" b="1" dirty="0">
                <a:cs typeface="+mn-cs"/>
              </a:rPr>
              <a:t> التكنولوجية بين النشاط السياحي وبقية النشاطات </a:t>
            </a:r>
            <a:r>
              <a:rPr lang="ar-IQ" sz="2000" b="1" dirty="0" err="1">
                <a:cs typeface="+mn-cs"/>
              </a:rPr>
              <a:t>الاخرى</a:t>
            </a:r>
            <a:endParaRPr lang="ar-IQ" sz="2000" b="1" dirty="0">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23528" y="692696"/>
            <a:ext cx="8820472" cy="5760640"/>
          </a:xfrm>
        </p:spPr>
        <p:style>
          <a:lnRef idx="1">
            <a:schemeClr val="accent1"/>
          </a:lnRef>
          <a:fillRef idx="2">
            <a:schemeClr val="accent1"/>
          </a:fillRef>
          <a:effectRef idx="1">
            <a:schemeClr val="accent1"/>
          </a:effectRef>
          <a:fontRef idx="minor">
            <a:schemeClr val="dk1"/>
          </a:fontRef>
        </p:style>
        <p:txBody>
          <a:bodyPr>
            <a:noAutofit/>
          </a:bodyPr>
          <a:lstStyle/>
          <a:p>
            <a:pPr algn="justLow"/>
            <a:r>
              <a:rPr lang="ar-IQ" sz="1200" b="1" dirty="0"/>
              <a:t>وبالتالي فان </a:t>
            </a:r>
            <a:r>
              <a:rPr lang="ar-IQ" sz="1200" b="1" dirty="0" err="1"/>
              <a:t>اي</a:t>
            </a:r>
            <a:r>
              <a:rPr lang="ar-IQ" sz="1200" b="1" dirty="0"/>
              <a:t> زيادة في الاستثمار السياحي تعني خلق </a:t>
            </a:r>
            <a:r>
              <a:rPr lang="ar-IQ" sz="1200" b="1" dirty="0" err="1"/>
              <a:t>اثار</a:t>
            </a:r>
            <a:r>
              <a:rPr lang="ar-IQ" sz="1200" b="1" dirty="0"/>
              <a:t> خلفية كبيرة لدى القطاعات </a:t>
            </a:r>
            <a:r>
              <a:rPr lang="ar-IQ" sz="1200" b="1" dirty="0" err="1"/>
              <a:t>الاخرى</a:t>
            </a:r>
            <a:r>
              <a:rPr lang="ar-IQ" sz="1200" b="1" dirty="0"/>
              <a:t>، مما يترتب على ذلك المزيد من الاستثمارات في شتى المجالات وهذا مما يؤدي </a:t>
            </a:r>
            <a:r>
              <a:rPr lang="ar-IQ" sz="1200" b="1" dirty="0" err="1"/>
              <a:t>الى</a:t>
            </a:r>
            <a:r>
              <a:rPr lang="ar-IQ" sz="1200" b="1" dirty="0"/>
              <a:t> تمهيد السبل لتحقيق مستوى معين من التكامل الرأسي والأفقي بين النشاط السياحي وباقي النشاطات </a:t>
            </a:r>
            <a:r>
              <a:rPr lang="ar-IQ" sz="1200" b="1" dirty="0" err="1"/>
              <a:t>الاخرى</a:t>
            </a:r>
            <a:r>
              <a:rPr lang="ar-IQ" sz="1200" b="1" dirty="0"/>
              <a:t>، </a:t>
            </a:r>
            <a:r>
              <a:rPr lang="ar-IQ" sz="1200" b="1" dirty="0" err="1"/>
              <a:t>او</a:t>
            </a:r>
            <a:r>
              <a:rPr lang="ar-IQ" sz="1200" b="1" dirty="0"/>
              <a:t> بين فروع وأقسام النشاط السياحي ذاته، فالتوسع مثلا قي </a:t>
            </a:r>
            <a:r>
              <a:rPr lang="ar-IQ" sz="1200" b="1" dirty="0" err="1"/>
              <a:t>انشاء</a:t>
            </a:r>
            <a:r>
              <a:rPr lang="ar-IQ" sz="1200" b="1" dirty="0"/>
              <a:t> المشروعات قد يتبعه توسيع </a:t>
            </a:r>
            <a:r>
              <a:rPr lang="ar-IQ" sz="1200" b="1" dirty="0" err="1"/>
              <a:t>او</a:t>
            </a:r>
            <a:r>
              <a:rPr lang="ar-IQ" sz="1200" b="1" dirty="0"/>
              <a:t> ظهور مشروعات جديدة تمارس </a:t>
            </a:r>
            <a:r>
              <a:rPr lang="ar-IQ" sz="1200" b="1" dirty="0" err="1"/>
              <a:t>انشطة</a:t>
            </a:r>
            <a:r>
              <a:rPr lang="ar-IQ" sz="1200" b="1" dirty="0"/>
              <a:t> اقتصادية وخدمية </a:t>
            </a:r>
            <a:r>
              <a:rPr lang="ar-IQ" sz="1200" b="1" dirty="0" err="1"/>
              <a:t>اخرى</a:t>
            </a:r>
            <a:r>
              <a:rPr lang="ar-IQ" sz="1200" b="1" dirty="0"/>
              <a:t> لمقابلة الزيادة في الحركة السياحية نشاطا وطلباً، وبمعنى </a:t>
            </a:r>
            <a:r>
              <a:rPr lang="ar-IQ" sz="1200" b="1" dirty="0" err="1"/>
              <a:t>اخر</a:t>
            </a:r>
            <a:r>
              <a:rPr lang="ar-IQ" sz="1200" b="1" dirty="0"/>
              <a:t> </a:t>
            </a:r>
            <a:r>
              <a:rPr lang="ar-IQ" sz="1200" b="1" dirty="0" err="1"/>
              <a:t>ان</a:t>
            </a:r>
            <a:r>
              <a:rPr lang="ar-IQ" sz="1200" b="1" dirty="0"/>
              <a:t> زيادة عدد الفنادق- مع افتراض زيادة عدد السائحين- من الممكن </a:t>
            </a:r>
            <a:r>
              <a:rPr lang="ar-IQ" sz="1200" b="1" dirty="0" err="1"/>
              <a:t>ان</a:t>
            </a:r>
            <a:r>
              <a:rPr lang="ar-IQ" sz="1200" b="1" dirty="0"/>
              <a:t> يتبعه زيادة في الطلب على المواد الغذائية اللازمة لإعداد الوجبات وزيادة في الطلب على </a:t>
            </a:r>
            <a:r>
              <a:rPr lang="ar-IQ" sz="1200" b="1" dirty="0" err="1"/>
              <a:t>الاسرة</a:t>
            </a:r>
            <a:r>
              <a:rPr lang="ar-IQ" sz="1200" b="1" dirty="0"/>
              <a:t> وملحقاتها، والخدمات </a:t>
            </a:r>
            <a:r>
              <a:rPr lang="ar-IQ" sz="1200" b="1" dirty="0" err="1"/>
              <a:t>الاخرى</a:t>
            </a:r>
            <a:r>
              <a:rPr lang="ar-IQ" sz="1200" b="1" dirty="0"/>
              <a:t>... الخ. وهذا من شأنه أن يؤدي </a:t>
            </a:r>
            <a:r>
              <a:rPr lang="ar-IQ" sz="1200" b="1" dirty="0" err="1"/>
              <a:t>الى</a:t>
            </a:r>
            <a:r>
              <a:rPr lang="ar-IQ" sz="1200" b="1" dirty="0"/>
              <a:t> </a:t>
            </a:r>
            <a:r>
              <a:rPr lang="ar-IQ" sz="1200" b="1" dirty="0" err="1"/>
              <a:t>انشاء</a:t>
            </a:r>
            <a:r>
              <a:rPr lang="ar-IQ" sz="1200" b="1" dirty="0"/>
              <a:t> مشروعات جديدة لتزويد الفنادق بمثل هذه المستلزمات </a:t>
            </a:r>
            <a:r>
              <a:rPr lang="ar-IQ" sz="1200" b="1" dirty="0" err="1"/>
              <a:t>او</a:t>
            </a:r>
            <a:r>
              <a:rPr lang="ar-IQ" sz="1200" b="1" dirty="0"/>
              <a:t> توسيع </a:t>
            </a:r>
            <a:r>
              <a:rPr lang="ar-IQ" sz="1200" b="1" dirty="0" err="1"/>
              <a:t>انشطة</a:t>
            </a:r>
            <a:r>
              <a:rPr lang="ar-IQ" sz="1200" b="1" dirty="0"/>
              <a:t> وحجم </a:t>
            </a:r>
            <a:r>
              <a:rPr lang="ar-IQ" sz="1200" b="1" dirty="0" err="1"/>
              <a:t>الاعمال</a:t>
            </a:r>
            <a:r>
              <a:rPr lang="ar-IQ" sz="1200" b="1" dirty="0"/>
              <a:t> القائمة فعلاً والموردة لهذه المستلزمات. وهذا يعني </a:t>
            </a:r>
            <a:r>
              <a:rPr lang="ar-IQ" sz="1200" b="1" dirty="0" err="1"/>
              <a:t>ان</a:t>
            </a:r>
            <a:r>
              <a:rPr lang="ar-IQ" sz="1200" b="1" dirty="0"/>
              <a:t> درجة التكامل بين القطاع السياحي القطاعات الاقتصادية </a:t>
            </a:r>
            <a:r>
              <a:rPr lang="ar-IQ" sz="1200" b="1" dirty="0" err="1"/>
              <a:t>الاخرى</a:t>
            </a:r>
            <a:r>
              <a:rPr lang="ar-IQ" sz="1200" b="1" dirty="0"/>
              <a:t> يتوقف على عدة اعتبارات </a:t>
            </a:r>
            <a:r>
              <a:rPr lang="ar-IQ" sz="1200" b="1" dirty="0" err="1"/>
              <a:t>اهمها</a:t>
            </a:r>
            <a:r>
              <a:rPr lang="ar-IQ" sz="1200" b="1" dirty="0"/>
              <a:t>: </a:t>
            </a:r>
            <a:r>
              <a:rPr lang="en-US" sz="1200" b="1" dirty="0" smtClean="0"/>
              <a:t/>
            </a:r>
            <a:br>
              <a:rPr lang="en-US" sz="1200" b="1" dirty="0" smtClean="0"/>
            </a:br>
            <a:r>
              <a:rPr lang="en-US" sz="1200" b="1" dirty="0"/>
              <a:t/>
            </a:r>
            <a:br>
              <a:rPr lang="en-US" sz="1200" b="1" dirty="0"/>
            </a:br>
            <a:r>
              <a:rPr lang="ar-IQ" sz="1200" b="1" dirty="0"/>
              <a:t>أ . سياسات الدولة في التصدير والاستيراد، فكلما قلت درجة تحكم ورقابة الدولة مثلا على الاستيراد فقد يؤدي ذلك </a:t>
            </a:r>
            <a:r>
              <a:rPr lang="ar-IQ" sz="1200" b="1" dirty="0" err="1"/>
              <a:t>الى</a:t>
            </a:r>
            <a:r>
              <a:rPr lang="ar-IQ" sz="1200" b="1" dirty="0"/>
              <a:t> ارتفاع ميل المشروعات السياحية لاستيراد المستلزمات الخاصة بالخدمات والتجهيزات </a:t>
            </a:r>
            <a:r>
              <a:rPr lang="ar-IQ" sz="1200" b="1" dirty="0" err="1"/>
              <a:t>الاساسية</a:t>
            </a:r>
            <a:r>
              <a:rPr lang="ar-IQ" sz="1200" b="1" dirty="0"/>
              <a:t> والتكميلية بدلاً من شرائها من الداخل ويؤثر بالتالي على التنمية المترتبة على المشروعات الوطنية والعلاقات الاقتصادية بين قطاع السياحة والقطاعات الاقتصادية وميزان المدفوعات ويقلل بالتالي حصيلة الدولة من العملة </a:t>
            </a:r>
            <a:r>
              <a:rPr lang="ar-IQ" sz="1200" b="1" dirty="0" err="1"/>
              <a:t>الاجنبية</a:t>
            </a:r>
            <a:r>
              <a:rPr lang="ar-IQ" sz="1200" b="1" dirty="0"/>
              <a:t> وغيرها من المجالات </a:t>
            </a:r>
            <a:r>
              <a:rPr lang="ar-IQ" sz="1200" b="1" dirty="0" err="1"/>
              <a:t>الاخرى</a:t>
            </a:r>
            <a:r>
              <a:rPr lang="ar-IQ" sz="1200" b="1" dirty="0"/>
              <a:t>. </a:t>
            </a:r>
            <a:r>
              <a:rPr lang="en-US" sz="1200" b="1" dirty="0"/>
              <a:t/>
            </a:r>
            <a:br>
              <a:rPr lang="en-US" sz="1200" b="1" dirty="0"/>
            </a:br>
            <a:r>
              <a:rPr lang="ar-IQ" sz="1200" b="1" dirty="0"/>
              <a:t>ب . </a:t>
            </a:r>
            <a:r>
              <a:rPr lang="ar-IQ" sz="1200" b="1" dirty="0" err="1"/>
              <a:t>ان</a:t>
            </a:r>
            <a:r>
              <a:rPr lang="ar-IQ" sz="1200" b="1" dirty="0"/>
              <a:t> نجاح قطاع السياحة في تحقيق التكامل بينه وبين القطاعات الاقتصادية والخدمية </a:t>
            </a:r>
            <a:r>
              <a:rPr lang="ar-IQ" sz="1200" b="1" dirty="0" err="1"/>
              <a:t>الاخرى</a:t>
            </a:r>
            <a:r>
              <a:rPr lang="ar-IQ" sz="1200" b="1" dirty="0"/>
              <a:t> يتوقف على مدى قدرة </a:t>
            </a:r>
            <a:r>
              <a:rPr lang="ar-IQ" sz="1200" b="1" dirty="0" err="1"/>
              <a:t>الاخيرة</a:t>
            </a:r>
            <a:r>
              <a:rPr lang="ar-IQ" sz="1200" b="1" dirty="0"/>
              <a:t> في تلبية الاحتياجات المختلفة لقطاع السياحة من حيث الكمية والجودة والتوقيت. </a:t>
            </a:r>
            <a:r>
              <a:rPr lang="en-US" sz="1200" b="1" dirty="0"/>
              <a:t/>
            </a:r>
            <a:br>
              <a:rPr lang="en-US" sz="1200" b="1" dirty="0"/>
            </a:br>
            <a:r>
              <a:rPr lang="ar-IQ" sz="1200" b="1" dirty="0" err="1"/>
              <a:t>جـ</a:t>
            </a:r>
            <a:r>
              <a:rPr lang="ar-IQ" sz="1200" b="1" dirty="0"/>
              <a:t> . حجم ونطاق وطبيعة النشاط الذي تمارسه المنشآت السياحية ومدى تعدد وتنوع وتمركز المشروعات السياحية في الدولة. </a:t>
            </a:r>
            <a:r>
              <a:rPr lang="en-US" sz="1200" b="1" dirty="0"/>
              <a:t/>
            </a:r>
            <a:br>
              <a:rPr lang="en-US" sz="1200" b="1" dirty="0"/>
            </a:br>
            <a:r>
              <a:rPr lang="ar-IQ" sz="1200" b="1" dirty="0"/>
              <a:t>د . الحاجة </a:t>
            </a:r>
            <a:r>
              <a:rPr lang="ar-IQ" sz="1200" b="1" dirty="0" err="1"/>
              <a:t>الى</a:t>
            </a:r>
            <a:r>
              <a:rPr lang="ar-IQ" sz="1200" b="1" dirty="0"/>
              <a:t> خلق التوازن بين: </a:t>
            </a:r>
            <a:r>
              <a:rPr lang="en-US" sz="1200" b="1" dirty="0"/>
              <a:t/>
            </a:r>
            <a:br>
              <a:rPr lang="en-US" sz="1200" b="1" dirty="0"/>
            </a:br>
            <a:r>
              <a:rPr lang="ar-IQ" sz="1200" b="1" dirty="0"/>
              <a:t>- استثمارات القطاع العام واستثمارات القطاع الخاص : حيث يمكن </a:t>
            </a:r>
            <a:r>
              <a:rPr lang="ar-IQ" sz="1200" b="1" dirty="0" err="1"/>
              <a:t>ان</a:t>
            </a:r>
            <a:r>
              <a:rPr lang="ar-IQ" sz="1200" b="1" dirty="0"/>
              <a:t> تلعب الدولة دوراً هاماً في توجيه الاستثمار في القطاع السياحي وخصوصاً </a:t>
            </a:r>
            <a:r>
              <a:rPr lang="ar-IQ" sz="1200" b="1" dirty="0" err="1"/>
              <a:t>اذا</a:t>
            </a:r>
            <a:r>
              <a:rPr lang="ar-IQ" sz="1200" b="1" dirty="0"/>
              <a:t> ما اعتبرت السياحة قطاعاً </a:t>
            </a:r>
            <a:r>
              <a:rPr lang="ar-IQ" sz="1200" b="1" dirty="0" err="1"/>
              <a:t>اساسياً</a:t>
            </a:r>
            <a:r>
              <a:rPr lang="ar-IQ" sz="1200" b="1" dirty="0"/>
              <a:t> في خطط التنمية الاقتصادية والاجتماعية، فيجب إلا تعوق </a:t>
            </a:r>
            <a:r>
              <a:rPr lang="ar-IQ" sz="1200" b="1" dirty="0" err="1"/>
              <a:t>الانشطة</a:t>
            </a:r>
            <a:r>
              <a:rPr lang="ar-IQ" sz="1200" b="1" dirty="0"/>
              <a:t> الحكومية </a:t>
            </a:r>
            <a:r>
              <a:rPr lang="ar-IQ" sz="1200" b="1" dirty="0" err="1"/>
              <a:t>انشطة</a:t>
            </a:r>
            <a:r>
              <a:rPr lang="ar-IQ" sz="1200" b="1" dirty="0"/>
              <a:t> القطاع الخاص، كما يجب إلا تستبعد </a:t>
            </a:r>
            <a:r>
              <a:rPr lang="ar-IQ" sz="1200" b="1" dirty="0" err="1"/>
              <a:t>الانشطة</a:t>
            </a:r>
            <a:r>
              <a:rPr lang="ar-IQ" sz="1200" b="1" dirty="0"/>
              <a:t> الحكومية حتى ولو كان القطاع الخاص نشطاً ولديه خبرة، ومهما يكن من </a:t>
            </a:r>
            <a:r>
              <a:rPr lang="ar-IQ" sz="1200" b="1" dirty="0" err="1"/>
              <a:t>الامر</a:t>
            </a:r>
            <a:r>
              <a:rPr lang="ar-IQ" sz="1200" b="1" dirty="0"/>
              <a:t>، فأن اهتماماً خاصاً يجب </a:t>
            </a:r>
            <a:r>
              <a:rPr lang="ar-IQ" sz="1200" b="1" dirty="0" err="1"/>
              <a:t>ان</a:t>
            </a:r>
            <a:r>
              <a:rPr lang="ar-IQ" sz="1200" b="1" dirty="0"/>
              <a:t> يوجه لإيجاد التوازن بين استثمارات كل من القطاع العام والخاص في المجال السياحي. </a:t>
            </a:r>
            <a:r>
              <a:rPr lang="en-US" sz="1200" b="1" dirty="0"/>
              <a:t/>
            </a:r>
            <a:br>
              <a:rPr lang="en-US" sz="1200" b="1" dirty="0"/>
            </a:br>
            <a:r>
              <a:rPr lang="ar-IQ" sz="1200" b="1" dirty="0"/>
              <a:t>   - الاستثمارات المحلية والاستثمارات </a:t>
            </a:r>
            <a:r>
              <a:rPr lang="ar-IQ" sz="1200" b="1" dirty="0" err="1"/>
              <a:t>الاجنبية</a:t>
            </a:r>
            <a:r>
              <a:rPr lang="ar-IQ" sz="1200" b="1" dirty="0"/>
              <a:t> : فإذا كانت الاستثمارات </a:t>
            </a:r>
            <a:r>
              <a:rPr lang="ar-IQ" sz="1200" b="1" dirty="0" err="1"/>
              <a:t>الاجنبية</a:t>
            </a:r>
            <a:r>
              <a:rPr lang="ar-IQ" sz="1200" b="1" dirty="0"/>
              <a:t> تلقي ترحيباً من الدول لاسيما الدول النامية منها للحصول على رؤوس </a:t>
            </a:r>
            <a:r>
              <a:rPr lang="ar-IQ" sz="1200" b="1" dirty="0" err="1"/>
              <a:t>الاموال</a:t>
            </a:r>
            <a:r>
              <a:rPr lang="ar-IQ" sz="1200" b="1" dirty="0"/>
              <a:t> والخبرة والتكنولوجيا (التقنية) فأنه يجب </a:t>
            </a:r>
            <a:r>
              <a:rPr lang="ar-IQ" sz="1200" b="1" dirty="0" err="1"/>
              <a:t>ان</a:t>
            </a:r>
            <a:r>
              <a:rPr lang="ar-IQ" sz="1200" b="1" dirty="0"/>
              <a:t> يراعي إلا تقضي المشروعات السياحية والفندقية </a:t>
            </a:r>
            <a:r>
              <a:rPr lang="ar-IQ" sz="1200" b="1" dirty="0" err="1"/>
              <a:t>الاجنبية</a:t>
            </a:r>
            <a:r>
              <a:rPr lang="ar-IQ" sz="1200" b="1" dirty="0"/>
              <a:t> على معظم المكاسب السياحية، </a:t>
            </a:r>
            <a:r>
              <a:rPr lang="ar-IQ" sz="1200" b="1" dirty="0" err="1"/>
              <a:t>اي</a:t>
            </a:r>
            <a:r>
              <a:rPr lang="ar-IQ" sz="1200" b="1" dirty="0"/>
              <a:t> </a:t>
            </a:r>
            <a:r>
              <a:rPr lang="ar-IQ" sz="1200" b="1" dirty="0" err="1"/>
              <a:t>ان</a:t>
            </a:r>
            <a:r>
              <a:rPr lang="ar-IQ" sz="1200" b="1" dirty="0"/>
              <a:t> الاستثمار </a:t>
            </a:r>
            <a:r>
              <a:rPr lang="ar-IQ" sz="1200" b="1" dirty="0" err="1"/>
              <a:t>الاجنبي</a:t>
            </a:r>
            <a:r>
              <a:rPr lang="ar-IQ" sz="1200" b="1" dirty="0"/>
              <a:t> يجب إلا يطغى على صناعة السياحة بمجملها ويسيطر عليها وألا </a:t>
            </a:r>
            <a:r>
              <a:rPr lang="ar-IQ" sz="1200" b="1" dirty="0" err="1"/>
              <a:t>اصبحت</a:t>
            </a:r>
            <a:r>
              <a:rPr lang="ar-IQ" sz="1200" b="1" dirty="0"/>
              <a:t> عائدات النمو السياحي مجرد عائدات هامشية بسبب ضعف الاستثمارات المحلية.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ضري">
  <a:themeElements>
    <a:clrScheme name="حضري">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حضري">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حضري">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154</TotalTime>
  <Words>1512</Words>
  <Application>Microsoft Office PowerPoint</Application>
  <PresentationFormat>عرض على الشاشة (3:4)‏</PresentationFormat>
  <Paragraphs>41</Paragraphs>
  <Slides>38</Slides>
  <Notes>0</Notes>
  <HiddenSlides>0</HiddenSlides>
  <MMClips>0</MMClips>
  <ScaleCrop>false</ScaleCrop>
  <HeadingPairs>
    <vt:vector size="4" baseType="variant">
      <vt:variant>
        <vt:lpstr>سمة</vt:lpstr>
      </vt:variant>
      <vt:variant>
        <vt:i4>1</vt:i4>
      </vt:variant>
      <vt:variant>
        <vt:lpstr>عناوين الشرائح</vt:lpstr>
      </vt:variant>
      <vt:variant>
        <vt:i4>38</vt:i4>
      </vt:variant>
    </vt:vector>
  </HeadingPairs>
  <TitlesOfParts>
    <vt:vector size="39" baseType="lpstr">
      <vt:lpstr>حضري</vt:lpstr>
      <vt:lpstr>الفصل الثاني الاستثمار السياحي المفهوم – الأهمية – السمات –العوامل المؤثرة – المجالات والفرص الاستثمارية  </vt:lpstr>
      <vt:lpstr>الشريحة 2</vt:lpstr>
      <vt:lpstr>الشريحة 3</vt:lpstr>
      <vt:lpstr> وكذلك يعرف على انه  ((استخدام الموارد الاقتصادية المتاحة وبأشكالها المختلفة لبناء طاقات إنتاجية جديدة ، والمحافظة على الطاقات الإنتاجية القائمة وتوسيعها فضلا عن جميع الإضافات إلى المخزون السلعي وتعويض الاندثارات التي تصيب الطاقات الإنتاجية  القائمة في النشاط السياحي وبما يترتب عليه من زيادة مساهمة هذا النشاط في تكوين القيمة المضافة الإجمالية ، وبالتالي  زيادة  الرفاهية  الاقتصادية والاجتماعية  بالنسبة للمجتمع ))</vt:lpstr>
      <vt:lpstr>كما ويعرف  بأنه  ((القدرة الهادفة إلى تكوين رأس المال المادي وإعداد رأس المال البشري في المجال السياحي من اجل زيادة وتحسين طاقاته الانتاجية والتشغيلية وتقديم افضل الخدمات في مجالات السياحة المختلفة، كالفنادق والمدن السياحية والكازينوهات ووسائل الترفيه المختلفة والطرق والنقل... الخ فضلاً عن اعداد كادر سياحي متخصص كفوء.))  </vt:lpstr>
      <vt:lpstr>ثانيا :- أهمية الاستثمار السياحي ان للاستثمار في المجال السياحي أهمية كبيرة في زيادة الدخل القومي للبلد نظرا لما تحققه السياحة من آثار ايجابية مباشرة وغير مباشرة في الاقتصاد الوطني والتي تعكسها الاستثمارات السياحية  لجميع تصنيفات وأنواع  الاستثمار وامتداد أثرها إلى معظم فروع الاقتصاد الوطني ، من خلال إقامة استثمارات اقتصادية مخططة ومتوازنة تشارك فيها كافة القطاعات الاقتصادية  لتميز قطاع السياحة بالارتباطات القطاعية الكثيفة والمتشابكة مع باقي القطاعات الاقتصادية الأخرى . وذلك لان عملية التركيز على الاستثمار السياحي من دون تحقيق استثمارات في القطاعات الأخرى سوف يجعل من القطاع السياحي قطاعا استيراديا لكل مستلزماته من الخارج وبالتالي سيفقد القطاع السياحي ميزة التشابك القطاعي مع القطاعات الأخرى بما في ذلك اثر مضاعف الاستثمار السياحي ،حيث يُعَد الاستثمار السياحي محفزاً للاقتصاد القومي بسبب تشابكه مع بقية القطاعات الاقتصادية ويزداد تأثيره من خلال عمل مضاعفي  الاستثمار والاستخدام السياحي. وتعتبر السياحة صناعة مركبة تتطلب استثمارات وخبرات فنية فتطورها السريع وطبيعة الطلب السياحي وامتدادات هذا الطلب المباشر وغير المباشر إلى اكثر قطاعات الانتاج القومي تقتضي تهيئة تنظيم استثماري للسياحة على اساس مبرمج ومخطط، فالإنفاق على المشروعات السياحية هو انفاق استثماري يحقق عائداً سريعاً فهي احدى اسرع انواع النمو، وصناعة تختلف عن أية صناعة اخرى لأنها تفيد عدد كبيراً من الناس ونتائجها على الاقتصاد القومي هي الاخرى هائلة عن طريق ما تجلبه من عملة اجنبية وتشجيعها لسلسلة كبيرة من الصناعات السياحية وتقديم مجالات أوفر من العمل لأفراد كثيرين من الاداريين والفنيين والعمال المهرة وغير المهرة ومجالات اخرى مشجعة عن طريق التخطيط والاستثمار في الفنادق والخدمات السياحية والتجهيز والربح والتسويق والنقل. ولقد اوصت المنظمات والمؤتمرات الدولية الحكومات بتسهيل وتشجيع الاستثمار العام والخاص في مجال السياحة في الدول النامية وتشجيع الجهود المشتركة لكافة فروعها الاقتصادية التي تهتم بالسياحة بشكل مباشر أو غير مباشر كصناعة الفنادق والايواء التكميلي ووكالات السفر ووسائل النقل والمواصلات باستثمار الاموال في المشاريع السياحية وطالبت الدول النامية بخلق الظروف الملائمة لتسهيل الاستثمارات الوطنية والأجنبية في مجال السياحة للأسباب التالية:  </vt:lpstr>
      <vt:lpstr>   1-  توافر الموارد الطبيعية والتراث الحضاري والمميزات المناخية في اغلب الدول النامية.  2 . اسعار السلع والخدمات السياحية في الدول النامية اقل منها في الدول المتقدمة لأن الاجور اقل وبذلك القدرة التنافسية للدول النامية اكبر في السوق السياحي الدولي.  3 . إمكان الدول المتقدمة أن تستثمر رؤوس الاموال والخبرات الفنية في الدول النامية لأن صناعة السياحة تتطلب استثمارات كبيرة غير متاحة لأغلب الدول النامية.  4 . السياحة عامل دعم لميزان المدفوعات للدول النامية كونها مصدر من مصادر العملات الاجنبية تعوض عن صادرات السلع والبضائع التي تكون عادة محدودة في الدول النامية.  5 . الفوائد الاقتصادية والاجتماعية من الاستثمارات الكبيرة مباشرة ذلك ان التجهيز السياحي يشمل عدة حقول مما يساعد على خلق فرص جديدة للاستخدام وإعادة توزيع الدخل القومي بالسياحة الداخلية بتحريك جزء من الثروات المتركزة في المدن لمختلف المناطق وتنمية الاقاليم والمناطق النامية وتوزيع الاقتصادية والاجتماعية لهذه الاقاليم اضافة إلى الاثر المضاعف للسياحة الذي تعتبر نسبته اعلى منه في بعض القطاعات الاخرى... وبشكل غير مباشر للمجتمع لما يوفره من امكانيات اللقاء بين الشعوب الذي يخدم قضايا اقتصاد بلادنا والتعريف بنا وبشعوبنا.  </vt:lpstr>
      <vt:lpstr>6 . ربحية المشاريع الاستثمارية بعد انجازها وتزايدها بزيادة الحركة السياحية. 7. تمتاز صناعة السياحة بارتباطاتها القطاعية المختلفة الكثيفة مع باقي القطاعات الاقتصادية الاخرى، وبذلك فان السياحة لا تؤثر في الفعاليات السياحية فحسب، وانما يمتد أثرها الى معظم فروع الاقتصاد القومي. 8. تعتبر الاستثمارات السياحية من اهم العوامل الجاذبة للسياح من خلال توفير انواع عديدة من الخدمات والمرافق بمستوى عالي من الكفاءة، فالسائح يرغب في البلدان التي تتوافر فيها المطارات والخدمات المصرفية وخدمات الاتصال وغيرها بكفاءة وسرعة ، اضافة الى اماكن الاقامة اللائقة، وبالتالي فان الاستثمار السياحي يعمل على جذب اعداد اكبر من السياح وزيادة عدد ليالي المبيت، وزيادة معدل انفاق السائح وبالتالي الحصول على دخل سياحي اكبر للدولة المضيفة. 9- يؤثر الاستثمار السياحي بشكل كبير على فائض الصادرات، فنجاح السياحة يعني ضمان تحقيق الطلب السياحي الاجنبي الوافد الى البلد، مع تقليل الحاجة لسفر المواطنين للخارج، مما يؤدي الى تحقيق المزيد من العوائد السياحية مع تخفيض الإنفاقات السياحية مما يحافظ على العملة الصعبة ودعم التجارة الخارجية وميزان المدفوعات. 10- ان للاستثمارات في هذا النشاط نتائج ايجابية تنفرد بها عن باقي الاستثمارات نتيجة لاعتماد هذه الصناعة وبشكل كبير في سد مستلزماتها الانتاجية من النشاطات الاقتصادية الاخرى، وبما ان الاستثمارات السياحية هي للأساس الذي من اجله تم تهيئة وتحضير هذه المستلزمات الانتاجية لذا فانه هو الذي سيحدد الارتباطات الفنية او التكنولوجية بين النشاط السياحي وبقية النشاطات الاخرى</vt:lpstr>
      <vt:lpstr>وبالتالي فان اي زيادة في الاستثمار السياحي تعني خلق اثار خلفية كبيرة لدى القطاعات الاخرى، مما يترتب على ذلك المزيد من الاستثمارات في شتى المجالات وهذا مما يؤدي الى تمهيد السبل لتحقيق مستوى معين من التكامل الرأسي والأفقي بين النشاط السياحي وباقي النشاطات الاخرى، او بين فروع وأقسام النشاط السياحي ذاته، فالتوسع مثلا قي انشاء المشروعات قد يتبعه توسيع او ظهور مشروعات جديدة تمارس انشطة اقتصادية وخدمية اخرى لمقابلة الزيادة في الحركة السياحية نشاطا وطلباً، وبمعنى اخر ان زيادة عدد الفنادق- مع افتراض زيادة عدد السائحين- من الممكن ان يتبعه زيادة في الطلب على المواد الغذائية اللازمة لإعداد الوجبات وزيادة في الطلب على الاسرة وملحقاتها، والخدمات الاخرى... الخ. وهذا من شأنه أن يؤدي الى انشاء مشروعات جديدة لتزويد الفنادق بمثل هذه المستلزمات او توسيع انشطة وحجم الاعمال القائمة فعلاً والموردة لهذه المستلزمات. وهذا يعني ان درجة التكامل بين القطاع السياحي القطاعات الاقتصادية الاخرى يتوقف على عدة اعتبارات اهمها:   أ . سياسات الدولة في التصدير والاستيراد، فكلما قلت درجة تحكم ورقابة الدولة مثلا على الاستيراد فقد يؤدي ذلك الى ارتفاع ميل المشروعات السياحية لاستيراد المستلزمات الخاصة بالخدمات والتجهيزات الاساسية والتكميلية بدلاً من شرائها من الداخل ويؤثر بالتالي على التنمية المترتبة على المشروعات الوطنية والعلاقات الاقتصادية بين قطاع السياحة والقطاعات الاقتصادية وميزان المدفوعات ويقلل بالتالي حصيلة الدولة من العملة الاجنبية وغيرها من المجالات الاخرى.  ب . ان نجاح قطاع السياحة في تحقيق التكامل بينه وبين القطاعات الاقتصادية والخدمية الاخرى يتوقف على مدى قدرة الاخيرة في تلبية الاحتياجات المختلفة لقطاع السياحة من حيث الكمية والجودة والتوقيت.  جـ . حجم ونطاق وطبيعة النشاط الذي تمارسه المنشآت السياحية ومدى تعدد وتنوع وتمركز المشروعات السياحية في الدولة.  د . الحاجة الى خلق التوازن بين:  - استثمارات القطاع العام واستثمارات القطاع الخاص : حيث يمكن ان تلعب الدولة دوراً هاماً في توجيه الاستثمار في القطاع السياحي وخصوصاً اذا ما اعتبرت السياحة قطاعاً اساسياً في خطط التنمية الاقتصادية والاجتماعية، فيجب إلا تعوق الانشطة الحكومية انشطة القطاع الخاص، كما يجب إلا تستبعد الانشطة الحكومية حتى ولو كان القطاع الخاص نشطاً ولديه خبرة، ومهما يكن من الامر، فأن اهتماماً خاصاً يجب ان يوجه لإيجاد التوازن بين استثمارات كل من القطاع العام والخاص في المجال السياحي.     - الاستثمارات المحلية والاستثمارات الاجنبية : فإذا كانت الاستثمارات الاجنبية تلقي ترحيباً من الدول لاسيما الدول النامية منها للحصول على رؤوس الاموال والخبرة والتكنولوجيا (التقنية) فأنه يجب ان يراعي إلا تقضي المشروعات السياحية والفندقية الاجنبية على معظم المكاسب السياحية، اي ان الاستثمار الاجنبي يجب إلا يطغى على صناعة السياحة بمجملها ويسيطر عليها وألا اصبحت عائدات النمو السياحي مجرد عائدات هامشية بسبب ضعف الاستثمارات المحلية. </vt:lpstr>
      <vt:lpstr>ثالثا : سمات الاستثمار السياحي يتصف الاستثمار السياحي بمجموعة من الصفات والخصائص التي تميزه عن باقي الاستثمارات والتي يمكن بيانها كالاتي :-</vt:lpstr>
      <vt:lpstr>الشريحة 11</vt:lpstr>
      <vt:lpstr>الشريحة 12</vt:lpstr>
      <vt:lpstr>3 . تأثر الاستثمارات السياحية بظاهرة الموسمية، حيث ان موسمية الطلب السياحي تؤدي عدم امكانية تحقيق معدلات مرتفعة من الاشغال على مدار السنة، ومن ثم عدم تمكنها من تحقيق ارباح مرتفعة.  </vt:lpstr>
      <vt:lpstr>4. الانخفاض النسبي للعائد الصافي من الاستثمارات في المشروعات السياحية الفندقية والذي يتراوح ما بين (10%-15%) وهذا مما لا يشجع القطاع الخاص على الاستثمار في هذه المشروعات.  </vt:lpstr>
      <vt:lpstr>5-يمتاز المشروع السياحي باعتماده الكثيف على عنصر العمل، اذ يعد جزءاً من القطاع الخدمي الذي يمتاز بصعوبة احلال الماكنة على عنصر العمل، اذ يبقى عامل الخدمة هو الاساس في تقديم الخدمة السياحية. </vt:lpstr>
      <vt:lpstr>6-طول مدة استرداد رأس المال  إن الاستثمار في المشروع السياحي يعد من القرارات الصعبة التي يتخذها المستثمر بسبب نوع وطبيعة هذا الاستثمار الذي يحتاج الى رؤوس أموال كبيرة وبالتالي طول مدة الاسترداد لرأس المال الثابت مما يجعل المستثمر في حالة غير مطمئنة يعكس توجهه نحو الاستثمار في قطاعات  أخرى  </vt:lpstr>
      <vt:lpstr>7  7- يتأثر المشروع السياحي بشكل كبير بالبيئة المحيطة به : البيئة السياسية والامنية، فالمشاريع السياحية حساسة جداً للأحداث الامنية والسياسية. البيئة الاقتصادية، اذ ترتفع نسب الاشغال والتشغيل في فترات الرخاء والذروة السياحية وتحسن الوضع الاقتصادي على عكس موسم الكساد. البيئة الاجتماعية، فهناك بيئة منفتحة اجتماعياً ودينياً داعمة للاستثمار السياحي، وهناك بيئة تعارض اقامة المشاريع السياحية وتضع الشروط في اقامتها ، الا في مجالات خاصة كالسياحة الدينية.   </vt:lpstr>
      <vt:lpstr> رابعاً :- العوامل المؤثرة في الاستثمار السياحي   هنالك العديد من العوامل التي تؤثر وتؤدي دورا فاعلا في اتخاذ قرارات الاستثمار السياحي والتي غالبا ما تكون مرتبطة بسمات الاستثمار السياحي ، وتُعَد من الأمور المهمة التي يجب أن تؤخذ بالحسبان عند دراسة الجدوى الاقتصادية للمشاريع السياحية المحتمل إنشاؤها كونها تعني اتخاذ القرار الاستثماري المناسب ، ومن أهمها:- </vt:lpstr>
      <vt:lpstr>1-مساهمة الحكومة في تنشيط القطاع السياحي :  من خلال التخصيصات الاستثمارية لهذا القطاع فضلاً عن دور وامكانية الحكومة في دعم النشاط السياحي وتذليل الصعوبات امام هذا النشاط من خلال:  المساهمة في حل مشكلة البنى التحتية او التكميلية التي تقف في وجه العمل السياحي مباشرة والتي يصعب على القطاع السياحي القيام بها لوحده مثل الكهرباء والماء والطرق والأمن ... الخ. مساهمة الدولة في الارض التي يقام عليها المشروع السياحي اذا كانت ملكية الارض تعود اليها وهذه المساهمة تتم من خلال أما تأجيرها لمدة طويلة بأجور رمزية او بيعها لمالكي المشروع بأثمان منخفضة. منح القروض طويلة الاجل وبفائدة منخفضة. إصدار القوانين والتشريعات المشجعة والمحفزة لعملية الاستثمار سواء للمستثمر المحلي او الاجنبي متمثلة في المزايا والاعفاءات وقوانين العمل والضرائب وحرية تحويل الارباح وأصل الاستثمار بالنسبة للمستثمرين الاجانب الى الخارج. </vt:lpstr>
      <vt:lpstr>2-المردود المادي المرتقب:  وهو ذلك الجزء المتبقي من الايراد الكلي للمشروع بعد تسديد تكاليف الانتاج المباشرة والضمنية وكذلك بعد طرح نسبة معينة تمثل الربح الاعتيادي والطبيعي للمشروع المستثمر سواء كان في القطاع السياحي او اي قطاع آخر يجب أن يغطي تكاليف عناصر الانتاج المختلفة ويحقق مردوداً مادياً (ربحاً) الذي يعده مكافأة عن المخاطر التي قد يواجهها في الظروف غير المؤكدة، ولذلك يهتم المستثمر بالمردود المادي ولا يهتم كثيراً بالمردود الاجتماعي . الذي تركز عليه استثمارات الدولة.   </vt:lpstr>
      <vt:lpstr>3-كلفة الفرصة البديلة : -   وتعني قيمة المنتجات التي يتم التضحية بها بأفضل بديل أو كسب منتج آخر– بناءً على ذلك-  فان المستثمر يخضع في اختيار الفرصة البديلة إلى عملية المفاضلة أي ان المستثمر يستثمر امواله في النشاط الذي يحقق الربح السريع لذلك فالمستثمرون عندما يعتقدون أن الفرصة الاستثمارية البديلة في القطاع السياحي أفضل من الفرص الاستثمارية الأخرى بالطبع سيكون تأثيره ايجابياً في الاستثمار في القطاع السياحي. ، حيث  يزداد وينمو الاستثمار السياحي والعكس صحيح مع بقاء العوامل الاخرى ثابتة اي العلاقة طردية.  </vt:lpstr>
      <vt:lpstr>4-الاستقرار السياسي والامني :ان توفر بيئة مستقرة وجاذبة او مناخ استثماري يتحقق من خلال الاداء الاقتصادي الجيد.والاستقرار السياسي والامني.و أطر تشريعية مؤسسية متطورة. وموارد بشرية كفوءة. ان مثل هذه البيئة لها دور كبير في جذب المستثمرين لاستثمار أموالهم فيها، وان هذا العامل يؤثر في خلق المناخ الاستثماري الجيد من خلال توفير حماية للاستثمارات من مخاطر التقلبات السياسية والاجتماعية والتشريعية، كما ان وضوح النظام القانوني والاداري السائد ومدى ثباته واتساقه يؤدي الى خلق التوازن بين الحقوق والواجبات والتعامل السياسي مع المستثمرين وتخطي العقبات التي تعترض انسيابية المشاريع الاستثمارية. </vt:lpstr>
      <vt:lpstr>5-اتجاهات المستثمر: لا شك ان الخبرة تؤدي دوراً مؤثراً في توجه المستثمرين للاستثمار في نشاط ما في الوقت الذي يكون المستثمر متردداً في الدخول في النشاط الذي لا يملك فيه الخبرة ويجهل طبيعة العمل فيه، والعمل السياحي له طبيعة وخصوصية وسمات على المستثمر ان تتوافر لديه المعلومات والقناعة لاتخاذ قراره في الاستثمار فيه في اطار تحليل التكلفة والمنفعة في هذا الاستثمار. </vt:lpstr>
      <vt:lpstr>6-ارتفاع رأس المال الثابت في المشروع السياحي: يمتاز المشروع السياحي بارتفاع نسبة رأس المال الثابت، وهذا يعني انه يحتاج الى رأس مال كبير في عملية الاستثمار مما يجعل مدة الاسترداد لرأس المال الثابت مدة طويلة الامر الذي يثير قلق المستثمر عند اتخاذه قرار الاستثمار في النشاط السياحي ويتجه نحو القطاعات الاخرى وهذا يدل على ان العلاقة عكسية بين الاستثمار ورأس المال الثابت مع فرض بقاء العوامل الاخرى ثابتة. </vt:lpstr>
      <vt:lpstr>7-موسمية الطلب السياحي: ان أحد مميزات الطلب السياحي هو الموسمية ، وان تأثير الموسمية على حركة الاستثمار تنطلق من كون ان المستثمر عامة يستثمر امواله في مشاريع يكون الطلب على منتجاتها قائم على مدار السنة، وهذا لا يتحقق في المشاريع السياحية مما يجعل هذا عاملاً مؤثراً في قرار الاستثمار في القطاع السياحي، اي ان العلاقة عكسية بين الموسمية في النشاط السياحي والاستثمار فيه. </vt:lpstr>
      <vt:lpstr>8-الايرادات المتحققة بالعملات الصعبة :- إن المستثمر يحبذ أن يتجه إلى النشاط الذي يحقق له إيرادا بالعملة الأجنبية لاسيما في الدول النامية،  لذلك فالمستثمر يتجه نحو الاستثمار في النشاط السياحي إذا شعر أن جزءً من إيراداته ستكون بالعملة الأجنبية وله حق التصرف فيها فضلاً عن أن العملات الأجنبية تعد مردودا مهما و التي يحققها النشاط السياحي في البلد عبر تأثيره في ميزان المدفوعات وترفع مستوى الدخل والتشغيل. </vt:lpstr>
      <vt:lpstr>9- سعر الفائدة :- كذلك يؤثر معدل سعر الفائدة في النشاط الاقتصادي بصورة عامة وفي الاستثمار بصورة خاصة من حيث كلفة الاستثمارات أو عوائدها كما أن لتقلبات أسعار الفائدة  الدولية اثراً كبيراً في حركة الاستثمارات من حيث الجذب والطرد ، فارتفاع معدلات الفائدة العالمية يؤدي إلى انتقال الأموال المحلية إلى الخارج ويؤثر في حجم الاستثمارات المحلية  فكلما ارتفع سعر الفائدة انخفض الإنفاق الاستثماري </vt:lpstr>
      <vt:lpstr> 10-الدخل القومي :-  للدخل القومي تأثير في الاستثمارات بصورة عامة وأهم العناصر المؤثرة هي حجم الدخل المتاح ومعدلات النمو في الدخل وتوزيع الدخل القومي وانعكاس ذلك على متوسط الدخل الفردي، لأنه كلما كبر حجم الدخل أدى إلى ارتفاع الميل الحدي للادخار ويؤدي ذلك إلى توليد استثمارات ذات طاقات إنتاجية واسعة ، وكلما زاد نمو الدخل القومي يعني ارتفاع مستوى الطلب الكلي للمجتمع  فضلاً عن زيادة الادخار، مما يشجع على القيام بتنفيذ الاستثمارات في القطاع السياحي</vt:lpstr>
      <vt:lpstr>11- معدلات التضخم:-   إن ارتفاع معدلات التضخم ستؤثر بصورة سلبية في الاستثمار في القطاع السياحي لأنه يخلق جواً من عدم الاستقرار في قطاع الأعمال ويؤدي إلى عدم معرفة المستثمر الحالة التي يكون عليها الاقتصاد في المستقبل أو الأموال المستثمرة ويرفع درجة المخاطر كونه يؤدي إلى الارتفاع العام في الأسعار وانخفاض القوة الشرائية للنقود ويؤثر في تحديد القيمة الحقيقية للدخول والأرباح ورأس المال المستثمر مما يؤدي إلى انخفاض الرغبة في الاستثمار في بلد يعاني من ارتفاع مستمر في معدلات التضخم.     </vt:lpstr>
      <vt:lpstr>خامساً : المجالات والفرص الاستثمارية في النشاط السياحي يقصد بالفرص الاستثمارية بصورة عامة هو نوع أو طبيعة النشاط الاقتصادي الذي يتم توظيف أموال المستثمر فيه بهدف الحصول على الأرباح بعد تغطية التكاليف   كما يقصد بأنها فكرة جديدة لبداية عمل واتخاذ قرار استثماري بتطبيقها وترجمتها على أرض الواقع بمنتجات متمثلة بسلع أو خدمات بهدف تحقيق العائد المجزي لأصحابها أو بهدف تحقيق عائد اجتماعي على وفق سياسة الدولة  ، وتمر هذه الفرص الاستثمارية بمراحل عدة بداية من مرحلة الجدوى المبدئية للمشروع الاستثماري ،تليها مرحلة الجدوى التفصيلية للمشروع الاستثماري لأهمية دراسة الجدوى كونها تعد إسلوبا علميا  للكشف عن احتمالات نجاح أو فشل الأفكار الاستثمارية ومن ثم  الإنتاج  والاستيراد في حال كانت تكلفة الاستيراد اقل من تكلفة الإنتاج حسب مبدأ الميزة النسبية المتاحة لكل بلد  ، كما يستوجب مراعاة التكاليف والعائد  للاستثمار ومخاطر الاستثمار وكذلك مراعاة اقتصاديات الاستثمار من حيث أسعار الفائدة والتضخم واختيار أفضل البدائل واستخدام قنوات التمويل المثلى.  </vt:lpstr>
      <vt:lpstr>أن فرص الاستثمار في القطاع السياحي يمكن تحديدها في المجالات الآتية التي تنفق فيها المدخرات  للاستثمار السياحي  وكالاتي :- </vt:lpstr>
      <vt:lpstr>1- فرص الاستثمار في مجالات الإيواء السياحي :- وتشمل جميع أماكن الإيواء باختلاف أنواعها من فنادق وموتيلات ودور ومجمعات ومدن وقرى سياحية ويعد هذا النوع من الاستثمارات طويلة الأجل. 2-فرص الاستثمار في المجالات الترفيهية :- وتشمل المطاعم والكازينوهات بجميع أنواعها فضلاً عن مدن الألعاب والمسابح والمقاهي والقاعات والسينمات وكل ما يتعلق بوسائل اللهو والترفيه ويعد هذا النوع من الاستثمارات قصيرة الأجل. </vt:lpstr>
      <vt:lpstr>3-فرص الاستثمار في مجالات البنى الارتكازية السياحية :- وتشمل الكهرباء وشبكات المياه والصرف الصحي وتعبيد الطرق والجسور وغيرها من المشاريع التي تلبي احتياجات السائح العصرية.  4-فرص الاستثمار في مجالات  النقل والمواصلات والاتصالات:- وتشمل هذه الاستثمارات عدة أوجه منها استثمارات مخصصة لإنشاء المحطات والمرائب بكافة أنواعها واستثمارات مخصصة لإنشاء الطرق الخدمية البرية والنهرية الخاصة بالأغراض السياحية واستثمارات مخصصة بالبريد والهواتف بكافة أنواعها ضمن المناطق السياحية وكذلك استثمارات مخصصة لشراء وتأجير وصيانة وسائل النقل المخصصة بالأغراض السياحية.   </vt:lpstr>
      <vt:lpstr> 5-فرص الاستثمار في مجالات التعليم والتدريب والبحث السياحي :- ونقصد هنا الاستثمار البشري الذي يهتم بتهيئة وتطوير كافة برامج التعليم والتدريب في المجال السياحي والتي تشمل المعاهد والكليات والجامعات السياحية والفندقية والإنفاق على الدورات التدريبية والايفادات الخاصة بالكوادر السياحية للخارج واستقطاب الخبراء إلى الداخل ، فضلاً عن  الاستثمار في مجال البحث والتطوير وتخصيص مبالغ طائلة خاصة بالدول المتقدمة لإعداد البحوث والدراسات السياحية والتي تسهم في زيادة القدرة التنافسية للمشاريع السياحية في الأسواق سواء كانت محلية أم دولية والى توليد فرص ومنتجات سياحية حديثة </vt:lpstr>
      <vt:lpstr>6 فرص الاستثمار في مجالات الإعلام والتسويق السياحي و فروع الإدارة السياحية  :- وتشمل  جميع الإنفاقات المخصصة لخدمة عمل الشركات والمكاتب السياحية المتخصصة بمجال الترويج والإعلام والتسويق السياحي  و إنشاء وتأجير  وصيانة أماكن الإدارة السياحية والمكاتب التابعة لها وكل ما يتعلق بمستلزمات الجهاز الإداري العامل فيها من أجهزة ومعدات  7-فرص الاستثمار في مجالات الإحصاء والمسح السياحي:- والتي تشمل المبالغ المخصصة  للإنفاق على عمليات إعداد الإحصاءات و المسوحات  الخاصة بالنشاط السياحي </vt:lpstr>
      <vt:lpstr> 8- فرص الاستثمار في مجال المصايف والمشاتي: يعد احد اهم الفرص الاستثمارية والمجالات المتاحة حيث اشارت احدى الدراسات السياحية المتخصصة الى ان سياحة الاصطياف بمفردها تشكل بحدود (71%) من مجمل الطلب السياحي العالمي، فلذلك ما يتم توجيه الاستثمارات نحو هذا المجال سوف يتطلب الانماط السياحية الاخرى ضرورة توفير البنية التحتية اللازمة بالإضافة الى جميع خدمات المشروعات التكميلية الاخرى وخدمات الايواء بمختلف انواعه ومجالات الترفيه وخاصة حالة استغلال المواقع النائية او البعيدة والتي تتميز بصعوبة الوصول والتي ترتفع فيها عناصر المخاطرة مما يزيد عدم التأكد لمدى نجاح مثل هذه المشروعات الاستثمارية وإمكانية استغلالها كسياحة اصطياف او سياحة مشاتي وتوفير كل الخدمات الترويجية والترفيهية المناسبة لمثل هذا النوع من السياحة، اضافة الى الاستثمار في شواطئ الانهار والجداول والبحيرات واستغلال الجزر الصغيرة، ومناطق الاهوار والمستنقعات والغابات والأدغال، والمناطق الصحراوية والواحات وعيون المياه الجوفية وبما يؤدي الى الارتقاء بمستوى سياحة الصحاري والصيد البري بأشكاله المختلفة.  </vt:lpstr>
      <vt:lpstr>  9-فرص الاستثمار حسب نوع نمط السياحة المتاحة كفرص الاستثمار في الخدمات السياحية العلاجية على سبيل المثال  من خلال الاستثمار في إقامة المستشفيات الجديدة أو توسيع وتطوير المستشفيات والمراكز الطبية القائمة وتزويدها بالتكنولوجيا الطبية الحديثة. كذلك   فرص الاستثمار في مجال انشاء وتطوير المراكز الثقافية و فرص الاستثمار في مجال المواقع الدينية و فرص الاستثمار في  مجال المسابقات الرياضية لمختلف انواعها ومجالاتها وفرص الاستثمار في مجال صناعة السلع والتحفيات والمواد والأجهزة التي تخدم النشاط السياحي مثل النحاسيات والذهب والفضة وحفر الخشب وبعض الادوات المنزلية والبسط ذات النقوش الجميلة. </vt:lpstr>
      <vt:lpstr>ان جميع الفرص الاستثمارية الانفة الذكر تعد استثمار حقيقي  أما فيما يخص فرص الاستثمار السياحي المالي تتمثل بفرص الاستثمار في الأسهم السياحية والفندقية والتي تشمل كافة  التخصيصات المالية المنفقة على شراء وتداول الأسهم السياحية والفندقية في سوق الأوراق المالية بمعنى شراء تكوين رأسمالي موجود من خلال شراء حصة في رأسمال تعطي لصاحبها الحق في المطالبة بالإرباح والفوائد .  </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الثاني الاستثمار السياحي المفهوم – الأهمية – السمات –العوامل المؤثرة – المجالات والفرص الاستثمارية</dc:title>
  <dc:creator>dell</dc:creator>
  <cp:lastModifiedBy>dell</cp:lastModifiedBy>
  <cp:revision>18</cp:revision>
  <dcterms:created xsi:type="dcterms:W3CDTF">2018-11-13T07:03:09Z</dcterms:created>
  <dcterms:modified xsi:type="dcterms:W3CDTF">2018-11-28T07:28:51Z</dcterms:modified>
</cp:coreProperties>
</file>