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4660"/>
  </p:normalViewPr>
  <p:slideViewPr>
    <p:cSldViewPr snapToGrid="0">
      <p:cViewPr varScale="1">
        <p:scale>
          <a:sx n="74" d="100"/>
          <a:sy n="74" d="100"/>
        </p:scale>
        <p:origin x="55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D357477-EB4F-4881-B450-95EEEDC6BD74}" type="datetimeFigureOut">
              <a:rPr lang="ar-IQ" smtClean="0"/>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362517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D357477-EB4F-4881-B450-95EEEDC6BD74}" type="datetimeFigureOut">
              <a:rPr lang="ar-IQ" smtClean="0"/>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751776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D357477-EB4F-4881-B450-95EEEDC6BD74}" type="datetimeFigureOut">
              <a:rPr lang="ar-IQ" smtClean="0"/>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404047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D357477-EB4F-4881-B450-95EEEDC6BD74}" type="datetimeFigureOut">
              <a:rPr lang="ar-IQ" smtClean="0"/>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210881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357477-EB4F-4881-B450-95EEEDC6BD74}" type="datetimeFigureOut">
              <a:rPr lang="ar-IQ" smtClean="0"/>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1240330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D357477-EB4F-4881-B450-95EEEDC6BD74}" type="datetimeFigureOut">
              <a:rPr lang="ar-IQ" smtClean="0"/>
              <a:t>15/07/1439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1830382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D357477-EB4F-4881-B450-95EEEDC6BD74}" type="datetimeFigureOut">
              <a:rPr lang="ar-IQ" smtClean="0"/>
              <a:t>15/07/1439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3985183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D357477-EB4F-4881-B450-95EEEDC6BD74}" type="datetimeFigureOut">
              <a:rPr lang="ar-IQ" smtClean="0"/>
              <a:t>15/07/1439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3579774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57477-EB4F-4881-B450-95EEEDC6BD74}" type="datetimeFigureOut">
              <a:rPr lang="ar-IQ" smtClean="0"/>
              <a:t>15/07/1439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2747784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357477-EB4F-4881-B450-95EEEDC6BD74}" type="datetimeFigureOut">
              <a:rPr lang="ar-IQ" smtClean="0"/>
              <a:t>15/07/1439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2501589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357477-EB4F-4881-B450-95EEEDC6BD74}" type="datetimeFigureOut">
              <a:rPr lang="ar-IQ" smtClean="0"/>
              <a:t>15/07/1439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65ED0B-63A8-49E5-A4AA-80CD4CAEC962}" type="slidenum">
              <a:rPr lang="ar-IQ" smtClean="0"/>
              <a:t>‹#›</a:t>
            </a:fld>
            <a:endParaRPr lang="ar-IQ"/>
          </a:p>
        </p:txBody>
      </p:sp>
    </p:spTree>
    <p:extLst>
      <p:ext uri="{BB962C8B-B14F-4D97-AF65-F5344CB8AC3E}">
        <p14:creationId xmlns:p14="http://schemas.microsoft.com/office/powerpoint/2010/main" val="375341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7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57477-EB4F-4881-B450-95EEEDC6BD74}" type="datetimeFigureOut">
              <a:rPr lang="ar-IQ" smtClean="0"/>
              <a:t>15/07/1439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5ED0B-63A8-49E5-A4AA-80CD4CAEC962}" type="slidenum">
              <a:rPr lang="ar-IQ" smtClean="0"/>
              <a:t>‹#›</a:t>
            </a:fld>
            <a:endParaRPr lang="ar-IQ"/>
          </a:p>
        </p:txBody>
      </p:sp>
    </p:spTree>
    <p:extLst>
      <p:ext uri="{BB962C8B-B14F-4D97-AF65-F5344CB8AC3E}">
        <p14:creationId xmlns:p14="http://schemas.microsoft.com/office/powerpoint/2010/main" val="4220210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518" y="772732"/>
            <a:ext cx="11088710" cy="5537916"/>
          </a:xfrm>
        </p:spPr>
        <p:txBody>
          <a:bodyPr/>
          <a:lstStyle/>
          <a:p>
            <a:pPr algn="l">
              <a:lnSpc>
                <a:spcPct val="107000"/>
              </a:lnSpc>
              <a:spcAft>
                <a:spcPts val="800"/>
              </a:spcAft>
            </a:pPr>
            <a:r>
              <a:rPr lang="en-US" sz="1800" dirty="0" smtClean="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Aft>
                <a:spcPts val="800"/>
              </a:spcAft>
            </a:pPr>
            <a:r>
              <a:rPr lang="en-US" sz="2800" b="1" dirty="0" smtClean="0">
                <a:effectLst/>
                <a:latin typeface="Times New Roman" panose="02020603050405020304" pitchFamily="18" charset="0"/>
                <a:ea typeface="Calibri" panose="020F0502020204030204" pitchFamily="34" charset="0"/>
                <a:cs typeface="Arial" panose="020B0604020202020204" pitchFamily="34" charset="0"/>
              </a:rPr>
              <a:t>Ethics and Social Responsibility</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en-US" b="1" dirty="0" smtClean="0">
                <a:latin typeface="Times New Roman" panose="02020603050405020304" pitchFamily="18" charset="0"/>
                <a:ea typeface="Calibri" panose="020F0502020204030204" pitchFamily="34" charset="0"/>
                <a:cs typeface="Arial" panose="020B0604020202020204" pitchFamily="34" charset="0"/>
              </a:rPr>
              <a:t>      What </a:t>
            </a:r>
            <a:r>
              <a:rPr lang="en-US" b="1" dirty="0">
                <a:latin typeface="Times New Roman" panose="02020603050405020304" pitchFamily="18" charset="0"/>
                <a:ea typeface="Calibri" panose="020F0502020204030204" pitchFamily="34" charset="0"/>
                <a:cs typeface="Arial" panose="020B0604020202020204" pitchFamily="34" charset="0"/>
              </a:rPr>
              <a:t>is Business Ethics? </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en-US" b="1" i="1" dirty="0" smtClean="0">
                <a:latin typeface="Times New Roman" panose="02020603050405020304" pitchFamily="18" charset="0"/>
                <a:ea typeface="Calibri" panose="020F0502020204030204" pitchFamily="34" charset="0"/>
                <a:cs typeface="Arial" panose="020B0604020202020204" pitchFamily="34" charset="0"/>
              </a:rPr>
              <a:t>  The </a:t>
            </a:r>
            <a:r>
              <a:rPr lang="en-US" b="1" i="1" dirty="0">
                <a:latin typeface="Times New Roman" panose="02020603050405020304" pitchFamily="18" charset="0"/>
                <a:ea typeface="Calibri" panose="020F0502020204030204" pitchFamily="34" charset="0"/>
                <a:cs typeface="Arial" panose="020B0604020202020204" pitchFamily="34" charset="0"/>
              </a:rPr>
              <a:t>Idea of Business Ethics:</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algn="l">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It’s in the best interest of a company to operate ethically. Trustworthy companies are better at attracting and keeping customers, talented employees, and capital. Those tainted by questionable ethics suffer from dwindling customer bases, employee turnover, and investor mistrust. </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endParaRPr lang="ar-IQ" dirty="0"/>
          </a:p>
        </p:txBody>
      </p:sp>
    </p:spTree>
    <p:extLst>
      <p:ext uri="{BB962C8B-B14F-4D97-AF65-F5344CB8AC3E}">
        <p14:creationId xmlns:p14="http://schemas.microsoft.com/office/powerpoint/2010/main" val="113953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8490"/>
            <a:ext cx="10515600" cy="5378473"/>
          </a:xfrm>
        </p:spPr>
        <p:txBody>
          <a:bodyPr/>
          <a:lstStyle/>
          <a:p>
            <a:pPr indent="0">
              <a:lnSpc>
                <a:spcPct val="107000"/>
              </a:lnSpc>
              <a:spcAft>
                <a:spcPts val="800"/>
              </a:spcAft>
              <a:buNone/>
            </a:pPr>
            <a:endParaRPr lang="en-US" i="1" dirty="0" smtClean="0">
              <a:latin typeface="Times New Roman" panose="02020603050405020304" pitchFamily="18" charset="0"/>
              <a:ea typeface="Calibri" panose="020F0502020204030204" pitchFamily="34" charset="0"/>
              <a:cs typeface="Arial" panose="020B0604020202020204" pitchFamily="34" charset="0"/>
            </a:endParaRPr>
          </a:p>
          <a:p>
            <a:pPr indent="0">
              <a:lnSpc>
                <a:spcPct val="107000"/>
              </a:lnSpc>
              <a:spcAft>
                <a:spcPts val="800"/>
              </a:spcAft>
              <a:buNone/>
            </a:pPr>
            <a:r>
              <a:rPr lang="en-US" b="1" i="1" dirty="0" smtClean="0">
                <a:latin typeface="Times New Roman" panose="02020603050405020304" pitchFamily="18" charset="0"/>
                <a:ea typeface="Calibri" panose="020F0502020204030204" pitchFamily="34" charset="0"/>
                <a:cs typeface="Arial" panose="020B0604020202020204" pitchFamily="34" charset="0"/>
              </a:rPr>
              <a:t>Workforce </a:t>
            </a:r>
            <a:r>
              <a:rPr lang="en-US" b="1" i="1" dirty="0">
                <a:latin typeface="Times New Roman" panose="02020603050405020304" pitchFamily="18" charset="0"/>
                <a:ea typeface="Calibri" panose="020F0502020204030204" pitchFamily="34" charset="0"/>
                <a:cs typeface="Arial" panose="020B0604020202020204" pitchFamily="34" charset="0"/>
              </a:rPr>
              <a:t>Diversity </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indent="0">
              <a:lnSpc>
                <a:spcPct val="107000"/>
              </a:lnSpc>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In addition to complying with equal employment opportunity </a:t>
            </a:r>
            <a:r>
              <a:rPr lang="en-US" dirty="0" smtClean="0">
                <a:latin typeface="Times New Roman" panose="02020603050405020304" pitchFamily="18" charset="0"/>
                <a:ea typeface="Calibri" panose="020F0502020204030204" pitchFamily="34" charset="0"/>
                <a:cs typeface="Arial" panose="020B0604020202020204" pitchFamily="34" charset="0"/>
              </a:rPr>
              <a:t>laws, </a:t>
            </a:r>
            <a:r>
              <a:rPr lang="en-US" dirty="0">
                <a:latin typeface="Times New Roman" panose="02020603050405020304" pitchFamily="18" charset="0"/>
                <a:ea typeface="Calibri" panose="020F0502020204030204" pitchFamily="34" charset="0"/>
                <a:cs typeface="Arial" panose="020B0604020202020204" pitchFamily="34" charset="0"/>
              </a:rPr>
              <a:t>many companies make special efforts to recruit employees </a:t>
            </a: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the workforce according to </a:t>
            </a:r>
            <a:r>
              <a:rPr lang="en-US" dirty="0" smtClean="0">
                <a:latin typeface="Times New Roman" panose="02020603050405020304" pitchFamily="18" charset="0"/>
                <a:ea typeface="Calibri" panose="020F0502020204030204" pitchFamily="34" charset="0"/>
                <a:cs typeface="Arial" panose="020B0604020202020204" pitchFamily="34" charset="0"/>
              </a:rPr>
              <a:t>race</a:t>
            </a:r>
            <a:r>
              <a:rPr lang="en-US" dirty="0">
                <a:latin typeface="Times New Roman" panose="02020603050405020304" pitchFamily="18" charset="0"/>
                <a:ea typeface="Calibri" panose="020F0502020204030204" pitchFamily="34" charset="0"/>
                <a:cs typeface="Arial" panose="020B0604020202020204" pitchFamily="34" charset="0"/>
              </a:rPr>
              <a:t>, or some other characteristic. In helping to build more </a:t>
            </a:r>
            <a:r>
              <a:rPr lang="en-US" b="1" dirty="0">
                <a:latin typeface="Times New Roman" panose="02020603050405020304" pitchFamily="18" charset="0"/>
                <a:ea typeface="Calibri" panose="020F0502020204030204" pitchFamily="34" charset="0"/>
                <a:cs typeface="Arial" panose="020B0604020202020204" pitchFamily="34" charset="0"/>
              </a:rPr>
              <a:t>diverse </a:t>
            </a:r>
            <a:r>
              <a:rPr lang="en-US" dirty="0">
                <a:latin typeface="Times New Roman" panose="02020603050405020304" pitchFamily="18" charset="0"/>
                <a:ea typeface="Calibri" panose="020F0502020204030204" pitchFamily="34" charset="0"/>
                <a:cs typeface="Arial" panose="020B0604020202020204" pitchFamily="34" charset="0"/>
              </a:rPr>
              <a:t>workforces, such initiatives contribute to competitive advantage for two reasons: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301383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5611"/>
            <a:ext cx="10515600" cy="5391352"/>
          </a:xfrm>
        </p:spPr>
        <p:txBody>
          <a:bodyPr>
            <a:normAutofit fontScale="92500" lnSpcReduction="10000"/>
          </a:bodyPr>
          <a:lstStyle/>
          <a:p>
            <a:pPr indent="0">
              <a:lnSpc>
                <a:spcPct val="107000"/>
              </a:lnSpc>
              <a:spcAft>
                <a:spcPts val="800"/>
              </a:spcAft>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indent="0">
              <a:lnSpc>
                <a:spcPct val="107000"/>
              </a:lnSpc>
              <a:spcAft>
                <a:spcPts val="800"/>
              </a:spcAft>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indent="0">
              <a:lnSpc>
                <a:spcPct val="107000"/>
              </a:lnSpc>
              <a:spcAft>
                <a:spcPts val="800"/>
              </a:spcAft>
              <a:buNone/>
            </a:pPr>
            <a:r>
              <a:rPr lang="en-US" dirty="0" smtClean="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 People from diverse backgrounds bring new talents and fresh perspectives to an organization, typically enhancing creativity in the development of new products.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indent="0">
              <a:lnSpc>
                <a:spcPct val="107000"/>
              </a:lnSpc>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2) By more accurately reflecting the demographics of the marketplace, a diverse workforce improves a company’s ability to serve an ethnically diverse population.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indent="0">
              <a:lnSpc>
                <a:spcPct val="107000"/>
              </a:lnSpc>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217170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1056068"/>
            <a:ext cx="11204620" cy="4211391"/>
          </a:xfrm>
        </p:spPr>
        <p:txBody>
          <a:bodyPr/>
          <a:lstStyle/>
          <a:p>
            <a:pPr marL="0" indent="0">
              <a:lnSpc>
                <a:spcPct val="107000"/>
              </a:lnSpc>
              <a:spcAft>
                <a:spcPts val="800"/>
              </a:spcAft>
              <a:buNone/>
            </a:pPr>
            <a:endParaRPr lang="en-US" b="1" dirty="0" smtClean="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endParaRPr lang="en-US" b="1" dirty="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dirty="0" smtClean="0">
                <a:latin typeface="Times New Roman" panose="02020603050405020304" pitchFamily="18" charset="0"/>
                <a:ea typeface="Calibri" panose="020F0502020204030204" pitchFamily="34" charset="0"/>
                <a:cs typeface="Arial" panose="020B0604020202020204" pitchFamily="34" charset="0"/>
              </a:rPr>
              <a:t>     Let’s </a:t>
            </a:r>
            <a:r>
              <a:rPr lang="en-US" b="1" dirty="0">
                <a:latin typeface="Times New Roman" panose="02020603050405020304" pitchFamily="18" charset="0"/>
                <a:ea typeface="Calibri" panose="020F0502020204030204" pitchFamily="34" charset="0"/>
                <a:cs typeface="Arial" panose="020B0604020202020204" pitchFamily="34" charset="0"/>
              </a:rPr>
              <a:t>begin this section by addressing this question: What can individuals, organizations, and government agencies do to foster an environment of ethical behavior in business? First, of course, we need to define the term.</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1332117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442" y="1094704"/>
            <a:ext cx="10515600" cy="4142101"/>
          </a:xfrm>
        </p:spPr>
        <p:txBody>
          <a:bodyPr/>
          <a:lstStyle/>
          <a:p>
            <a:pPr marL="0" indent="0">
              <a:lnSpc>
                <a:spcPct val="107000"/>
              </a:lnSpc>
              <a:spcAft>
                <a:spcPts val="800"/>
              </a:spcAft>
              <a:buNone/>
            </a:pPr>
            <a:endParaRPr lang="en-US" b="1" dirty="0" smtClean="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endParaRPr lang="en-US" b="1" dirty="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dirty="0" smtClean="0">
                <a:latin typeface="Times New Roman" panose="02020603050405020304" pitchFamily="18" charset="0"/>
                <a:ea typeface="Calibri" panose="020F0502020204030204" pitchFamily="34" charset="0"/>
                <a:cs typeface="Arial" panose="020B0604020202020204" pitchFamily="34" charset="0"/>
              </a:rPr>
              <a:t>Ethical </a:t>
            </a:r>
            <a:r>
              <a:rPr lang="en-US" b="1" dirty="0">
                <a:latin typeface="Times New Roman" panose="02020603050405020304" pitchFamily="18" charset="0"/>
                <a:ea typeface="Calibri" panose="020F0502020204030204" pitchFamily="34" charset="0"/>
                <a:cs typeface="Arial" panose="020B0604020202020204" pitchFamily="34" charset="0"/>
              </a:rPr>
              <a:t>dilemmas </a:t>
            </a:r>
            <a:r>
              <a:rPr lang="en-US" dirty="0">
                <a:latin typeface="Times New Roman" panose="02020603050405020304" pitchFamily="18" charset="0"/>
                <a:ea typeface="Calibri" panose="020F0502020204030204" pitchFamily="34" charset="0"/>
                <a:cs typeface="Arial" panose="020B0604020202020204" pitchFamily="34" charset="0"/>
              </a:rPr>
              <a:t>are situations in which it is difficult for an individual to make decisions either because the right course of action is unclear or carries some potential negative consequences for the person or people involved.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205803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1217"/>
            <a:ext cx="10515600" cy="5455746"/>
          </a:xfrm>
        </p:spPr>
        <p:txBody>
          <a:bodyPr/>
          <a:lstStyle/>
          <a:p>
            <a:pPr>
              <a:lnSpc>
                <a:spcPct val="107000"/>
              </a:lnSpc>
              <a:spcAft>
                <a:spcPts val="800"/>
              </a:spcAft>
            </a:pPr>
            <a:endParaRPr lang="en-US" b="1" dirty="0" smtClean="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dirty="0" smtClean="0">
                <a:latin typeface="Times New Roman" panose="02020603050405020304" pitchFamily="18" charset="0"/>
                <a:ea typeface="Calibri" panose="020F0502020204030204" pitchFamily="34" charset="0"/>
                <a:cs typeface="Arial" panose="020B0604020202020204" pitchFamily="34" charset="0"/>
              </a:rPr>
              <a:t>Corporate </a:t>
            </a:r>
            <a:r>
              <a:rPr lang="en-US" b="1" dirty="0">
                <a:latin typeface="Times New Roman" panose="02020603050405020304" pitchFamily="18" charset="0"/>
                <a:ea typeface="Calibri" panose="020F0502020204030204" pitchFamily="34" charset="0"/>
                <a:cs typeface="Arial" panose="020B0604020202020204" pitchFamily="34" charset="0"/>
              </a:rPr>
              <a:t>Social Responsibility :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dirty="0">
                <a:latin typeface="Times New Roman" panose="02020603050405020304" pitchFamily="18" charset="0"/>
                <a:ea typeface="Calibri" panose="020F0502020204030204" pitchFamily="34" charset="0"/>
                <a:cs typeface="Arial" panose="020B0604020202020204" pitchFamily="34" charset="0"/>
              </a:rPr>
              <a:t>Corporate social responsibility </a:t>
            </a:r>
            <a:r>
              <a:rPr lang="en-US" dirty="0">
                <a:latin typeface="Times New Roman" panose="02020603050405020304" pitchFamily="18" charset="0"/>
                <a:ea typeface="Calibri" panose="020F0502020204030204" pitchFamily="34" charset="0"/>
                <a:cs typeface="Arial" panose="020B0604020202020204" pitchFamily="34" charset="0"/>
              </a:rPr>
              <a:t>refers to the approach that an organization takes in balancing its responsibilities toward different stakeholders when making legal, economic, ethical, and social decisions. The term social responsibility refers to the approach that an organization takes in balancing its responsibilities toward their various stakeholders.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137241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471488" y="485775"/>
            <a:ext cx="11244262" cy="5675414"/>
          </a:xfrm>
          <a:prstGeom prst="rect">
            <a:avLst/>
          </a:prstGeom>
        </p:spPr>
      </p:pic>
      <p:sp>
        <p:nvSpPr>
          <p:cNvPr id="7" name="Rectangle 6"/>
          <p:cNvSpPr/>
          <p:nvPr/>
        </p:nvSpPr>
        <p:spPr>
          <a:xfrm>
            <a:off x="3500438" y="6161189"/>
            <a:ext cx="6472237" cy="400110"/>
          </a:xfrm>
          <a:prstGeom prst="rect">
            <a:avLst/>
          </a:prstGeom>
        </p:spPr>
        <p:txBody>
          <a:bodyPr wrap="square">
            <a:spAutoFit/>
          </a:bodyPr>
          <a:lstStyle/>
          <a:p>
            <a:r>
              <a:rPr lang="en-US" sz="2000" b="1" i="1" dirty="0" smtClean="0">
                <a:effectLst/>
                <a:latin typeface="Times New Roman" panose="02020603050405020304" pitchFamily="18" charset="0"/>
                <a:ea typeface="Calibri" panose="020F0502020204030204" pitchFamily="34" charset="0"/>
              </a:rPr>
              <a:t>Management’s relationships with stakeholders </a:t>
            </a:r>
            <a:endParaRPr lang="ar-IQ" sz="2000" b="1" dirty="0"/>
          </a:p>
        </p:txBody>
      </p:sp>
    </p:spTree>
    <p:extLst>
      <p:ext uri="{BB962C8B-B14F-4D97-AF65-F5344CB8AC3E}">
        <p14:creationId xmlns:p14="http://schemas.microsoft.com/office/powerpoint/2010/main" val="251317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6684" y="360608"/>
            <a:ext cx="10515600" cy="5769736"/>
          </a:xfrm>
        </p:spPr>
        <p:txBody>
          <a:bodyPr/>
          <a:lstStyle/>
          <a:p>
            <a:pPr marL="0" indent="0">
              <a:lnSpc>
                <a:spcPct val="107000"/>
              </a:lnSpc>
              <a:spcAft>
                <a:spcPts val="800"/>
              </a:spcAft>
              <a:buNone/>
            </a:pPr>
            <a:endParaRPr lang="en-US" b="1" dirty="0" smtClean="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endParaRPr lang="en-US" b="1" dirty="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dirty="0" smtClean="0">
                <a:latin typeface="Times New Roman" panose="02020603050405020304" pitchFamily="18" charset="0"/>
                <a:ea typeface="Calibri" panose="020F0502020204030204" pitchFamily="34" charset="0"/>
                <a:cs typeface="Arial" panose="020B0604020202020204" pitchFamily="34" charset="0"/>
              </a:rPr>
              <a:t>Owners </a:t>
            </a:r>
            <a:r>
              <a:rPr lang="en-US" dirty="0">
                <a:latin typeface="Times New Roman" panose="02020603050405020304" pitchFamily="18" charset="0"/>
                <a:ea typeface="Calibri" panose="020F0502020204030204" pitchFamily="34" charset="0"/>
                <a:cs typeface="Arial" panose="020B0604020202020204" pitchFamily="34" charset="0"/>
              </a:rPr>
              <a:t>invest money in companies. In return, the people who run a company have a responsibility to increase the value of owners’ investments through profitable operations. Managers also have a responsibility to provide owners with accurate, reliable information about the performance of the business.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309274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27279"/>
            <a:ext cx="10515600" cy="5249684"/>
          </a:xfrm>
        </p:spPr>
        <p:txBody>
          <a:bodyPr/>
          <a:lstStyle/>
          <a:p>
            <a:pPr marL="0" indent="0">
              <a:lnSpc>
                <a:spcPct val="107000"/>
              </a:lnSpc>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a:latin typeface="Times New Roman" panose="02020603050405020304" pitchFamily="18" charset="0"/>
                <a:ea typeface="Calibri" panose="020F0502020204030204" pitchFamily="34" charset="0"/>
                <a:cs typeface="Arial" panose="020B0604020202020204" pitchFamily="34" charset="0"/>
              </a:rPr>
              <a:t>Customers</a:t>
            </a:r>
            <a:r>
              <a:rPr lang="en-US" i="1" dirty="0">
                <a:latin typeface="Times New Roman" panose="02020603050405020304" pitchFamily="18" charset="0"/>
                <a:ea typeface="Calibri" panose="020F0502020204030204" pitchFamily="34"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The purpose of any business is to satisfy </a:t>
            </a:r>
            <a:r>
              <a:rPr lang="en-US" b="1" dirty="0">
                <a:latin typeface="Times New Roman" panose="02020603050405020304" pitchFamily="18" charset="0"/>
                <a:ea typeface="Calibri" panose="020F0502020204030204" pitchFamily="34" charset="0"/>
                <a:cs typeface="Arial" panose="020B0604020202020204" pitchFamily="34" charset="0"/>
              </a:rPr>
              <a:t>customers</a:t>
            </a:r>
            <a:r>
              <a:rPr lang="en-US" dirty="0">
                <a:latin typeface="Times New Roman" panose="02020603050405020304" pitchFamily="18" charset="0"/>
                <a:ea typeface="Calibri" panose="020F0502020204030204" pitchFamily="34" charset="0"/>
                <a:cs typeface="Arial" panose="020B0604020202020204" pitchFamily="34" charset="0"/>
              </a:rPr>
              <a:t>, who reward businesses by buying their products. Sellers are also responsible—both ethically and legally—for treating customers fairly. consumer issues identified four consumer rights: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330081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1065"/>
            <a:ext cx="10515600" cy="5545898"/>
          </a:xfrm>
        </p:spPr>
        <p:txBody>
          <a:bodyPr>
            <a:normAutofit fontScale="92500"/>
          </a:bodyPr>
          <a:lstStyle/>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1) </a:t>
            </a:r>
            <a:r>
              <a:rPr lang="en-US" b="1" dirty="0">
                <a:latin typeface="Times New Roman" panose="02020603050405020304" pitchFamily="18" charset="0"/>
                <a:ea typeface="Calibri" panose="020F0502020204030204" pitchFamily="34" charset="0"/>
                <a:cs typeface="Arial" panose="020B0604020202020204" pitchFamily="34" charset="0"/>
              </a:rPr>
              <a:t>The right to safe products</a:t>
            </a:r>
            <a:r>
              <a:rPr lang="en-US" dirty="0">
                <a:latin typeface="Times New Roman" panose="02020603050405020304" pitchFamily="18" charset="0"/>
                <a:ea typeface="Calibri" panose="020F0502020204030204" pitchFamily="34" charset="0"/>
                <a:cs typeface="Arial" panose="020B0604020202020204" pitchFamily="34" charset="0"/>
              </a:rPr>
              <a:t>. A company should sell no product that it suspects of being unsafe for buyers. Thus, producers have an obligation to safety-test products before releasing them for public consumption.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2) </a:t>
            </a:r>
            <a:r>
              <a:rPr lang="en-US" b="1" dirty="0">
                <a:latin typeface="Times New Roman" panose="02020603050405020304" pitchFamily="18" charset="0"/>
                <a:ea typeface="Calibri" panose="020F0502020204030204" pitchFamily="34" charset="0"/>
                <a:cs typeface="Arial" panose="020B0604020202020204" pitchFamily="34" charset="0"/>
              </a:rPr>
              <a:t>The right to be informed about a product</a:t>
            </a:r>
            <a:r>
              <a:rPr lang="en-US" dirty="0">
                <a:latin typeface="Times New Roman" panose="02020603050405020304" pitchFamily="18" charset="0"/>
                <a:ea typeface="Calibri" panose="020F0502020204030204" pitchFamily="34" charset="0"/>
                <a:cs typeface="Arial" panose="020B0604020202020204" pitchFamily="34" charset="0"/>
              </a:rPr>
              <a:t>. Sellers should furnish consumers with the product information that they need to make an in- formed purchase decision.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3) </a:t>
            </a:r>
            <a:r>
              <a:rPr lang="en-US" b="1" dirty="0">
                <a:latin typeface="Times New Roman" panose="02020603050405020304" pitchFamily="18" charset="0"/>
                <a:ea typeface="Calibri" panose="020F0502020204030204" pitchFamily="34" charset="0"/>
                <a:cs typeface="Arial" panose="020B0604020202020204" pitchFamily="34" charset="0"/>
              </a:rPr>
              <a:t>The right to choose what to buy</a:t>
            </a:r>
            <a:r>
              <a:rPr lang="en-US" dirty="0">
                <a:latin typeface="Times New Roman" panose="02020603050405020304" pitchFamily="18" charset="0"/>
                <a:ea typeface="Calibri" panose="020F0502020204030204" pitchFamily="34" charset="0"/>
                <a:cs typeface="Arial" panose="020B0604020202020204" pitchFamily="34" charset="0"/>
              </a:rPr>
              <a:t>. Consumers have a right to decide which products to purchase, and sellers should let them know what their options are.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b="1" dirty="0">
                <a:latin typeface="Times New Roman" panose="02020603050405020304" pitchFamily="18" charset="0"/>
                <a:ea typeface="Calibri" panose="020F0502020204030204" pitchFamily="34" charset="0"/>
                <a:cs typeface="Arial" panose="020B0604020202020204" pitchFamily="34" charset="0"/>
              </a:rPr>
              <a:t>4) The right to be heard</a:t>
            </a:r>
            <a:r>
              <a:rPr lang="en-US" dirty="0">
                <a:latin typeface="Times New Roman" panose="02020603050405020304" pitchFamily="18" charset="0"/>
                <a:ea typeface="Calibri" panose="020F0502020204030204" pitchFamily="34" charset="0"/>
                <a:cs typeface="Arial" panose="020B0604020202020204" pitchFamily="34" charset="0"/>
              </a:rPr>
              <a:t>. Companies must tell customers how to contact them with complaints or concerns. They should also listen and respond.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397111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5458"/>
            <a:ext cx="10515600" cy="5640947"/>
          </a:xfrm>
        </p:spPr>
        <p:txBody>
          <a:bodyPr/>
          <a:lstStyle/>
          <a:p>
            <a:pPr marL="0" indent="0">
              <a:lnSpc>
                <a:spcPct val="107000"/>
              </a:lnSpc>
              <a:spcAft>
                <a:spcPts val="800"/>
              </a:spcAft>
              <a:buNone/>
            </a:pPr>
            <a:endParaRPr lang="en-US" i="1" dirty="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endParaRPr lang="en-US" i="1" dirty="0" smtClean="0">
              <a:latin typeface="Times New Roman" panose="02020603050405020304" pitchFamily="18" charset="0"/>
              <a:ea typeface="Calibri" panose="020F0502020204030204" pitchFamily="34" charset="0"/>
              <a:cs typeface="Arial" panose="020B0604020202020204" pitchFamily="34" charset="0"/>
            </a:endParaRPr>
          </a:p>
          <a:p>
            <a:pPr marL="0" indent="0">
              <a:lnSpc>
                <a:spcPct val="107000"/>
              </a:lnSpc>
              <a:spcAft>
                <a:spcPts val="800"/>
              </a:spcAft>
              <a:buNone/>
            </a:pPr>
            <a:r>
              <a:rPr lang="en-US" b="1" i="1" dirty="0" smtClean="0">
                <a:latin typeface="Times New Roman" panose="02020603050405020304" pitchFamily="18" charset="0"/>
                <a:ea typeface="Calibri" panose="020F0502020204030204" pitchFamily="34" charset="0"/>
                <a:cs typeface="Arial" panose="020B0604020202020204" pitchFamily="34" charset="0"/>
              </a:rPr>
              <a:t>Communities</a:t>
            </a:r>
            <a:r>
              <a:rPr lang="en-US" i="1" dirty="0" smtClean="0">
                <a:latin typeface="Times New Roman" panose="02020603050405020304" pitchFamily="18" charset="0"/>
                <a:ea typeface="Calibri" panose="020F0502020204030204" pitchFamily="34" charset="0"/>
                <a:cs typeface="Arial"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For obvious reasons, most </a:t>
            </a:r>
            <a:r>
              <a:rPr lang="en-US" b="1" dirty="0">
                <a:latin typeface="Times New Roman" panose="02020603050405020304" pitchFamily="18" charset="0"/>
                <a:ea typeface="Calibri" panose="020F0502020204030204" pitchFamily="34" charset="0"/>
                <a:cs typeface="Arial" panose="020B0604020202020204" pitchFamily="34" charset="0"/>
              </a:rPr>
              <a:t>communities </a:t>
            </a:r>
            <a:r>
              <a:rPr lang="en-US" dirty="0">
                <a:latin typeface="Times New Roman" panose="02020603050405020304" pitchFamily="18" charset="0"/>
                <a:ea typeface="Calibri" panose="020F0502020204030204" pitchFamily="34" charset="0"/>
                <a:cs typeface="Arial" panose="020B0604020202020204" pitchFamily="34" charset="0"/>
              </a:rPr>
              <a:t>see getting a new business as an asset and view losing one—especially a large employer—as a detriment. After all, the economic impact of business activities on local communities is substantial: They provide jobs, pay taxes, and support local education, health, and recreation programs.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117206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477</Words>
  <Application>Microsoft Office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name</dc:creator>
  <cp:lastModifiedBy>name</cp:lastModifiedBy>
  <cp:revision>9</cp:revision>
  <dcterms:created xsi:type="dcterms:W3CDTF">2018-03-31T09:25:53Z</dcterms:created>
  <dcterms:modified xsi:type="dcterms:W3CDTF">2018-03-31T14:34:48Z</dcterms:modified>
</cp:coreProperties>
</file>