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ar-IQ"/>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ar-IQ"/>
          </a:p>
        </p:txBody>
      </p:sp>
      <p:sp>
        <p:nvSpPr>
          <p:cNvPr id="4" name="Date Placeholder 3"/>
          <p:cNvSpPr>
            <a:spLocks noGrp="1"/>
          </p:cNvSpPr>
          <p:nvPr>
            <p:ph type="dt" sz="half" idx="10"/>
          </p:nvPr>
        </p:nvSpPr>
        <p:spPr/>
        <p:txBody>
          <a:bodyPr/>
          <a:lstStyle/>
          <a:p>
            <a:fld id="{49CA5A05-7275-4921-B183-E062ECAC2741}" type="datetimeFigureOut">
              <a:rPr lang="ar-IQ" smtClean="0"/>
              <a:t>12/07/1439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18832499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9CA5A05-7275-4921-B183-E062ECAC2741}" type="datetimeFigureOut">
              <a:rPr lang="ar-IQ" smtClean="0"/>
              <a:t>12/07/1439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3368112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ar-IQ"/>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9CA5A05-7275-4921-B183-E062ECAC2741}" type="datetimeFigureOut">
              <a:rPr lang="ar-IQ" smtClean="0"/>
              <a:t>12/07/1439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35532123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10"/>
          </p:nvPr>
        </p:nvSpPr>
        <p:spPr/>
        <p:txBody>
          <a:bodyPr/>
          <a:lstStyle/>
          <a:p>
            <a:fld id="{49CA5A05-7275-4921-B183-E062ECAC2741}" type="datetimeFigureOut">
              <a:rPr lang="ar-IQ" smtClean="0"/>
              <a:t>12/07/1439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177259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ar-IQ"/>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CA5A05-7275-4921-B183-E062ECAC2741}" type="datetimeFigureOut">
              <a:rPr lang="ar-IQ" smtClean="0"/>
              <a:t>12/07/1439</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941211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Date Placeholder 4"/>
          <p:cNvSpPr>
            <a:spLocks noGrp="1"/>
          </p:cNvSpPr>
          <p:nvPr>
            <p:ph type="dt" sz="half" idx="10"/>
          </p:nvPr>
        </p:nvSpPr>
        <p:spPr/>
        <p:txBody>
          <a:bodyPr/>
          <a:lstStyle/>
          <a:p>
            <a:fld id="{49CA5A05-7275-4921-B183-E062ECAC2741}" type="datetimeFigureOut">
              <a:rPr lang="ar-IQ" smtClean="0"/>
              <a:t>12/07/1439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601625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ar-IQ"/>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7" name="Date Placeholder 6"/>
          <p:cNvSpPr>
            <a:spLocks noGrp="1"/>
          </p:cNvSpPr>
          <p:nvPr>
            <p:ph type="dt" sz="half" idx="10"/>
          </p:nvPr>
        </p:nvSpPr>
        <p:spPr/>
        <p:txBody>
          <a:bodyPr/>
          <a:lstStyle/>
          <a:p>
            <a:fld id="{49CA5A05-7275-4921-B183-E062ECAC2741}" type="datetimeFigureOut">
              <a:rPr lang="ar-IQ" smtClean="0"/>
              <a:t>12/07/1439</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4261412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ar-IQ"/>
          </a:p>
        </p:txBody>
      </p:sp>
      <p:sp>
        <p:nvSpPr>
          <p:cNvPr id="3" name="Date Placeholder 2"/>
          <p:cNvSpPr>
            <a:spLocks noGrp="1"/>
          </p:cNvSpPr>
          <p:nvPr>
            <p:ph type="dt" sz="half" idx="10"/>
          </p:nvPr>
        </p:nvSpPr>
        <p:spPr/>
        <p:txBody>
          <a:bodyPr/>
          <a:lstStyle/>
          <a:p>
            <a:fld id="{49CA5A05-7275-4921-B183-E062ECAC2741}" type="datetimeFigureOut">
              <a:rPr lang="ar-IQ" smtClean="0"/>
              <a:t>12/07/1439</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5246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CA5A05-7275-4921-B183-E062ECAC2741}" type="datetimeFigureOut">
              <a:rPr lang="ar-IQ" smtClean="0"/>
              <a:t>12/07/1439</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3754515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CA5A05-7275-4921-B183-E062ECAC2741}" type="datetimeFigureOut">
              <a:rPr lang="ar-IQ" smtClean="0"/>
              <a:t>12/07/1439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4484306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ar-IQ"/>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9CA5A05-7275-4921-B183-E062ECAC2741}" type="datetimeFigureOut">
              <a:rPr lang="ar-IQ" smtClean="0"/>
              <a:t>12/07/1439</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50FD94B1-D2F3-4EAA-B2D5-D901B1207CBE}" type="slidenum">
              <a:rPr lang="ar-IQ" smtClean="0"/>
              <a:t>‹#›</a:t>
            </a:fld>
            <a:endParaRPr lang="ar-IQ"/>
          </a:p>
        </p:txBody>
      </p:sp>
    </p:spTree>
    <p:extLst>
      <p:ext uri="{BB962C8B-B14F-4D97-AF65-F5344CB8AC3E}">
        <p14:creationId xmlns:p14="http://schemas.microsoft.com/office/powerpoint/2010/main" val="2744428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ar-IQ"/>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CA5A05-7275-4921-B183-E062ECAC2741}" type="datetimeFigureOut">
              <a:rPr lang="ar-IQ" smtClean="0"/>
              <a:t>12/07/1439</a:t>
            </a:fld>
            <a:endParaRPr lang="ar-IQ"/>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ar-IQ"/>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FD94B1-D2F3-4EAA-B2D5-D901B1207CBE}" type="slidenum">
              <a:rPr lang="ar-IQ" smtClean="0"/>
              <a:t>‹#›</a:t>
            </a:fld>
            <a:endParaRPr lang="ar-IQ"/>
          </a:p>
        </p:txBody>
      </p:sp>
    </p:spTree>
    <p:extLst>
      <p:ext uri="{BB962C8B-B14F-4D97-AF65-F5344CB8AC3E}">
        <p14:creationId xmlns:p14="http://schemas.microsoft.com/office/powerpoint/2010/main" val="541709312"/>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IQ"/>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3335" y="360608"/>
            <a:ext cx="11539471" cy="6323527"/>
          </a:xfrm>
        </p:spPr>
        <p:txBody>
          <a:bodyPr/>
          <a:lstStyle/>
          <a:p>
            <a:endParaRPr lang="en-US" dirty="0" smtClean="0"/>
          </a:p>
          <a:p>
            <a:r>
              <a:rPr lang="en-US" dirty="0" smtClean="0">
                <a:solidFill>
                  <a:prstClr val="white"/>
                </a:solidFill>
              </a:rPr>
              <a:t>Business Process Re-Engineering</a:t>
            </a:r>
          </a:p>
          <a:p>
            <a:endParaRPr lang="en-US" dirty="0"/>
          </a:p>
          <a:p>
            <a:pPr algn="just"/>
            <a:r>
              <a:rPr lang="en-US" dirty="0" smtClean="0"/>
              <a:t>    Aiming </a:t>
            </a:r>
            <a:r>
              <a:rPr lang="en-US" dirty="0"/>
              <a:t>at improving organizational performance through the effective use of production capability and technology, operations strategy such as total quality management (TQM), business process re-engineering (BPR), just in time (JIT), benchmarking, performance measurement and many others are commonly used. TQM is based on the principle of continuous improvement of products and processes aimed at continually satisfying customer expectations regarding quality, cost, delivery and service. The term BPR was first introduced by Michael Hammer in 1990 at a Harvard Business Review article. “Re-engineering the Corporation” as, “Re-engineering is the fundamental rethinking and redesign of business processes to achieve dramatic improvements in critical, contemporary measures of performance, such as cost, quality, service and speed</a:t>
            </a:r>
            <a:r>
              <a:rPr lang="en-US" dirty="0" smtClean="0"/>
              <a:t>”  </a:t>
            </a:r>
            <a:r>
              <a:rPr lang="en-US" dirty="0"/>
              <a:t>Increases in consumer requirements for both product and service efficiency and effectiveness have resulted in BPR.</a:t>
            </a:r>
            <a:endParaRPr lang="ar-IQ" dirty="0"/>
          </a:p>
        </p:txBody>
      </p:sp>
    </p:spTree>
    <p:extLst>
      <p:ext uri="{BB962C8B-B14F-4D97-AF65-F5344CB8AC3E}">
        <p14:creationId xmlns:p14="http://schemas.microsoft.com/office/powerpoint/2010/main" val="2034010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 calcmode="lin" valueType="num">
                                      <p:cBhvr>
                                        <p:cTn id="15"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Content Placeholder 11"/>
          <p:cNvPicPr>
            <a:picLocks noGrp="1" noChangeAspect="1"/>
          </p:cNvPicPr>
          <p:nvPr>
            <p:ph idx="1"/>
          </p:nvPr>
        </p:nvPicPr>
        <p:blipFill>
          <a:blip r:embed="rId2"/>
          <a:stretch>
            <a:fillRect/>
          </a:stretch>
        </p:blipFill>
        <p:spPr>
          <a:xfrm>
            <a:off x="772732" y="708337"/>
            <a:ext cx="10509161" cy="5769735"/>
          </a:xfrm>
          <a:prstGeom prst="rect">
            <a:avLst/>
          </a:prstGeom>
        </p:spPr>
      </p:pic>
    </p:spTree>
    <p:extLst>
      <p:ext uri="{BB962C8B-B14F-4D97-AF65-F5344CB8AC3E}">
        <p14:creationId xmlns:p14="http://schemas.microsoft.com/office/powerpoint/2010/main" val="6398855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218942"/>
            <a:ext cx="10515600" cy="6156100"/>
          </a:xfrm>
        </p:spPr>
        <p:txBody>
          <a:bodyPr>
            <a:normAutofit lnSpcReduction="10000"/>
          </a:bodyPr>
          <a:lstStyle/>
          <a:p>
            <a:pPr marL="0" indent="0" algn="just">
              <a:lnSpc>
                <a:spcPct val="107000"/>
              </a:lnSpc>
              <a:spcAft>
                <a:spcPts val="800"/>
              </a:spcAft>
              <a:buNone/>
            </a:pPr>
            <a:endParaRPr lang="en-US" dirty="0" smtClean="0">
              <a:latin typeface="Times New Roman" panose="02020603050405020304" pitchFamily="18" charset="0"/>
              <a:ea typeface="Calibri" panose="020F0502020204030204" pitchFamily="34" charset="0"/>
              <a:cs typeface="Arial" panose="020B0604020202020204" pitchFamily="34" charset="0"/>
            </a:endParaRPr>
          </a:p>
          <a:p>
            <a:pPr marL="0" indent="0" algn="just">
              <a:lnSpc>
                <a:spcPct val="107000"/>
              </a:lnSpc>
              <a:spcAft>
                <a:spcPts val="800"/>
              </a:spcAft>
              <a:buNone/>
            </a:pPr>
            <a:r>
              <a:rPr lang="en-US" dirty="0">
                <a:latin typeface="Times New Roman" panose="02020603050405020304" pitchFamily="18" charset="0"/>
                <a:ea typeface="Calibri" panose="020F0502020204030204" pitchFamily="34" charset="0"/>
                <a:cs typeface="Arial" panose="020B0604020202020204" pitchFamily="34" charset="0"/>
              </a:rPr>
              <a:t> </a:t>
            </a:r>
            <a:r>
              <a:rPr lang="en-US" dirty="0" smtClean="0">
                <a:latin typeface="Times New Roman" panose="02020603050405020304" pitchFamily="18" charset="0"/>
                <a:ea typeface="Calibri" panose="020F0502020204030204" pitchFamily="34" charset="0"/>
                <a:cs typeface="Arial" panose="020B0604020202020204" pitchFamily="34" charset="0"/>
              </a:rPr>
              <a:t>    Reengineering </a:t>
            </a:r>
            <a:r>
              <a:rPr lang="en-US" dirty="0">
                <a:latin typeface="Times New Roman" panose="02020603050405020304" pitchFamily="18" charset="0"/>
                <a:ea typeface="Calibri" panose="020F0502020204030204" pitchFamily="34" charset="0"/>
                <a:cs typeface="Arial" panose="020B0604020202020204" pitchFamily="34" charset="0"/>
              </a:rPr>
              <a:t>is a rapid and radical re-designing of processes, services, policies and the organizational structure of an organization. It can be defined as an art of changing an organization’s way of thinking and consequently, of doing things in a radical way. The ultimate aim of re-engineering management is to provide customer satisfaction by efficient and effective services, and to lay down a set of effective and efficient processes for the organization. The activities which constitute business process management can be grouped into three categories, that is, process design, process execution and process monitoring. It has the three key target areas; (</a:t>
            </a:r>
            <a:r>
              <a:rPr lang="en-US" dirty="0" err="1">
                <a:latin typeface="Times New Roman" panose="02020603050405020304" pitchFamily="18" charset="0"/>
                <a:ea typeface="Calibri" panose="020F0502020204030204" pitchFamily="34" charset="0"/>
                <a:cs typeface="Arial" panose="020B0604020202020204" pitchFamily="34" charset="0"/>
              </a:rPr>
              <a:t>i</a:t>
            </a:r>
            <a:r>
              <a:rPr lang="en-US" dirty="0">
                <a:latin typeface="Times New Roman" panose="02020603050405020304" pitchFamily="18" charset="0"/>
                <a:ea typeface="Calibri" panose="020F0502020204030204" pitchFamily="34" charset="0"/>
                <a:cs typeface="Arial" panose="020B0604020202020204" pitchFamily="34" charset="0"/>
              </a:rPr>
              <a:t>). Customer Friendly; (ii). Effectiveness; and (iii). Efficiency. In order for BPR to succeed, staff and management must be motivated to achieve the vision and goals of BPR.</a:t>
            </a:r>
            <a:endParaRPr lang="en-US" sz="2000" dirty="0" smtClean="0">
              <a:effectLst/>
              <a:latin typeface="Calibri" panose="020F0502020204030204" pitchFamily="34" charset="0"/>
              <a:ea typeface="Calibri" panose="020F0502020204030204" pitchFamily="34" charset="0"/>
              <a:cs typeface="Arial" panose="020B0604020202020204" pitchFamily="34" charset="0"/>
            </a:endParaRPr>
          </a:p>
          <a:p>
            <a:pPr marL="0" indent="0">
              <a:buNone/>
            </a:pPr>
            <a:endParaRPr lang="ar-IQ" dirty="0"/>
          </a:p>
        </p:txBody>
      </p:sp>
    </p:spTree>
    <p:extLst>
      <p:ext uri="{BB962C8B-B14F-4D97-AF65-F5344CB8AC3E}">
        <p14:creationId xmlns:p14="http://schemas.microsoft.com/office/powerpoint/2010/main" val="1173752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p:cTn id="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307</Words>
  <Application>Microsoft Office PowerPoint</Application>
  <PresentationFormat>Widescreen</PresentationFormat>
  <Paragraphs>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Times New Roman</vt:lpstr>
      <vt:lpstr>Office Theme</vt:lpstr>
      <vt:lpstr>PowerPoint Presentation</vt:lpstr>
      <vt:lpstr>PowerPoint Presentation</vt:lpstr>
      <vt:lpstr>PowerPoint Presentation</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name</dc:creator>
  <cp:lastModifiedBy>name</cp:lastModifiedBy>
  <cp:revision>3</cp:revision>
  <dcterms:created xsi:type="dcterms:W3CDTF">2018-03-25T04:00:59Z</dcterms:created>
  <dcterms:modified xsi:type="dcterms:W3CDTF">2018-03-28T05:44:26Z</dcterms:modified>
</cp:coreProperties>
</file>