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7"/>
  </p:notesMasterIdLst>
  <p:sldIdLst>
    <p:sldId id="256" r:id="rId2"/>
    <p:sldId id="258" r:id="rId3"/>
    <p:sldId id="263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2E4FA4-C91F-4C94-A70F-D7AE0645B65F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AAC45F0-5BE8-4652-BD8E-B329ED8AAAA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392832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4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4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1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B8877E6-1375-45AA-A708-EDE223B889A5}" type="datetimeFigureOut">
              <a:rPr lang="ar-IQ" smtClean="0"/>
              <a:pPr/>
              <a:t>25/06/1439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89D876-1308-4AAD-B40E-273890C7FC5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14" name="chimes.wav"/>
          </p:stSnd>
        </p:sndAc>
      </p:transition>
    </mc:Choice>
    <mc:Fallback>
      <p:transition spd="slow" advTm="9000">
        <p:dissolve/>
        <p:sndAc>
          <p:stSnd>
            <p:snd r:embed="rId1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عناصر </a:t>
            </a:r>
            <a:r>
              <a:rPr lang="ar-IQ" dirty="0"/>
              <a:t>ا</a:t>
            </a:r>
            <a:r>
              <a:rPr lang="ar-IQ" dirty="0" smtClean="0"/>
              <a:t>لقوائم المالية</a:t>
            </a:r>
            <a:br>
              <a:rPr lang="ar-IQ" dirty="0" smtClean="0"/>
            </a:b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252374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:dissolve/>
        <p:sndAc>
          <p:stSnd>
            <p:snd r:embed="rId3" name="chimes.wav"/>
          </p:stSnd>
        </p:sndAc>
      </p:transition>
    </mc:Choice>
    <mc:Fallback>
      <p:transition spd="slow" advTm="9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2211804"/>
            <a:ext cx="7520940" cy="4632628"/>
          </a:xfrm>
        </p:spPr>
        <p:txBody>
          <a:bodyPr>
            <a:normAutofit/>
          </a:bodyPr>
          <a:lstStyle/>
          <a:p>
            <a:r>
              <a:rPr lang="ar-IQ" sz="2000" dirty="0" smtClean="0"/>
              <a:t>وتتضمن </a:t>
            </a:r>
            <a:r>
              <a:rPr lang="ar-IQ" sz="2000" dirty="0"/>
              <a:t>الموجودات وتشمل موجودات غير متداولة ( ممتلكات </a:t>
            </a:r>
            <a:r>
              <a:rPr lang="ar-IQ" sz="2000" dirty="0" err="1"/>
              <a:t>ومنشأت</a:t>
            </a:r>
            <a:r>
              <a:rPr lang="ar-IQ" sz="2000" dirty="0"/>
              <a:t> ومعدات ) وموجودات اخرى  مصاريف مؤجلة واخرى واستثمارات  في مشاريع تابعة وشركات زميلة واخرى وموجودات طويلة الاجل وممتلكات استثمارية – استثمارات عقارية</a:t>
            </a:r>
          </a:p>
          <a:p>
            <a:r>
              <a:rPr lang="ar-IQ" sz="2000" dirty="0"/>
              <a:t>وموجودات متداولة وتتضمن – نقد وارصدة لدى البنوك واستثمارات في ودائع </a:t>
            </a:r>
            <a:r>
              <a:rPr lang="ar-IQ" sz="2000" dirty="0" err="1"/>
              <a:t>لاجل</a:t>
            </a:r>
            <a:r>
              <a:rPr lang="ar-IQ" sz="2000" dirty="0"/>
              <a:t> وموجودات مالية </a:t>
            </a:r>
            <a:r>
              <a:rPr lang="ar-IQ" sz="2000" dirty="0" err="1"/>
              <a:t>مقتناة</a:t>
            </a:r>
            <a:r>
              <a:rPr lang="ar-IQ" sz="2000" dirty="0"/>
              <a:t> للمتاجرة ومدينون تجاريون ومدينون اخرون ومخزون </a:t>
            </a:r>
            <a:r>
              <a:rPr lang="ar-IQ" sz="2000" dirty="0" err="1"/>
              <a:t>سلعى</a:t>
            </a:r>
            <a:r>
              <a:rPr lang="ar-IQ" sz="2000" dirty="0"/>
              <a:t> ومصاريف مدفوعة مقدماً</a:t>
            </a:r>
          </a:p>
          <a:p>
            <a:r>
              <a:rPr lang="ar-IQ" sz="2000" dirty="0"/>
              <a:t>كما تتضمن قائمة المركز المالي حقوق الملكية والمطلوبات وتتضمن حقوق المساهمين وتشمل راس المال المدفوع </a:t>
            </a:r>
            <a:r>
              <a:rPr lang="ar-IQ" sz="2000" dirty="0" err="1"/>
              <a:t>والاحتياطى</a:t>
            </a:r>
            <a:r>
              <a:rPr lang="ar-IQ" sz="2000" dirty="0"/>
              <a:t> </a:t>
            </a:r>
            <a:r>
              <a:rPr lang="ar-IQ" sz="2000" dirty="0" err="1"/>
              <a:t>القانونى</a:t>
            </a:r>
            <a:r>
              <a:rPr lang="ar-IQ" sz="2000" dirty="0"/>
              <a:t> </a:t>
            </a:r>
            <a:r>
              <a:rPr lang="ar-IQ" sz="2000" dirty="0" err="1"/>
              <a:t>واحتياطى</a:t>
            </a:r>
            <a:r>
              <a:rPr lang="ar-IQ" sz="2000" dirty="0"/>
              <a:t> الاستثمار وكذلك </a:t>
            </a:r>
            <a:r>
              <a:rPr lang="ar-IQ" sz="2000" dirty="0" err="1"/>
              <a:t>احتياطى</a:t>
            </a:r>
            <a:r>
              <a:rPr lang="ar-IQ" sz="2000" dirty="0"/>
              <a:t> </a:t>
            </a:r>
            <a:r>
              <a:rPr lang="ar-IQ" sz="2000" dirty="0" err="1"/>
              <a:t>اختيارى</a:t>
            </a:r>
            <a:r>
              <a:rPr lang="ar-IQ" sz="2000" dirty="0"/>
              <a:t> واحتياطيات اخرى وفائض اعادة تقييم ممتلكات استثمارية واخرى بالصافي وارباح </a:t>
            </a:r>
            <a:r>
              <a:rPr lang="ar-IQ" sz="2000" dirty="0" err="1"/>
              <a:t>مستبقاة</a:t>
            </a:r>
            <a:endParaRPr lang="ar-IQ" sz="2000" dirty="0"/>
          </a:p>
          <a:p>
            <a:r>
              <a:rPr lang="ar-IQ" sz="2000" dirty="0"/>
              <a:t>ومطلوبات غير متداولة وتشمل قروض طويلة الاجل ومخصص الطوارئ ومخصص انخفاض قيمة الاستثمارات </a:t>
            </a:r>
            <a:r>
              <a:rPr lang="ar-IQ" sz="2000" dirty="0" err="1"/>
              <a:t>زتعويضان</a:t>
            </a:r>
            <a:r>
              <a:rPr lang="ar-IQ" sz="2000" dirty="0"/>
              <a:t> نهاية الخدمة ومطلوبات متداولة وتشمل ك دائنة والجزء المتداول من القروض طويلة الاجل والدائنون والمصاريف المستحقة والمخصصات .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1152128"/>
          </a:xfrm>
        </p:spPr>
        <p:txBody>
          <a:bodyPr/>
          <a:lstStyle/>
          <a:p>
            <a:pPr algn="ctr"/>
            <a:r>
              <a:rPr lang="ar-IQ" dirty="0" smtClean="0"/>
              <a:t> </a:t>
            </a:r>
            <a:r>
              <a:rPr lang="ar-IQ" dirty="0"/>
              <a:t>قائمة المركز المالي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132412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7000">
        <p:dissolve/>
        <p:sndAc>
          <p:stSnd>
            <p:snd r:embed="rId3" name="chimes.wav"/>
          </p:stSnd>
        </p:sndAc>
      </p:transition>
    </mc:Choice>
    <mc:Fallback>
      <p:transition spd="slow" advTm="17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عنصر نائب للصورة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131" r="9131"/>
          <a:stretch>
            <a:fillRect/>
          </a:stretch>
        </p:blipFill>
        <p:spPr>
          <a:xfrm rot="240000">
            <a:off x="955393" y="427423"/>
            <a:ext cx="7054850" cy="5975350"/>
          </a:xfrm>
        </p:spPr>
      </p:pic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4222621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:dissolve/>
        <p:sndAc>
          <p:stSnd>
            <p:snd r:embed="rId4" name="chimes.wav"/>
          </p:stSnd>
        </p:sndAc>
      </p:transition>
    </mc:Choice>
    <mc:Fallback>
      <p:transition spd="slow" advTm="10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4104456" cy="1241256"/>
          </a:xfrm>
        </p:spPr>
        <p:txBody>
          <a:bodyPr>
            <a:normAutofit/>
          </a:bodyPr>
          <a:lstStyle/>
          <a:p>
            <a:r>
              <a:rPr lang="ar-IQ" sz="2800" dirty="0" smtClean="0"/>
              <a:t> 3</a:t>
            </a:r>
          </a:p>
          <a:p>
            <a:r>
              <a:rPr lang="ar-IQ" sz="2800" dirty="0" smtClean="0"/>
              <a:t>قائمة </a:t>
            </a:r>
            <a:r>
              <a:rPr lang="ar-IQ" sz="2800" dirty="0"/>
              <a:t>الدخل الشامل</a:t>
            </a:r>
          </a:p>
          <a:p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8488" y="2636912"/>
            <a:ext cx="3803904" cy="3483651"/>
          </a:xfrm>
        </p:spPr>
        <p:txBody>
          <a:bodyPr>
            <a:normAutofit/>
          </a:bodyPr>
          <a:lstStyle/>
          <a:p>
            <a:r>
              <a:rPr lang="ar-IQ" dirty="0" smtClean="0"/>
              <a:t>وتشمل </a:t>
            </a:r>
            <a:r>
              <a:rPr lang="ar-IQ" dirty="0"/>
              <a:t>الربح الصافي للسنة وفروقات ترجمة العملات وفائض اعادة تقييم ارباح غير محققة من موجودات مالية ومكافأة مجلس الادارة واجمالي الدخل الشامل .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02306" y="476672"/>
            <a:ext cx="3447288" cy="1152128"/>
          </a:xfrm>
        </p:spPr>
        <p:txBody>
          <a:bodyPr/>
          <a:lstStyle/>
          <a:p>
            <a:r>
              <a:rPr lang="ar-IQ" sz="2800" dirty="0" smtClean="0"/>
              <a:t>2</a:t>
            </a:r>
          </a:p>
          <a:p>
            <a:r>
              <a:rPr lang="ar-IQ" sz="2800" dirty="0" smtClean="0"/>
              <a:t>قائمة </a:t>
            </a:r>
            <a:r>
              <a:rPr lang="ar-IQ" sz="2800" dirty="0"/>
              <a:t>الدخل</a:t>
            </a:r>
          </a:p>
          <a:p>
            <a:endParaRPr lang="ar-IQ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00016" y="2348880"/>
            <a:ext cx="3200400" cy="3816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ar-IQ" dirty="0"/>
          </a:p>
          <a:p>
            <a:r>
              <a:rPr lang="ar-IQ" dirty="0"/>
              <a:t>وتشمل المبيعات وكلفة المبيعات والربح الاجمالي من النشاط </a:t>
            </a:r>
            <a:r>
              <a:rPr lang="ar-IQ" dirty="0" err="1"/>
              <a:t>الانتاجى</a:t>
            </a:r>
            <a:r>
              <a:rPr lang="ar-IQ" dirty="0"/>
              <a:t> والمصاريف العمومية </a:t>
            </a:r>
            <a:r>
              <a:rPr lang="ar-IQ" dirty="0" err="1"/>
              <a:t>والبيعية</a:t>
            </a:r>
            <a:r>
              <a:rPr lang="ar-IQ" dirty="0"/>
              <a:t> او التسويقية والربح الصافي من النشاط </a:t>
            </a:r>
            <a:r>
              <a:rPr lang="ar-IQ" dirty="0" err="1"/>
              <a:t>الانتاجى</a:t>
            </a:r>
            <a:r>
              <a:rPr lang="ar-IQ" dirty="0"/>
              <a:t> </a:t>
            </a:r>
            <a:r>
              <a:rPr lang="ar-IQ" dirty="0" smtClean="0"/>
              <a:t>ثم الايرادات </a:t>
            </a:r>
            <a:r>
              <a:rPr lang="ar-IQ" dirty="0" err="1"/>
              <a:t>االاخرى</a:t>
            </a:r>
            <a:r>
              <a:rPr lang="ar-IQ" dirty="0"/>
              <a:t> ايرادات استثمارات </a:t>
            </a:r>
            <a:r>
              <a:rPr lang="ar-IQ" dirty="0" smtClean="0"/>
              <a:t>وموجودات </a:t>
            </a:r>
            <a:r>
              <a:rPr lang="ar-IQ" dirty="0"/>
              <a:t>مالية والربح الصافي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717207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6000">
        <p:dissolve/>
        <p:sndAc>
          <p:stSnd>
            <p:snd r:embed="rId3" name="chimes.wav"/>
          </p:stSnd>
        </p:sndAc>
      </p:transition>
    </mc:Choice>
    <mc:Fallback>
      <p:transition spd="slow" advTm="16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2960" y="-171400"/>
            <a:ext cx="7520940" cy="1714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22960" y="188640"/>
            <a:ext cx="3461008" cy="1368152"/>
          </a:xfrm>
        </p:spPr>
        <p:txBody>
          <a:bodyPr>
            <a:normAutofit/>
          </a:bodyPr>
          <a:lstStyle/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dirty="0">
                <a:solidFill>
                  <a:schemeClr val="tx1"/>
                </a:solidFill>
              </a:rPr>
              <a:t>5</a:t>
            </a:r>
            <a:endParaRPr lang="ar-IQ" sz="2400" dirty="0" smtClean="0">
              <a:solidFill>
                <a:schemeClr val="tx1"/>
              </a:solidFill>
            </a:endParaRPr>
          </a:p>
          <a:p>
            <a:pPr algn="ctr"/>
            <a:r>
              <a:rPr lang="ar-IQ" sz="2400" dirty="0" smtClean="0">
                <a:solidFill>
                  <a:schemeClr val="tx1"/>
                </a:solidFill>
              </a:rPr>
              <a:t>قائمة </a:t>
            </a:r>
            <a:r>
              <a:rPr lang="ar-IQ" sz="2400" dirty="0">
                <a:solidFill>
                  <a:schemeClr val="tx1"/>
                </a:solidFill>
              </a:rPr>
              <a:t>التدفقات النقدية الموحدة</a:t>
            </a:r>
          </a:p>
          <a:p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وتشمل </a:t>
            </a:r>
            <a:r>
              <a:rPr lang="ar-IQ" dirty="0"/>
              <a:t>التدفقات النقدية من عمليات التشغيل وصافي النقد المتوفر من تلك العمليات والتدفقات النقدية من عمليات الاستثمار وصافي النقد المستخدم في عمليات الاستثمار</a:t>
            </a:r>
          </a:p>
          <a:p>
            <a:r>
              <a:rPr lang="ar-IQ" dirty="0"/>
              <a:t>والتدفقات النقدية ومن عمليات التمويل وصافي النقد المستخدم في تلك العمليات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355976" y="620688"/>
            <a:ext cx="4320480" cy="1296144"/>
          </a:xfrm>
        </p:spPr>
        <p:txBody>
          <a:bodyPr>
            <a:normAutofit lnSpcReduction="10000"/>
          </a:bodyPr>
          <a:lstStyle/>
          <a:p>
            <a:pPr algn="ctr"/>
            <a:r>
              <a:rPr lang="ar-IQ" sz="2400" dirty="0" smtClean="0"/>
              <a:t>4</a:t>
            </a:r>
          </a:p>
          <a:p>
            <a:pPr algn="ctr"/>
            <a:r>
              <a:rPr lang="ar-IQ" sz="2400" dirty="0" smtClean="0"/>
              <a:t>قائمة </a:t>
            </a:r>
            <a:r>
              <a:rPr lang="ar-IQ" sz="2400" dirty="0"/>
              <a:t>التغيرات في </a:t>
            </a:r>
            <a:endParaRPr lang="ar-IQ" sz="2400" dirty="0" smtClean="0"/>
          </a:p>
          <a:p>
            <a:pPr algn="ctr"/>
            <a:r>
              <a:rPr lang="ar-IQ" sz="2400" dirty="0" smtClean="0"/>
              <a:t>حقوق </a:t>
            </a:r>
            <a:r>
              <a:rPr lang="ar-IQ" sz="2400" dirty="0"/>
              <a:t>الملكية</a:t>
            </a:r>
          </a:p>
          <a:p>
            <a:endParaRPr lang="ar-IQ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وتتضمن الربح الصافي للسنة وفروقات ترجمة العملات وارباح غير محققة من الموجودات ومكافأة مجلس الادارة</a:t>
            </a:r>
          </a:p>
          <a:p>
            <a:r>
              <a:rPr lang="ar-IQ" dirty="0" smtClean="0"/>
              <a:t>والمحول </a:t>
            </a:r>
            <a:r>
              <a:rPr lang="ar-IQ" dirty="0"/>
              <a:t>للاحتياطيات – </a:t>
            </a:r>
            <a:r>
              <a:rPr lang="ar-IQ" dirty="0" err="1"/>
              <a:t>قانونى</a:t>
            </a:r>
            <a:r>
              <a:rPr lang="ar-IQ" dirty="0"/>
              <a:t> </a:t>
            </a:r>
            <a:r>
              <a:rPr lang="ar-IQ" dirty="0" err="1"/>
              <a:t>واختيارى</a:t>
            </a:r>
            <a:r>
              <a:rPr lang="ar-IQ" dirty="0"/>
              <a:t> والارباح الموزعة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051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6000">
        <p:dissolve/>
        <p:sndAc>
          <p:stSnd>
            <p:snd r:embed="rId3" name="chimes.wav"/>
          </p:stSnd>
        </p:sndAc>
      </p:transition>
    </mc:Choice>
    <mc:Fallback>
      <p:transition spd="slow" advTm="16000">
        <p:dissolv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66</TotalTime>
  <Words>255</Words>
  <Application>Microsoft Office PowerPoint</Application>
  <PresentationFormat>عرض على الشاشة (3:4)‏</PresentationFormat>
  <Paragraphs>22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غلاف فني</vt:lpstr>
      <vt:lpstr>عناصر القوائم المالية  </vt:lpstr>
      <vt:lpstr> قائمة المركز المالي  1</vt:lpstr>
      <vt:lpstr>الشريحة 3</vt:lpstr>
      <vt:lpstr>الشريحة 4</vt:lpstr>
      <vt:lpstr>الشريحة 5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العناصر الاساسية للقوائم المالية</dc:title>
  <dc:creator>ناجي</dc:creator>
  <cp:lastModifiedBy>al-watan computer</cp:lastModifiedBy>
  <cp:revision>6</cp:revision>
  <dcterms:created xsi:type="dcterms:W3CDTF">2016-03-01T19:34:18Z</dcterms:created>
  <dcterms:modified xsi:type="dcterms:W3CDTF">2018-03-12T08:51:05Z</dcterms:modified>
</cp:coreProperties>
</file>