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0920-4301-42D7-BE0D-E8FAC787FB46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DA64-411D-465E-ADBF-8020540116B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0920-4301-42D7-BE0D-E8FAC787FB46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DA64-411D-465E-ADBF-8020540116B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0920-4301-42D7-BE0D-E8FAC787FB46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DA64-411D-465E-ADBF-8020540116B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0920-4301-42D7-BE0D-E8FAC787FB46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DA64-411D-465E-ADBF-8020540116B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0920-4301-42D7-BE0D-E8FAC787FB46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DA64-411D-465E-ADBF-8020540116B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0920-4301-42D7-BE0D-E8FAC787FB46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DA64-411D-465E-ADBF-8020540116B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0920-4301-42D7-BE0D-E8FAC787FB46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DA64-411D-465E-ADBF-8020540116B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0920-4301-42D7-BE0D-E8FAC787FB46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DA64-411D-465E-ADBF-8020540116B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0920-4301-42D7-BE0D-E8FAC787FB46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DA64-411D-465E-ADBF-8020540116B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0920-4301-42D7-BE0D-E8FAC787FB46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DA64-411D-465E-ADBF-8020540116B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0920-4301-42D7-BE0D-E8FAC787FB46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ADDA64-411D-465E-ADBF-8020540116B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1ADDA64-411D-465E-ADBF-8020540116B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6D90920-4301-42D7-BE0D-E8FAC787FB46}" type="datetimeFigureOut">
              <a:rPr lang="ar-IQ" smtClean="0"/>
              <a:pPr/>
              <a:t>25/06/1439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14" name="type.wav"/>
          </p:stSnd>
        </p:sndAc>
      </p:transition>
    </mc:Choice>
    <mc:Fallback>
      <p:transition spd="slow" advTm="22000">
        <p:randomBar dir="vert"/>
        <p:sndAc>
          <p:stSnd>
            <p:snd r:embed="rId13" name="type.wav"/>
          </p:stSnd>
        </p:sndAc>
      </p:transition>
    </mc:Fallback>
  </mc:AlternateConten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إقفال الحسابات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عند انتهاء الفترة المحاسبية يجب أن نقوم بتهيئة الحسابات لتسجيل العمليات المالية في الفترة المحاسبية التي تليها ، هذه العملية تسمى بـ "إقفال الحسابات".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733044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تصنيف الحسابات لغرض الإقفال</a:t>
            </a:r>
            <a:br>
              <a:rPr lang="ar-IQ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ar-IQ" dirty="0"/>
          </a:p>
          <a:p>
            <a:r>
              <a:rPr lang="ar-IQ" dirty="0"/>
              <a:t>تنقسم أنواع الحسابات بغرض الإقفال إلى نوعين رئيسيين:</a:t>
            </a:r>
          </a:p>
          <a:p>
            <a:endParaRPr lang="ar-IQ" dirty="0"/>
          </a:p>
          <a:p>
            <a:r>
              <a:rPr lang="ar-IQ" dirty="0"/>
              <a:t>1. حسابات مؤقتة:</a:t>
            </a:r>
          </a:p>
          <a:p>
            <a:endParaRPr lang="ar-IQ" dirty="0"/>
          </a:p>
          <a:p>
            <a:r>
              <a:rPr lang="ar-IQ" dirty="0"/>
              <a:t>هي الحسابات التي تكون منافعها </a:t>
            </a:r>
            <a:r>
              <a:rPr lang="ar-IQ" dirty="0" err="1"/>
              <a:t>الإقتصادية</a:t>
            </a:r>
            <a:r>
              <a:rPr lang="ar-IQ" dirty="0"/>
              <a:t> تابعة لفترة محاسبية واحدة فقط ، حيث نقوم بإقفالها في الحسابات الدائمة ونجعل أرصدتها مساوية للصفر.</a:t>
            </a:r>
          </a:p>
          <a:p>
            <a:r>
              <a:rPr lang="ar-IQ" dirty="0"/>
              <a:t>تتضمن الحسابات المؤقتة كلاً من حسابات قائمة الدخل والمسحوبات الشخصية.</a:t>
            </a:r>
          </a:p>
          <a:p>
            <a:r>
              <a:rPr lang="ar-IQ" dirty="0"/>
              <a:t>2. حسابات دائمة:</a:t>
            </a:r>
          </a:p>
          <a:p>
            <a:endParaRPr lang="ar-IQ" dirty="0"/>
          </a:p>
          <a:p>
            <a:r>
              <a:rPr lang="ar-IQ" dirty="0"/>
              <a:t>هي الحسابات التي تكون منافعها </a:t>
            </a:r>
            <a:r>
              <a:rPr lang="ar-IQ" dirty="0" err="1"/>
              <a:t>الإقتصادية</a:t>
            </a:r>
            <a:r>
              <a:rPr lang="ar-IQ" dirty="0"/>
              <a:t> تابعة لفترة محاسبية أو أكثر بحيث لا يتم إقفالها ، وإنما ترحل أرصدتها إلى فترة محاسبية لاحقة.</a:t>
            </a:r>
          </a:p>
          <a:p>
            <a:r>
              <a:rPr lang="ar-IQ" dirty="0"/>
              <a:t>تتمثل الحسابات الدائمة بحسابات قائمة المركز المالي (الأصول ، الخصوم ، و رأس المال).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58162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45" y="1916832"/>
            <a:ext cx="8281880" cy="3197954"/>
          </a:xfrm>
        </p:spPr>
      </p:pic>
    </p:spTree>
    <p:extLst>
      <p:ext uri="{BB962C8B-B14F-4D97-AF65-F5344CB8AC3E}">
        <p14:creationId xmlns:p14="http://schemas.microsoft.com/office/powerpoint/2010/main" xmlns="" val="1367314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5000">
        <p:randomBar dir="vert"/>
        <p:sndAc>
          <p:stSnd>
            <p:snd r:embed="rId4" name="type.wav"/>
          </p:stSnd>
        </p:sndAc>
      </p:transition>
    </mc:Choice>
    <mc:Fallback>
      <p:transition spd="slow" advTm="15000">
        <p:randomBar dir="vert"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114"/>
          </a:xfrm>
        </p:spPr>
        <p:txBody>
          <a:bodyPr/>
          <a:lstStyle/>
          <a:p>
            <a:pPr algn="ctr"/>
            <a:r>
              <a:rPr lang="ar-IQ" dirty="0"/>
              <a:t>قيود الإقفال</a:t>
            </a:r>
            <a:br>
              <a:rPr lang="ar-IQ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7715200" cy="5688632"/>
          </a:xfrm>
        </p:spPr>
        <p:txBody>
          <a:bodyPr>
            <a:normAutofit fontScale="85000" lnSpcReduction="20000"/>
          </a:bodyPr>
          <a:lstStyle/>
          <a:p>
            <a:endParaRPr lang="ar-IQ" dirty="0"/>
          </a:p>
          <a:p>
            <a:r>
              <a:rPr lang="ar-IQ" dirty="0"/>
              <a:t> عند نهاية الفترة المحاسبية وبعد إعداد القوائم المالية نقوم بعمل قيود الإقفال وذلك لما يلي:</a:t>
            </a:r>
          </a:p>
          <a:p>
            <a:endParaRPr lang="ar-IQ" dirty="0"/>
          </a:p>
          <a:p>
            <a:r>
              <a:rPr lang="ar-IQ" dirty="0"/>
              <a:t>لجعل أرصدة الحسابات المؤقتة (الإيرادات ، المصروفات ، المسحوبات الشخصية) مساوية للصفر ، بحيث تكون </a:t>
            </a:r>
            <a:r>
              <a:rPr lang="ar-IQ" dirty="0" err="1"/>
              <a:t>مهيئة</a:t>
            </a:r>
            <a:r>
              <a:rPr lang="ar-IQ" dirty="0"/>
              <a:t> لتسجيل العمليات المالية لفترة محاسبية لاحقة.</a:t>
            </a:r>
          </a:p>
          <a:p>
            <a:r>
              <a:rPr lang="ar-IQ" dirty="0"/>
              <a:t>ليعكس حساب رأس المال في نهاية الفترة كلا من الإيرادات والمصروفات والمسحوبات الشخصية ، حيث يجب إقفال هذه الحسابات في حساب رأس المال (حساب دائم).</a:t>
            </a:r>
          </a:p>
          <a:p>
            <a:r>
              <a:rPr lang="ar-IQ" dirty="0"/>
              <a:t>نظراً لكثرة حسابات الإيرادات والمصاريف يتم استخدام حساب وسيط لعملية الإقفال يسمى "حساب ملخص الدخل" بحيث يرحل رصيده من ربح أو خسارة إلى حساب رأس المال ، بينما يقفل حساب المسحوبات الشخصية مباشرة في حساب رأس المال.</a:t>
            </a:r>
          </a:p>
          <a:p>
            <a:r>
              <a:rPr lang="ar-IQ" dirty="0"/>
              <a:t>تتمثل مراحل عمل قيود الإقفال بالخطوات التالية:</a:t>
            </a:r>
          </a:p>
          <a:p>
            <a:r>
              <a:rPr lang="ar-IQ" dirty="0"/>
              <a:t>ترحيل جميع أرصدة حسابات الإيرادات إلى حساب ملخص الدخل من خلال جعل حسابات الإيرادات مدينة وجعل حساب ملخص الدخل دائناً بإجمالي مبلغ الإيرادات.</a:t>
            </a:r>
          </a:p>
          <a:p>
            <a:r>
              <a:rPr lang="ar-IQ" dirty="0"/>
              <a:t>ترحيل جميع أرصدة حسابات المصروفات إلى حساب ملخص الدخل من خلال جعل حساب ملخص الدخل مديناً بمبلغ إجمالي المصاريف وجعل حسابات المصروفات دائنة.</a:t>
            </a:r>
          </a:p>
          <a:p>
            <a:r>
              <a:rPr lang="ar-IQ" dirty="0"/>
              <a:t>ترحيل رصيد حساب ملخص الدخل في حالة الربح بجعله مدينا وجعل حساب رأس المال دائناً ، وفي حالة الخسارة نقوم بترحيل رصيد حساب ملخص الدخل بجعله دائناً ونجعل حساب رأس المال مديناً بنفس المبلغ.</a:t>
            </a:r>
          </a:p>
          <a:p>
            <a:r>
              <a:rPr lang="ar-IQ" dirty="0"/>
              <a:t>ترحيل رصيد حساب المسحوبات الشخصية بجعله دائناً وجعل حساب رأس المال مديناً بنفس المبلغ.</a:t>
            </a:r>
          </a:p>
        </p:txBody>
      </p:sp>
    </p:spTree>
    <p:extLst>
      <p:ext uri="{BB962C8B-B14F-4D97-AF65-F5344CB8AC3E}">
        <p14:creationId xmlns:p14="http://schemas.microsoft.com/office/powerpoint/2010/main" xmlns="" val="252747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152128"/>
          </a:xfrm>
        </p:spPr>
        <p:txBody>
          <a:bodyPr/>
          <a:lstStyle/>
          <a:p>
            <a:pPr algn="ctr"/>
            <a:r>
              <a:rPr lang="ar-IQ" dirty="0"/>
              <a:t> لتوضيح قيود الإقفال نستطيع تلخيصها بالشكل التالي</a:t>
            </a: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1484784"/>
            <a:ext cx="5472608" cy="5373216"/>
          </a:xfrm>
        </p:spPr>
      </p:pic>
    </p:spTree>
    <p:extLst>
      <p:ext uri="{BB962C8B-B14F-4D97-AF65-F5344CB8AC3E}">
        <p14:creationId xmlns:p14="http://schemas.microsoft.com/office/powerpoint/2010/main" xmlns="" val="359784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5000">
        <p:randomBar dir="vert"/>
        <p:sndAc>
          <p:stSnd>
            <p:snd r:embed="rId4" name="type.wav"/>
          </p:stSnd>
        </p:sndAc>
      </p:transition>
    </mc:Choice>
    <mc:Fallback>
      <p:transition spd="slow" advTm="15000">
        <p:randomBar dir="vert"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ميزان المراجعة بعد الإقفال</a:t>
            </a:r>
            <a:br>
              <a:rPr lang="ar-IQ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  <a:p>
            <a:r>
              <a:rPr lang="ar-IQ" dirty="0"/>
              <a:t>بعد إنهاء قيود الإقفال يتم عمل ميزان مراجعة جديد يسمى بميزان المراجعة بعد الإقفال.</a:t>
            </a:r>
          </a:p>
          <a:p>
            <a:r>
              <a:rPr lang="ar-IQ" dirty="0"/>
              <a:t>يتضمن ميزان المراجعة بعد الإقفال الحسابات الدائمة فقط بسبب أن جميع الحسابات المؤقتة أصبح رصيدها مساوي للصفر.</a:t>
            </a:r>
          </a:p>
          <a:p>
            <a:r>
              <a:rPr lang="ar-IQ" dirty="0"/>
              <a:t>الهدف من ميزان المراجعة بعد الإقفال هو التحقق من توازن أرصدة الحسابات الدائمة والتي سيتم استخدامها في الفترات المحاسبية اللاحقة.</a:t>
            </a:r>
          </a:p>
        </p:txBody>
      </p:sp>
    </p:spTree>
    <p:extLst>
      <p:ext uri="{BB962C8B-B14F-4D97-AF65-F5344CB8AC3E}">
        <p14:creationId xmlns:p14="http://schemas.microsoft.com/office/powerpoint/2010/main" xmlns="" val="2275200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2000">
        <p:randomBar dir="vert"/>
        <p:sndAc>
          <p:stSnd>
            <p:snd r:embed="rId3" name="type.wav"/>
          </p:stSnd>
        </p:sndAc>
      </p:transition>
    </mc:Choice>
    <mc:Fallback>
      <p:transition spd="slow" advTm="22000">
        <p:randomBar dir="vert"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</TotalTime>
  <Words>408</Words>
  <Application>Microsoft Office PowerPoint</Application>
  <PresentationFormat>عرض على الشاشة (3:4)‏</PresentationFormat>
  <Paragraphs>32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تجاور</vt:lpstr>
      <vt:lpstr>إقفال الحسابات</vt:lpstr>
      <vt:lpstr>تصنيف الحسابات لغرض الإقفال </vt:lpstr>
      <vt:lpstr>الشريحة 3</vt:lpstr>
      <vt:lpstr>قيود الإقفال </vt:lpstr>
      <vt:lpstr> لتوضيح قيود الإقفال نستطيع تلخيصها بالشكل التالي</vt:lpstr>
      <vt:lpstr>ميزان المراجعة بعد الإقفال 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إقفال الحسابات</dc:title>
  <dc:creator>ناجي</dc:creator>
  <cp:lastModifiedBy>al-watan computer</cp:lastModifiedBy>
  <cp:revision>4</cp:revision>
  <dcterms:created xsi:type="dcterms:W3CDTF">2016-03-03T09:03:00Z</dcterms:created>
  <dcterms:modified xsi:type="dcterms:W3CDTF">2018-03-12T08:23:28Z</dcterms:modified>
</cp:coreProperties>
</file>