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50" d="100"/>
          <a:sy n="50" d="100"/>
        </p:scale>
        <p:origin x="-1267"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FCDC89-466E-4144-85D6-EBC4B4C29828}" type="slidenum">
              <a:rPr lang="ar-IQ" smtClean="0"/>
              <a:pPr/>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FCDC89-466E-4144-85D6-EBC4B4C29828}"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FCDC89-466E-4144-85D6-EBC4B4C29828}"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FCDC89-466E-4144-85D6-EBC4B4C29828}" type="slidenum">
              <a:rPr lang="ar-IQ" smtClean="0"/>
              <a:pPr/>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FCDC89-466E-4144-85D6-EBC4B4C29828}"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FCDC89-466E-4144-85D6-EBC4B4C29828}" type="slidenum">
              <a:rPr lang="ar-IQ" smtClean="0"/>
              <a:pPr/>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4FCDC89-466E-4144-85D6-EBC4B4C29828}" type="slidenum">
              <a:rPr lang="ar-IQ" smtClean="0"/>
              <a:pPr/>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4FCDC89-466E-4144-85D6-EBC4B4C29828}"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4FCDC89-466E-4144-85D6-EBC4B4C29828}"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FCDC89-466E-4144-85D6-EBC4B4C29828}"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F54C2C8-B4C4-4DF0-A23F-D626AB23520B}" type="datetimeFigureOut">
              <a:rPr lang="ar-IQ" smtClean="0"/>
              <a:pPr/>
              <a:t>25/06/1439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FCDC89-466E-4144-85D6-EBC4B4C29828}" type="slidenum">
              <a:rPr lang="ar-IQ" smtClean="0"/>
              <a:pPr/>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F54C2C8-B4C4-4DF0-A23F-D626AB23520B}" type="datetimeFigureOut">
              <a:rPr lang="ar-IQ" smtClean="0"/>
              <a:pPr/>
              <a:t>25/06/1439</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4FCDC89-466E-4144-85D6-EBC4B4C2982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55576" y="5052545"/>
            <a:ext cx="7200800" cy="882119"/>
          </a:xfrm>
        </p:spPr>
        <p:txBody>
          <a:bodyPr>
            <a:normAutofit fontScale="92500"/>
          </a:bodyPr>
          <a:lstStyle/>
          <a:p>
            <a:r>
              <a:rPr lang="ar-IQ" dirty="0"/>
              <a:t>هي القيود التي تصحح أرصدة حسابات الأصول والمطاليب وما يقابلها من حسابات الإيرادات والمصاريف في نهاية الفترة المحاسبية.</a:t>
            </a:r>
          </a:p>
        </p:txBody>
      </p:sp>
      <p:sp>
        <p:nvSpPr>
          <p:cNvPr id="2" name="عنوان 1"/>
          <p:cNvSpPr>
            <a:spLocks noGrp="1"/>
          </p:cNvSpPr>
          <p:nvPr>
            <p:ph type="ctrTitle"/>
          </p:nvPr>
        </p:nvSpPr>
        <p:spPr/>
        <p:txBody>
          <a:bodyPr/>
          <a:lstStyle/>
          <a:p>
            <a:r>
              <a:rPr lang="ar-IQ" dirty="0" smtClean="0"/>
              <a:t>قيود التسوية</a:t>
            </a:r>
            <a:endParaRPr lang="ar-IQ" dirty="0"/>
          </a:p>
        </p:txBody>
      </p:sp>
    </p:spTree>
    <p:extLst>
      <p:ext uri="{BB962C8B-B14F-4D97-AF65-F5344CB8AC3E}">
        <p14:creationId xmlns:p14="http://schemas.microsoft.com/office/powerpoint/2010/main" xmlns="" val="3293245975"/>
      </p:ext>
    </p:extLst>
  </p:cSld>
  <p:clrMapOvr>
    <a:masterClrMapping/>
  </p:clrMapOvr>
  <mc:AlternateContent xmlns:mc="http://schemas.openxmlformats.org/markup-compatibility/2006">
    <mc:Choice xmlns:p14="http://schemas.microsoft.com/office/powerpoint/2010/main" xmlns="" Requires="p14">
      <p:transition spd="slow" p14:dur="4400" advTm="21000">
        <p14:honeycomb/>
        <p:sndAc>
          <p:stSnd>
            <p:snd r:embed="rId3" name="push.wav"/>
          </p:stSnd>
        </p:sndAc>
      </p:transition>
    </mc:Choice>
    <mc:Fallback>
      <p:transition spd="slow" advTm="21000">
        <p:fade/>
        <p:sndAc>
          <p:stSnd>
            <p:snd r:embed="rId2" name="push.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08911" cy="6480720"/>
          </a:xfrm>
        </p:spPr>
        <p:txBody>
          <a:bodyPr/>
          <a:lstStyle/>
          <a:p>
            <a:r>
              <a:rPr lang="ar-IQ" sz="2400" dirty="0"/>
              <a:t>نستخدم قيود التسوية لتطبيق كل من مبدأ </a:t>
            </a:r>
            <a:r>
              <a:rPr lang="ar-IQ" sz="2400" dirty="0" err="1"/>
              <a:t>الإعتراف</a:t>
            </a:r>
            <a:r>
              <a:rPr lang="ar-IQ" sz="2400" dirty="0"/>
              <a:t> بالإيراد ومبدأ المقابلة.</a:t>
            </a:r>
            <a:br>
              <a:rPr lang="ar-IQ" sz="2400" dirty="0"/>
            </a:br>
            <a:r>
              <a:rPr lang="ar-IQ" sz="2400" dirty="0"/>
              <a:t>هي القيود التي تصحح أرصدة حسابات الأصول والمطاليب وما يقابلها من حسابات الإيرادات والمصاريف في نهاية الفترة المحاسبية.</a:t>
            </a:r>
            <a:br>
              <a:rPr lang="ar-IQ" sz="2400" dirty="0"/>
            </a:br>
            <a:r>
              <a:rPr lang="ar-IQ" sz="2400" dirty="0"/>
              <a:t>يتم عمل قيود التسوية عند إعداد القوائم المالية أو في نهاية الفترة المحاسبية</a:t>
            </a:r>
            <a:r>
              <a:rPr lang="ar-IQ" sz="2400" dirty="0" smtClean="0"/>
              <a:t>.</a:t>
            </a:r>
            <a:br>
              <a:rPr lang="ar-IQ" sz="2400" dirty="0" smtClean="0"/>
            </a:br>
            <a:r>
              <a:rPr lang="ar-IQ" sz="2400" dirty="0"/>
              <a:t/>
            </a:r>
            <a:br>
              <a:rPr lang="ar-IQ" sz="2400" dirty="0"/>
            </a:br>
            <a:r>
              <a:rPr lang="ar-IQ" sz="2400" dirty="0"/>
              <a:t>نحتاج إلى قيود التسوية بسبب </a:t>
            </a:r>
            <a:r>
              <a:rPr lang="ar-IQ" sz="2400" dirty="0" err="1"/>
              <a:t>مايلي</a:t>
            </a:r>
            <a:r>
              <a:rPr lang="ar-IQ" sz="2400" dirty="0"/>
              <a:t>:</a:t>
            </a:r>
            <a:br>
              <a:rPr lang="ar-IQ" sz="2400" dirty="0"/>
            </a:br>
            <a:r>
              <a:rPr lang="ar-IQ" sz="2400" dirty="0"/>
              <a:t>وجود بعض العمليات المالية التي لا يتم تسجيلها بشكل يومي ، مثل: الرواتب الشهرية.</a:t>
            </a:r>
            <a:br>
              <a:rPr lang="ar-IQ" sz="2400" dirty="0"/>
            </a:br>
            <a:r>
              <a:rPr lang="ar-IQ" sz="2400" dirty="0"/>
              <a:t>وجود بعض المصاريف التي لا يتم تسجيلها في الفترة المحاسبية بسبب أنها تتحقق مع مرور الزمن ، مثل: </a:t>
            </a:r>
            <a:r>
              <a:rPr lang="ar-IQ" sz="2400" dirty="0" err="1"/>
              <a:t>الأجار</a:t>
            </a:r>
            <a:r>
              <a:rPr lang="ar-IQ" sz="2400" dirty="0"/>
              <a:t> والتأمين.</a:t>
            </a:r>
            <a:br>
              <a:rPr lang="ar-IQ" sz="2400" dirty="0"/>
            </a:br>
            <a:r>
              <a:rPr lang="ar-IQ" sz="2400" dirty="0"/>
              <a:t>وجود عمليات مالية غير مسجلة في الفترة المحاسبية التابعة لها ، مثل: تأخر وصول فاتورة الخدمات </a:t>
            </a:r>
            <a:r>
              <a:rPr lang="ar-IQ" sz="2400" dirty="0" err="1"/>
              <a:t>الإستشارية</a:t>
            </a:r>
            <a:r>
              <a:rPr lang="ar-IQ" sz="2400" dirty="0"/>
              <a:t> لفترة محاسبية لاحقة.</a:t>
            </a:r>
          </a:p>
        </p:txBody>
      </p:sp>
    </p:spTree>
    <p:extLst>
      <p:ext uri="{BB962C8B-B14F-4D97-AF65-F5344CB8AC3E}">
        <p14:creationId xmlns:p14="http://schemas.microsoft.com/office/powerpoint/2010/main" xmlns="" val="1036966407"/>
      </p:ext>
    </p:extLst>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3289" y="4725144"/>
            <a:ext cx="6512511" cy="1296144"/>
          </a:xfrm>
        </p:spPr>
        <p:txBody>
          <a:bodyPr/>
          <a:lstStyle/>
          <a:p>
            <a:r>
              <a:rPr lang="ar-IQ" dirty="0" smtClean="0"/>
              <a:t>قيود التسوية</a:t>
            </a:r>
            <a:endParaRPr lang="ar-IQ" dirty="0"/>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xmlns="" val="0"/>
              </a:ext>
            </a:extLst>
          </a:blip>
          <a:stretch>
            <a:fillRect/>
          </a:stretch>
        </p:blipFill>
        <p:spPr>
          <a:xfrm>
            <a:off x="762789" y="731838"/>
            <a:ext cx="7481619" cy="4065314"/>
          </a:xfrm>
        </p:spPr>
      </p:pic>
    </p:spTree>
    <p:extLst>
      <p:ext uri="{BB962C8B-B14F-4D97-AF65-F5344CB8AC3E}">
        <p14:creationId xmlns:p14="http://schemas.microsoft.com/office/powerpoint/2010/main" xmlns="" val="3652165929"/>
      </p:ext>
    </p:extLst>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3289" y="116632"/>
            <a:ext cx="6512511" cy="1152128"/>
          </a:xfrm>
        </p:spPr>
        <p:txBody>
          <a:bodyPr/>
          <a:lstStyle/>
          <a:p>
            <a:r>
              <a:rPr lang="ar-IQ" sz="1800" dirty="0"/>
              <a:t>المصاريف المدفوعة مقدما</a:t>
            </a:r>
            <a:br>
              <a:rPr lang="ar-IQ" sz="1800" dirty="0"/>
            </a:br>
            <a:r>
              <a:rPr lang="ar-IQ" sz="1800" dirty="0"/>
              <a:t/>
            </a:r>
            <a:br>
              <a:rPr lang="ar-IQ" sz="1800" dirty="0"/>
            </a:br>
            <a:r>
              <a:rPr lang="ar-IQ" sz="1800" dirty="0"/>
              <a:t>تعتبر المصاريف المدفوعة مقدما من الأصول وذلك بسبب عدم تحقق المنفعة في نفس فترة السداد وإنما تتحقق في فترة أو فترات محاسبية لاحقة.  أي أننا نقوم بالسداد الان ونستفيد من الخدمات في المستقبل.</a:t>
            </a:r>
            <a:br>
              <a:rPr lang="ar-IQ" sz="1800" dirty="0"/>
            </a:br>
            <a:r>
              <a:rPr lang="ar-IQ" sz="1800" dirty="0"/>
              <a:t/>
            </a:r>
            <a:br>
              <a:rPr lang="ar-IQ" sz="1800" dirty="0"/>
            </a:br>
            <a:r>
              <a:rPr lang="ar-IQ" sz="1800" dirty="0"/>
              <a:t>إن قيد التسوية في هذه الحالة ينقص حساب الأصل وهو المصروف المدفوع مقدما ويزيد من حساب المصروف وذلك على الشكل التالي:</a:t>
            </a:r>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xmlns="" val="0"/>
              </a:ext>
            </a:extLst>
          </a:blip>
          <a:stretch>
            <a:fillRect/>
          </a:stretch>
        </p:blipFill>
        <p:spPr>
          <a:xfrm>
            <a:off x="0" y="3645024"/>
            <a:ext cx="9144000" cy="2007683"/>
          </a:xfrm>
        </p:spPr>
      </p:pic>
    </p:spTree>
    <p:extLst>
      <p:ext uri="{BB962C8B-B14F-4D97-AF65-F5344CB8AC3E}">
        <p14:creationId xmlns:p14="http://schemas.microsoft.com/office/powerpoint/2010/main" xmlns="" val="2878765783"/>
      </p:ext>
    </p:extLst>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9" y="260648"/>
            <a:ext cx="7262192" cy="2664296"/>
          </a:xfrm>
        </p:spPr>
        <p:txBody>
          <a:bodyPr/>
          <a:lstStyle/>
          <a:p>
            <a:r>
              <a:rPr lang="ar-IQ" sz="1600" dirty="0"/>
              <a:t>المصاريف المدفوعة مقدما</a:t>
            </a:r>
            <a:br>
              <a:rPr lang="ar-IQ" sz="1600" dirty="0"/>
            </a:br>
            <a:r>
              <a:rPr lang="ar-IQ" sz="1600" dirty="0"/>
              <a:t/>
            </a:r>
            <a:br>
              <a:rPr lang="ar-IQ" sz="1600" dirty="0"/>
            </a:br>
            <a:r>
              <a:rPr lang="ar-IQ" sz="1600" dirty="0"/>
              <a:t>تعتبر المصاريف المدفوعة مقدما من الأصول وذلك بسبب عدم تحقق المنفعة في نفس فترة السداد وإنما تتحقق في فترة أو فترات محاسبية لاحقة.  أي أننا نقوم بالسداد الان ونستفيد من الخدمات في المستقبل.</a:t>
            </a:r>
            <a:br>
              <a:rPr lang="ar-IQ" sz="1600" dirty="0"/>
            </a:br>
            <a:r>
              <a:rPr lang="ar-IQ" sz="1600" dirty="0"/>
              <a:t/>
            </a:r>
            <a:br>
              <a:rPr lang="ar-IQ" sz="1600" dirty="0"/>
            </a:br>
            <a:r>
              <a:rPr lang="ar-IQ" sz="1600" dirty="0"/>
              <a:t>إن قيد التسوية في هذه الحالة ينقص حساب الأصل وهو المصروف المدفوع مقدما ويزيد من حساب المصروف وذلك على الشكل التالي:</a:t>
            </a:r>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xmlns="" val="0"/>
              </a:ext>
            </a:extLst>
          </a:blip>
          <a:stretch>
            <a:fillRect/>
          </a:stretch>
        </p:blipFill>
        <p:spPr>
          <a:xfrm>
            <a:off x="879475" y="3182144"/>
            <a:ext cx="7096125" cy="2581275"/>
          </a:xfrm>
        </p:spPr>
      </p:pic>
    </p:spTree>
    <p:extLst>
      <p:ext uri="{BB962C8B-B14F-4D97-AF65-F5344CB8AC3E}">
        <p14:creationId xmlns:p14="http://schemas.microsoft.com/office/powerpoint/2010/main" xmlns="" val="816882933"/>
      </p:ext>
    </p:extLst>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63688" y="404664"/>
            <a:ext cx="6512511" cy="1143000"/>
          </a:xfrm>
        </p:spPr>
        <p:txBody>
          <a:bodyPr/>
          <a:lstStyle/>
          <a:p>
            <a:r>
              <a:rPr lang="ar-IQ" sz="2000" dirty="0"/>
              <a:t>الإيرادات غير المكتسبة (المحصلة مقدماً)</a:t>
            </a:r>
            <a:br>
              <a:rPr lang="ar-IQ" sz="2000" dirty="0"/>
            </a:br>
            <a:r>
              <a:rPr lang="ar-IQ" sz="2000" dirty="0"/>
              <a:t/>
            </a:r>
            <a:br>
              <a:rPr lang="ar-IQ" sz="2000" dirty="0"/>
            </a:br>
            <a:r>
              <a:rPr lang="ar-IQ" sz="2000" dirty="0"/>
              <a:t>تعتبر الإيرادات غير المكتسبة من </a:t>
            </a:r>
            <a:r>
              <a:rPr lang="ar-IQ" sz="2000" dirty="0" err="1"/>
              <a:t>الإلتزامات</a:t>
            </a:r>
            <a:r>
              <a:rPr lang="ar-IQ" sz="2000" dirty="0"/>
              <a:t> (الخصوم) بسبب تحصيلها مقدماً في فترة تسبق فترة تحقق الإيراد. أي أننا نحصل مبلغاً من الزبائن مقدماً في فترة محاسبية ثم نقوم بتقديم الخدمات لهم في فترة محاسبية لاحقة.</a:t>
            </a:r>
            <a:br>
              <a:rPr lang="ar-IQ" sz="2000" dirty="0"/>
            </a:br>
            <a:r>
              <a:rPr lang="ar-IQ" sz="2000" dirty="0"/>
              <a:t/>
            </a:r>
            <a:br>
              <a:rPr lang="ar-IQ" sz="2000" dirty="0"/>
            </a:br>
            <a:r>
              <a:rPr lang="ar-IQ" sz="2000" dirty="0"/>
              <a:t>إن قيد التسوية في هذه الحالة ينقص حساب </a:t>
            </a:r>
            <a:r>
              <a:rPr lang="ar-IQ" sz="2000" dirty="0" err="1"/>
              <a:t>الإلتزام</a:t>
            </a:r>
            <a:r>
              <a:rPr lang="ar-IQ" sz="2000" dirty="0"/>
              <a:t> (الخصوم) وهو الإيرادات غير المكتسبة ويزيد من حساب الإيرادات كما يلي:</a:t>
            </a:r>
          </a:p>
        </p:txBody>
      </p:sp>
      <p:pic>
        <p:nvPicPr>
          <p:cNvPr id="4" name="عنصر نائب للمحتوى 3"/>
          <p:cNvPicPr>
            <a:picLocks noGrp="1" noChangeAspect="1"/>
          </p:cNvPicPr>
          <p:nvPr>
            <p:ph sz="quarter" idx="13"/>
          </p:nvPr>
        </p:nvPicPr>
        <p:blipFill>
          <a:blip r:embed="rId2">
            <a:extLst>
              <a:ext uri="{28A0092B-C50C-407E-A947-70E740481C1C}">
                <a14:useLocalDpi xmlns:a14="http://schemas.microsoft.com/office/drawing/2010/main" xmlns="" val="0"/>
              </a:ext>
            </a:extLst>
          </a:blip>
          <a:stretch>
            <a:fillRect/>
          </a:stretch>
        </p:blipFill>
        <p:spPr>
          <a:xfrm>
            <a:off x="48217" y="4149080"/>
            <a:ext cx="9077325" cy="2144266"/>
          </a:xfrm>
        </p:spPr>
      </p:pic>
    </p:spTree>
    <p:extLst>
      <p:ext uri="{BB962C8B-B14F-4D97-AF65-F5344CB8AC3E}">
        <p14:creationId xmlns:p14="http://schemas.microsoft.com/office/powerpoint/2010/main" xmlns="" val="3469217817"/>
      </p:ext>
    </p:extLst>
  </p:cSld>
  <p:clrMapOvr>
    <a:masterClrMapping/>
  </p:clrMapOvr>
  <mc:AlternateContent xmlns:mc="http://schemas.openxmlformats.org/markup-compatibility/2006">
    <mc:Choice xmlns:p14="http://schemas.microsoft.com/office/powerpoint/2010/main" xmlns="" Requires="p14">
      <p:transition spd="slow" p14:dur="4400" advTm="21000">
        <p14:honeycomb/>
      </p:transition>
    </mc:Choice>
    <mc:Fallback>
      <p:transition spd="slow" advTm="21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TotalTime>
  <Words>48</Words>
  <Application>Microsoft Office PowerPoint</Application>
  <PresentationFormat>عرض على الشاشة (3:4)‏</PresentationFormat>
  <Paragraphs>7</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دفق الهواء</vt:lpstr>
      <vt:lpstr>قيود التسوية</vt:lpstr>
      <vt:lpstr>نستخدم قيود التسوية لتطبيق كل من مبدأ الإعتراف بالإيراد ومبدأ المقابلة. هي القيود التي تصحح أرصدة حسابات الأصول والمطاليب وما يقابلها من حسابات الإيرادات والمصاريف في نهاية الفترة المحاسبية. يتم عمل قيود التسوية عند إعداد القوائم المالية أو في نهاية الفترة المحاسبية.  نحتاج إلى قيود التسوية بسبب مايلي: وجود بعض العمليات المالية التي لا يتم تسجيلها بشكل يومي ، مثل: الرواتب الشهرية. وجود بعض المصاريف التي لا يتم تسجيلها في الفترة المحاسبية بسبب أنها تتحقق مع مرور الزمن ، مثل: الأجار والتأمين. وجود عمليات مالية غير مسجلة في الفترة المحاسبية التابعة لها ، مثل: تأخر وصول فاتورة الخدمات الإستشارية لفترة محاسبية لاحقة.</vt:lpstr>
      <vt:lpstr>قيود التسوية</vt:lpstr>
      <vt:lpstr>المصاريف المدفوعة مقدما  تعتبر المصاريف المدفوعة مقدما من الأصول وذلك بسبب عدم تحقق المنفعة في نفس فترة السداد وإنما تتحقق في فترة أو فترات محاسبية لاحقة.  أي أننا نقوم بالسداد الان ونستفيد من الخدمات في المستقبل.  إن قيد التسوية في هذه الحالة ينقص حساب الأصل وهو المصروف المدفوع مقدما ويزيد من حساب المصروف وذلك على الشكل التالي:</vt:lpstr>
      <vt:lpstr>المصاريف المدفوعة مقدما  تعتبر المصاريف المدفوعة مقدما من الأصول وذلك بسبب عدم تحقق المنفعة في نفس فترة السداد وإنما تتحقق في فترة أو فترات محاسبية لاحقة.  أي أننا نقوم بالسداد الان ونستفيد من الخدمات في المستقبل.  إن قيد التسوية في هذه الحالة ينقص حساب الأصل وهو المصروف المدفوع مقدما ويزيد من حساب المصروف وذلك على الشكل التالي:</vt:lpstr>
      <vt:lpstr>الإيرادات غير المكتسبة (المحصلة مقدماً)  تعتبر الإيرادات غير المكتسبة من الإلتزامات (الخصوم) بسبب تحصيلها مقدماً في فترة تسبق فترة تحقق الإيراد. أي أننا نحصل مبلغاً من الزبائن مقدماً في فترة محاسبية ثم نقوم بتقديم الخدمات لهم في فترة محاسبية لاحقة.  إن قيد التسوية في هذه الحالة ينقص حساب الإلتزام (الخصوم) وهو الإيرادات غير المكتسبة ويزيد من حساب الإيرادات كما يلي:</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قيود التسوية</dc:title>
  <dc:creator>ناجي</dc:creator>
  <cp:lastModifiedBy>al-watan computer</cp:lastModifiedBy>
  <cp:revision>4</cp:revision>
  <dcterms:created xsi:type="dcterms:W3CDTF">2016-03-03T10:54:07Z</dcterms:created>
  <dcterms:modified xsi:type="dcterms:W3CDTF">2018-03-12T08:28:27Z</dcterms:modified>
</cp:coreProperties>
</file>