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87034" autoAdjust="0"/>
  </p:normalViewPr>
  <p:slideViewPr>
    <p:cSldViewPr>
      <p:cViewPr varScale="1">
        <p:scale>
          <a:sx n="46" d="100"/>
          <a:sy n="46" d="100"/>
        </p:scale>
        <p:origin x="-138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75B732-D687-43CF-A5E5-D696AC4AAFD8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892328-8F66-43F7-B5B0-CE4D933E02E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80440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2328-8F66-43F7-B5B0-CE4D933E02E3}" type="slidenum">
              <a:rPr lang="ar-IQ" smtClean="0"/>
              <a:pPr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85451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ويتكون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2328-8F66-43F7-B5B0-CE4D933E02E3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66054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ملاحظة (1): عند استخدام حساب الأستاذ ذو الرصيد المتحرك لا يمكن معرفة طبيعة رصيد الحساب إلا من خلال اسم الحساب نفسه.</a:t>
            </a:r>
          </a:p>
          <a:p>
            <a:r>
              <a:rPr lang="ar-IQ" dirty="0" smtClean="0"/>
              <a:t>ملاحظة (2): يقصد بالرصيد المتحرك أننا نستطيع معرفة رصيد الحساب بعد كل عملية مالية مباشرة دون الحاجة للانتظار حتى نهاية الدورة المحاسبية أو إقفال الحسابات.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92328-8F66-43F7-B5B0-CE4D933E02E3}" type="slidenum">
              <a:rPr lang="ar-IQ" smtClean="0"/>
              <a:pPr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83845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4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3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3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4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4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4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4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4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3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3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3" name="chimes.wav"/>
          </p:stSnd>
        </p:sndAc>
      </p:transition>
    </mc:Choice>
    <mc:Fallback>
      <p:transition spd="slow" advTm="2500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364209-7B86-4461-906F-E68A41D354EC}" type="datetimeFigureOut">
              <a:rPr lang="ar-IQ" smtClean="0"/>
              <a:pPr/>
              <a:t>25/06/1439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F410B34-51E8-43B1-B67D-B4C8190E1F0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15" name="chimes.wav"/>
          </p:stSnd>
        </p:sndAc>
      </p:transition>
    </mc:Choice>
    <mc:Fallback>
      <p:transition spd="slow" advTm="25000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audio" Target="../media/audio11.wav"/><Relationship Id="rId5" Type="http://schemas.openxmlformats.org/officeDocument/2006/relationships/image" Target="../media/image4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microsoft.com/office/2007/relationships/media" Target="../media/media3.wav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6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4000" dirty="0" smtClean="0"/>
              <a:t>الترحيل إلى دفتر الأستاذ</a:t>
            </a:r>
            <a:endParaRPr lang="ar-IQ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194048"/>
          </a:xfrm>
        </p:spPr>
        <p:txBody>
          <a:bodyPr>
            <a:noAutofit/>
          </a:bodyPr>
          <a:lstStyle/>
          <a:p>
            <a:endParaRPr lang="ar-IQ" sz="2400" b="1" dirty="0"/>
          </a:p>
        </p:txBody>
      </p:sp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3365" y="5427577"/>
            <a:ext cx="609600" cy="60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1651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8000">
        <p14:honeycomb/>
        <p:sndAc>
          <p:stSnd>
            <p:snd r:embed="rId6" name="chimes.wav"/>
          </p:stSnd>
        </p:sndAc>
      </p:transition>
    </mc:Choice>
    <mc:Fallback>
      <p:transition spd="slow" advTm="28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412776"/>
            <a:ext cx="6400800" cy="648072"/>
          </a:xfrm>
        </p:spPr>
        <p:txBody>
          <a:bodyPr>
            <a:normAutofit fontScale="90000"/>
          </a:bodyPr>
          <a:lstStyle/>
          <a:p>
            <a:r>
              <a:rPr lang="ar-IQ" dirty="0"/>
              <a:t>أنواع الحسابات في دفتر الأستاذ</a:t>
            </a:r>
            <a:br>
              <a:rPr lang="ar-IQ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700808"/>
            <a:ext cx="7200800" cy="4104456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ar-IQ" dirty="0"/>
          </a:p>
          <a:p>
            <a:r>
              <a:rPr lang="ar-IQ" sz="2200" dirty="0" smtClean="0"/>
              <a:t>1. </a:t>
            </a:r>
            <a:r>
              <a:rPr lang="ar-IQ" sz="2200" dirty="0"/>
              <a:t>حساب الأستاذ العام: هو الحساب الرئيسي لعدة حسابات مساعدة فرعية بحيث أن رصيده هو مجموع أرصدة هذه الحسابات المساعدة.</a:t>
            </a:r>
          </a:p>
          <a:p>
            <a:r>
              <a:rPr lang="ar-IQ" sz="2200" dirty="0"/>
              <a:t>2. حساب الأستاذ المساعد: هو أحد الحسابات الفرعية لحساب الأستاذ العام</a:t>
            </a:r>
            <a:r>
              <a:rPr lang="ar-IQ" sz="2200" dirty="0" smtClean="0"/>
              <a:t>. </a:t>
            </a:r>
          </a:p>
          <a:p>
            <a:pPr indent="0">
              <a:buNone/>
            </a:pP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1560" y="5589240"/>
            <a:ext cx="609600" cy="60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3637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2000">
        <p14:honeycomb/>
        <p:sndAc>
          <p:stSnd>
            <p:snd r:embed="rId7" name="chimes.wav"/>
          </p:stSnd>
        </p:sndAc>
      </p:transition>
    </mc:Choice>
    <mc:Fallback>
      <p:transition spd="slow" advTm="2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20072" y="1700808"/>
            <a:ext cx="2819399" cy="599440"/>
          </a:xfrm>
        </p:spPr>
        <p:txBody>
          <a:bodyPr/>
          <a:lstStyle/>
          <a:p>
            <a:r>
              <a:rPr lang="ar-IQ" dirty="0"/>
              <a:t>تنقسم أشكال الحسابات إلى نوعين:</a:t>
            </a:r>
            <a:br>
              <a:rPr lang="ar-IQ" dirty="0"/>
            </a:b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>
          <a:xfrm>
            <a:off x="5364088" y="2060848"/>
            <a:ext cx="2819399" cy="3672408"/>
          </a:xfrm>
        </p:spPr>
        <p:txBody>
          <a:bodyPr>
            <a:normAutofit/>
          </a:bodyPr>
          <a:lstStyle/>
          <a:p>
            <a:endParaRPr lang="ar-IQ" dirty="0"/>
          </a:p>
          <a:p>
            <a:r>
              <a:rPr lang="ar-IQ" dirty="0"/>
              <a:t>1. حساب على شكل حرف </a:t>
            </a:r>
            <a:r>
              <a:rPr lang="en-US" dirty="0"/>
              <a:t>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ar-IQ" dirty="0"/>
              <a:t>اسم الحساب.</a:t>
            </a:r>
          </a:p>
          <a:p>
            <a:r>
              <a:rPr lang="ar-IQ" dirty="0"/>
              <a:t>2. الطرف المدين (الطرف الأيمن).</a:t>
            </a:r>
          </a:p>
          <a:p>
            <a:r>
              <a:rPr lang="ar-IQ" dirty="0"/>
              <a:t>3. الطرف الدائن (الطرف الأيسر).</a:t>
            </a:r>
          </a:p>
          <a:p>
            <a:r>
              <a:rPr lang="ar-IQ" dirty="0"/>
              <a:t>4. العمليات المدينة والدائنة.</a:t>
            </a:r>
          </a:p>
          <a:p>
            <a:r>
              <a:rPr lang="ar-IQ" dirty="0"/>
              <a:t>5. تاريخ العمليات المدينة والدائنة.</a:t>
            </a:r>
          </a:p>
          <a:p>
            <a:r>
              <a:rPr lang="ar-IQ" dirty="0"/>
              <a:t>6. رصيد الحساب.</a:t>
            </a:r>
          </a:p>
          <a:p>
            <a:r>
              <a:rPr lang="ar-IQ" dirty="0"/>
              <a:t>7. إجمالي العمليات المدينة والدائنة.</a:t>
            </a: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16832"/>
            <a:ext cx="4211668" cy="3384376"/>
          </a:xfrm>
        </p:spPr>
      </p:pic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39552" y="5589240"/>
            <a:ext cx="609600" cy="60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6562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0000">
        <p14:honeycomb/>
        <p:sndAc>
          <p:stSnd>
            <p:snd r:embed="rId8" name="chimes.wav"/>
          </p:stSnd>
        </p:sndAc>
      </p:transition>
    </mc:Choice>
    <mc:Fallback>
      <p:transition spd="slow" advTm="2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6400800" cy="685800"/>
          </a:xfrm>
        </p:spPr>
        <p:txBody>
          <a:bodyPr>
            <a:noAutofit/>
          </a:bodyPr>
          <a:lstStyle/>
          <a:p>
            <a:r>
              <a:rPr lang="ar-IQ" sz="1800" dirty="0"/>
              <a:t>أمثلة عن الترحيل إلى دفتر الأستاذ</a:t>
            </a:r>
            <a:r>
              <a:rPr lang="ar-IQ" sz="1800" dirty="0" smtClean="0"/>
              <a:t>: </a:t>
            </a:r>
            <a:br>
              <a:rPr lang="ar-IQ" sz="1800" dirty="0" smtClean="0"/>
            </a:br>
            <a:r>
              <a:rPr lang="ar-IQ" sz="1800" dirty="0" smtClean="0"/>
              <a:t>في </a:t>
            </a:r>
            <a:r>
              <a:rPr lang="ar-IQ" sz="1800" dirty="0"/>
              <a:t>تاريخ 1 يناير 2012 استثمر الملاك مبلغ 25,000 نقداً في الشركة:</a:t>
            </a:r>
            <a:br>
              <a:rPr lang="ar-IQ" sz="1800" dirty="0"/>
            </a:br>
            <a:r>
              <a:rPr lang="ar-IQ" sz="1800" dirty="0"/>
              <a:t>يكون القيد المحاسبي على الشكل التالي:</a:t>
            </a:r>
            <a:br>
              <a:rPr lang="ar-IQ" sz="1800" dirty="0"/>
            </a:br>
            <a:r>
              <a:rPr lang="ar-IQ" sz="1800" dirty="0"/>
              <a:t> </a:t>
            </a:r>
            <a:br>
              <a:rPr lang="ar-IQ" sz="1800" dirty="0"/>
            </a:br>
            <a:r>
              <a:rPr lang="ar-IQ" sz="1800" dirty="0"/>
              <a:t>25,000	 	من حـ/ النقدية في الصندوق	 </a:t>
            </a:r>
            <a:br>
              <a:rPr lang="ar-IQ" sz="1800" dirty="0"/>
            </a:br>
            <a:r>
              <a:rPr lang="ar-IQ" sz="1800" dirty="0"/>
              <a:t> 	25,000	 	إلى حـ/ رأس المال</a:t>
            </a:r>
            <a:br>
              <a:rPr lang="ar-IQ" sz="1800" dirty="0"/>
            </a:br>
            <a:r>
              <a:rPr lang="ar-IQ" sz="1800" dirty="0"/>
              <a:t> 	 	استثمار الملاك نقداً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56992"/>
            <a:ext cx="7299947" cy="2368184"/>
          </a:xfrm>
        </p:spPr>
      </p:pic>
      <p:pic>
        <p:nvPicPr>
          <p:cNvPr id="5" name="صوت مسجّل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39552" y="5733256"/>
            <a:ext cx="609600" cy="60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2672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5000">
        <p14:honeycomb/>
        <p:sndAc>
          <p:stSnd>
            <p:snd r:embed="rId7" name="chimes.wav"/>
          </p:stSnd>
        </p:sndAc>
      </p:transition>
    </mc:Choice>
    <mc:Fallback>
      <p:transition spd="slow" advTm="25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6400800" cy="1872208"/>
          </a:xfrm>
        </p:spPr>
        <p:txBody>
          <a:bodyPr>
            <a:noAutofit/>
          </a:bodyPr>
          <a:lstStyle/>
          <a:p>
            <a:r>
              <a:rPr lang="ar-IQ" sz="2400" dirty="0"/>
              <a:t>مكونات حساب الأستاذ ذو الرصيد المتحرك</a:t>
            </a:r>
            <a:br>
              <a:rPr lang="ar-IQ" sz="2400" dirty="0"/>
            </a:br>
            <a:r>
              <a:rPr lang="ar-IQ" sz="2400" dirty="0"/>
              <a:t/>
            </a:r>
            <a:br>
              <a:rPr lang="ar-IQ" sz="2400" dirty="0"/>
            </a:br>
            <a:r>
              <a:rPr lang="ar-IQ" sz="2400" dirty="0"/>
              <a:t>1. اسم الحساب.</a:t>
            </a:r>
            <a:br>
              <a:rPr lang="ar-IQ" sz="2400" dirty="0"/>
            </a:br>
            <a:r>
              <a:rPr lang="ar-IQ" sz="2400" dirty="0"/>
              <a:t>2. التاريخ.</a:t>
            </a:r>
            <a:br>
              <a:rPr lang="ar-IQ" sz="2400" dirty="0"/>
            </a:br>
            <a:r>
              <a:rPr lang="ar-IQ" sz="2400" dirty="0"/>
              <a:t>3. البيان أو الشرح.</a:t>
            </a:r>
            <a:br>
              <a:rPr lang="ar-IQ" sz="2400" dirty="0"/>
            </a:br>
            <a:r>
              <a:rPr lang="ar-IQ" sz="2400" dirty="0"/>
              <a:t>4. رقم صفحة اليومية.</a:t>
            </a:r>
            <a:br>
              <a:rPr lang="ar-IQ" sz="2400" dirty="0"/>
            </a:br>
            <a:r>
              <a:rPr lang="ar-IQ" sz="2400" dirty="0"/>
              <a:t>5. المبلغ المدين.</a:t>
            </a:r>
            <a:br>
              <a:rPr lang="ar-IQ" sz="2400" dirty="0"/>
            </a:br>
            <a:r>
              <a:rPr lang="ar-IQ" sz="2400" dirty="0"/>
              <a:t>6. المبلغ الدائن.</a:t>
            </a:r>
            <a:br>
              <a:rPr lang="ar-IQ" sz="2400" dirty="0"/>
            </a:br>
            <a:r>
              <a:rPr lang="ar-IQ" sz="2400" dirty="0"/>
              <a:t>7. الرصيد.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509120"/>
            <a:ext cx="7272808" cy="1194453"/>
          </a:xfrm>
        </p:spPr>
      </p:pic>
      <p:pic>
        <p:nvPicPr>
          <p:cNvPr id="7" name="صوت مسجّل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39552" y="5589240"/>
            <a:ext cx="609600" cy="60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6443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24000">
        <p14:honeycomb/>
        <p:sndAc>
          <p:stSnd>
            <p:snd r:embed="rId8" name="chimes.wav"/>
          </p:stSnd>
        </p:sndAc>
      </p:transition>
    </mc:Choice>
    <mc:Fallback>
      <p:transition spd="slow" advTm="2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ar-IQ" dirty="0"/>
              <a:t>عند استخدام حساب الأستاذ ذو الرصيد المتحرك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212976"/>
            <a:ext cx="7298537" cy="2384337"/>
          </a:xfrm>
        </p:spPr>
      </p:pic>
      <p:pic>
        <p:nvPicPr>
          <p:cNvPr id="5" name="صوت مسجّل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67544" y="5589240"/>
            <a:ext cx="609600" cy="609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021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4000">
        <p14:honeycomb/>
        <p:sndAc>
          <p:stSnd>
            <p:snd r:embed="rId7" name="chimes.wav"/>
          </p:stSnd>
        </p:sndAc>
      </p:transition>
    </mc:Choice>
    <mc:Fallback>
      <p:transition spd="slow" advTm="14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119</TotalTime>
  <Words>182</Words>
  <Application>Microsoft Office PowerPoint</Application>
  <PresentationFormat>عرض على الشاشة (3:4)‏</PresentationFormat>
  <Paragraphs>24</Paragraphs>
  <Slides>6</Slides>
  <Notes>3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فن الخياطه الرفيعة</vt:lpstr>
      <vt:lpstr>الترحيل إلى دفتر الأستاذ</vt:lpstr>
      <vt:lpstr>أنواع الحسابات في دفتر الأستاذ </vt:lpstr>
      <vt:lpstr>تنقسم أشكال الحسابات إلى نوعين: </vt:lpstr>
      <vt:lpstr>أمثلة عن الترحيل إلى دفتر الأستاذ:  في تاريخ 1 يناير 2012 استثمر الملاك مبلغ 25,000 نقداً في الشركة: يكون القيد المحاسبي على الشكل التالي:   25,000   من حـ/ النقدية في الصندوق     25,000   إلى حـ/ رأس المال     استثمار الملاك نقداً</vt:lpstr>
      <vt:lpstr>مكونات حساب الأستاذ ذو الرصيد المتحرك  1. اسم الحساب. 2. التاريخ. 3. البيان أو الشرح. 4. رقم صفحة اليومية. 5. المبلغ المدين. 6. المبلغ الدائن. 7. الرصيد.</vt:lpstr>
      <vt:lpstr>عند استخدام حساب الأستاذ ذو الرصيد المتحرك</vt:lpstr>
    </vt:vector>
  </TitlesOfParts>
  <Company>SACC - ANAS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الترحيل إلى دفتر الأستاذ</dc:title>
  <dc:creator>ناجي</dc:creator>
  <cp:lastModifiedBy>al-watan computer</cp:lastModifiedBy>
  <cp:revision>11</cp:revision>
  <dcterms:created xsi:type="dcterms:W3CDTF">2016-03-03T15:45:10Z</dcterms:created>
  <dcterms:modified xsi:type="dcterms:W3CDTF">2018-03-12T08:01:12Z</dcterms:modified>
</cp:coreProperties>
</file>