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25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344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776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807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414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847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562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9072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42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660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237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957D63A-B1B2-4C2F-A09B-8EEE1259A4D9}" type="datetimeFigureOut">
              <a:rPr lang="ar-IQ" smtClean="0"/>
              <a:t>23/06/1439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CFFB525-8EBF-4F12-B93A-E07C62CF9805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3461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765" y="666206"/>
            <a:ext cx="11234057" cy="5969725"/>
          </a:xfrm>
        </p:spPr>
        <p:txBody>
          <a:bodyPr/>
          <a:lstStyle/>
          <a:p>
            <a:endParaRPr lang="ar-IQ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ar-IQ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الادارة الالكترونية للموارد البشرية في المنظمات السياحية</a:t>
            </a:r>
            <a:endParaRPr lang="ar-SA" b="1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b="1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ar-IQ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محاضرة لطلبة الدكتوراه في مادة </a:t>
            </a:r>
            <a:r>
              <a:rPr lang="ar-SA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الادارة الاستراتيجية </a:t>
            </a:r>
            <a:r>
              <a:rPr lang="ar-IQ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للموارد </a:t>
            </a:r>
            <a:r>
              <a:rPr lang="ar-IQ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البشرية</a:t>
            </a:r>
            <a:endParaRPr lang="ar-SA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ar-IQ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كلية العلوم السياحية </a:t>
            </a:r>
            <a:r>
              <a:rPr lang="ar-SA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/ الجامعة المستنصرية</a:t>
            </a:r>
            <a:endParaRPr lang="ar-IQ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SA" b="1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b="1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l"/>
            <a:r>
              <a:rPr lang="ar-IQ" sz="20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اعداد  أ.م. د. نوفل عبد الرضا </a:t>
            </a:r>
            <a:r>
              <a:rPr lang="ar-SA" sz="20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الكلابي</a:t>
            </a:r>
            <a:endParaRPr lang="ar-IQ" sz="2000" b="1" dirty="0" smtClean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658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تعريف الإدارة الالكترونية للموارد البشرية</a:t>
            </a:r>
            <a:endParaRPr lang="ar-IQ" sz="2400" b="1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 </a:t>
            </a:r>
          </a:p>
          <a:p>
            <a:pPr marL="0" lvl="0" indent="0" algn="just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 النشاطات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والعمليات الناجمة عن التفاعل المنظم بين الموارد البشرية والتقنيات الالكترونية 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التي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تعتمد على 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الويب وذلك لتقديم معلومات متكاملة عن الخدمات والمنتجات الخاصة بالموارد البشرية وبما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يؤدي الى تخفيف المشاكل الناجمة عن تعامل طالب الخدمات او المنتجات مع 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الافراد العاملين أو مقدمي تلك الخدمات وبما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يسهم في 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إدارة كفؤة لتلك المعلومات وتحقيق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فاعلية 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عالية للأداء </a:t>
            </a:r>
            <a:r>
              <a:rPr lang="ar-IQ" sz="3200" b="1" dirty="0">
                <a:solidFill>
                  <a:prstClr val="black"/>
                </a:solidFill>
                <a:ea typeface="Calibri"/>
                <a:cs typeface="Simplified Arabic"/>
              </a:rPr>
              <a:t>التنظيمي</a:t>
            </a:r>
            <a:r>
              <a:rPr lang="ar-IQ" sz="3200" b="1" dirty="0" smtClean="0">
                <a:solidFill>
                  <a:prstClr val="black"/>
                </a:solidFill>
                <a:ea typeface="Calibri"/>
                <a:cs typeface="Simplified Arabic"/>
              </a:rPr>
              <a:t>.</a:t>
            </a:r>
          </a:p>
          <a:p>
            <a:pPr marL="0" lvl="0" indent="0" algn="just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indent="0" algn="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703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 rtl="1">
              <a:lnSpc>
                <a:spcPct val="100000"/>
              </a:lnSpc>
              <a:spcBef>
                <a:spcPct val="20000"/>
              </a:spcBef>
            </a:pPr>
            <a:r>
              <a:rPr lang="ar-IQ" sz="3200" b="1" dirty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مكونات الادارة الالكترونية للموارد البشرية</a:t>
            </a:r>
            <a:r>
              <a:rPr lang="ar-IQ" sz="3200" b="1" u="sng" dirty="0">
                <a:solidFill>
                  <a:prstClr val="black"/>
                </a:solidFill>
                <a:latin typeface="Calibri"/>
                <a:ea typeface="+mn-ea"/>
                <a:cs typeface="Arial" panose="020B0604020202020204" pitchFamily="34" charset="0"/>
              </a:rPr>
              <a:t/>
            </a:r>
            <a:br>
              <a:rPr lang="ar-IQ" sz="3200" b="1" u="sng" dirty="0">
                <a:solidFill>
                  <a:prstClr val="black"/>
                </a:solidFill>
                <a:latin typeface="Calibri"/>
                <a:ea typeface="+mn-ea"/>
                <a:cs typeface="Arial" panose="020B0604020202020204" pitchFamily="34" charset="0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lvl="0" indent="0" algn="justLow" rtl="1">
              <a:lnSpc>
                <a:spcPct val="100000"/>
              </a:lnSpc>
              <a:spcBef>
                <a:spcPct val="20000"/>
              </a:spcBef>
              <a:buNone/>
            </a:pPr>
            <a:endParaRPr lang="ar-IQ" sz="3200" b="1" dirty="0">
              <a:solidFill>
                <a:prstClr val="black"/>
              </a:solidFill>
            </a:endParaRPr>
          </a:p>
          <a:p>
            <a:pPr marL="0" lvl="0" indent="0" algn="justLow" rtl="1">
              <a:lnSpc>
                <a:spcPct val="100000"/>
              </a:lnSpc>
              <a:spcBef>
                <a:spcPct val="20000"/>
              </a:spcBef>
              <a:buNone/>
            </a:pPr>
            <a:r>
              <a:rPr lang="ar-IQ" sz="2400" b="1" dirty="0" smtClean="0">
                <a:solidFill>
                  <a:prstClr val="black"/>
                </a:solidFill>
              </a:rPr>
              <a:t>1. عتاد </a:t>
            </a:r>
            <a:r>
              <a:rPr lang="ar-IQ" sz="2400" b="1" dirty="0">
                <a:solidFill>
                  <a:prstClr val="black"/>
                </a:solidFill>
              </a:rPr>
              <a:t>الحاسوب(الاجهزة والمعدات):وتشمل أجهزة الحاسوب وشبكة الاتصالات وملحقاتها من أجهزة التوزيع</a:t>
            </a:r>
            <a:r>
              <a:rPr lang="ar-IQ" sz="2400" b="1" dirty="0" smtClean="0">
                <a:solidFill>
                  <a:prstClr val="black"/>
                </a:solidFill>
              </a:rPr>
              <a:t>.</a:t>
            </a:r>
          </a:p>
          <a:p>
            <a:pPr marL="457200" lvl="0" indent="-457200" algn="justLow" rtl="1">
              <a:lnSpc>
                <a:spcPct val="100000"/>
              </a:lnSpc>
              <a:spcBef>
                <a:spcPct val="20000"/>
              </a:spcBef>
              <a:buAutoNum type="arabicPeriod"/>
            </a:pPr>
            <a:endParaRPr lang="en-US" sz="2400" b="1" dirty="0">
              <a:solidFill>
                <a:prstClr val="black"/>
              </a:solidFill>
            </a:endParaRPr>
          </a:p>
          <a:p>
            <a:pPr marL="0" lvl="0" indent="0" algn="justLow" rtl="1">
              <a:lnSpc>
                <a:spcPct val="100000"/>
              </a:lnSpc>
              <a:spcBef>
                <a:spcPct val="20000"/>
              </a:spcBef>
              <a:buNone/>
            </a:pPr>
            <a:r>
              <a:rPr lang="ar-IQ" sz="2400" b="1" dirty="0" smtClean="0">
                <a:solidFill>
                  <a:prstClr val="black"/>
                </a:solidFill>
              </a:rPr>
              <a:t>2. </a:t>
            </a:r>
            <a:r>
              <a:rPr lang="ar-IQ" sz="2400" b="1" dirty="0">
                <a:solidFill>
                  <a:prstClr val="black"/>
                </a:solidFill>
              </a:rPr>
              <a:t>البرمجيات(</a:t>
            </a:r>
            <a:r>
              <a:rPr lang="en-US" sz="2400" b="1" dirty="0">
                <a:solidFill>
                  <a:prstClr val="black"/>
                </a:solidFill>
              </a:rPr>
              <a:t>Software</a:t>
            </a:r>
            <a:r>
              <a:rPr lang="ar-IQ" sz="2400" b="1" dirty="0">
                <a:solidFill>
                  <a:prstClr val="black"/>
                </a:solidFill>
              </a:rPr>
              <a:t>) : وتشمل الجانب الذهني من نظم وشبكات الحاسوب</a:t>
            </a:r>
            <a:r>
              <a:rPr lang="ar-IQ" sz="2400" b="1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justLow" rtl="1">
              <a:lnSpc>
                <a:spcPct val="100000"/>
              </a:lnSpc>
              <a:spcBef>
                <a:spcPct val="20000"/>
              </a:spcBef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0" lvl="0" indent="0" algn="justLow" rtl="1">
              <a:lnSpc>
                <a:spcPct val="100000"/>
              </a:lnSpc>
              <a:spcBef>
                <a:spcPct val="20000"/>
              </a:spcBef>
              <a:buNone/>
            </a:pPr>
            <a:r>
              <a:rPr lang="ar-IQ" sz="2400" b="1" dirty="0" smtClean="0">
                <a:solidFill>
                  <a:prstClr val="black"/>
                </a:solidFill>
              </a:rPr>
              <a:t>3. </a:t>
            </a:r>
            <a:r>
              <a:rPr lang="ar-IQ" sz="2400" b="1" dirty="0">
                <a:solidFill>
                  <a:prstClr val="black"/>
                </a:solidFill>
              </a:rPr>
              <a:t>شبكة الاتصالات : وتمثل الوصلات الالكترونية الممتدة عبر نسيج اتصالي لشبكات الانترانت والاكسترانت.</a:t>
            </a:r>
            <a:endParaRPr lang="en-US" sz="2400" b="1" dirty="0">
              <a:solidFill>
                <a:prstClr val="black"/>
              </a:solidFill>
            </a:endParaRPr>
          </a:p>
          <a:p>
            <a:pPr marL="0" indent="0" algn="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656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93858"/>
          </a:xfrm>
        </p:spPr>
        <p:txBody>
          <a:bodyPr>
            <a:normAutofit fontScale="90000"/>
          </a:bodyPr>
          <a:lstStyle/>
          <a:p>
            <a:pPr marL="342900" lvl="0" indent="-342900" algn="ctr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ar-IQ" sz="2200" b="1" dirty="0" smtClean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  <a:t/>
            </a:r>
            <a:br>
              <a:rPr lang="ar-IQ" sz="2200" b="1" dirty="0" smtClean="0">
                <a:solidFill>
                  <a:prstClr val="black"/>
                </a:solidFill>
                <a:latin typeface="Calibri"/>
                <a:ea typeface="Calibri"/>
                <a:cs typeface="Simplified Arabic"/>
              </a:rPr>
            </a:br>
            <a:r>
              <a:rPr lang="ar-IQ" sz="27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متطلبات </a:t>
            </a:r>
            <a:r>
              <a:rPr lang="ar-IQ" sz="27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تطبيق الادارة الالكترونية للموارد البشرية في </a:t>
            </a:r>
            <a:r>
              <a:rPr lang="ar-IQ" sz="27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المنظمات</a:t>
            </a:r>
            <a:r>
              <a:rPr lang="en-US" sz="17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17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أولا... متطلبات على المستوى الاداري: وتتثمل بالقيادة والدعم الفني اضافة الى الهيكل التنظيمي المرن الذي يسمح بتطبيق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ادارة الموارد البشرية والتعليم ونوعية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التثقيف </a:t>
            </a:r>
            <a:r>
              <a:rPr lang="ar-IQ" sz="2200" b="1" dirty="0" err="1" smtClean="0">
                <a:solidFill>
                  <a:prstClr val="black"/>
                </a:solidFill>
                <a:ea typeface="Calibri"/>
                <a:cs typeface="Simplified Arabic"/>
              </a:rPr>
              <a:t>للاداريين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داخل التنظيم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الاداري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وتهيئة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المنظمات في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عملية الانتقال من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الادارة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التقليدية الى الادارة الالكترونية ووضع الاطر والتشريعات الملائمة وفقاً للمتغيرات.</a:t>
            </a:r>
            <a:endParaRPr lang="en-US" sz="17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ثانياً... متطلبات على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المستوى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التقني: وتتضمن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الأجهزة والمعدات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التي تحتاجها هذه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الادارة وأهمها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المعدات المادية (</a:t>
            </a:r>
            <a:r>
              <a:rPr lang="en-US" sz="2200" b="1" dirty="0">
                <a:solidFill>
                  <a:prstClr val="black"/>
                </a:solidFill>
                <a:latin typeface="Simplified Arabic"/>
                <a:ea typeface="Calibri"/>
                <a:cs typeface="Arial"/>
              </a:rPr>
              <a:t>Hardware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)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للأعمال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الالكترونية، والبنية التحتية البرمجية(</a:t>
            </a:r>
            <a:r>
              <a:rPr lang="en-US" sz="2200" b="1" dirty="0">
                <a:solidFill>
                  <a:prstClr val="black"/>
                </a:solidFill>
                <a:latin typeface="Simplified Arabic"/>
                <a:ea typeface="Calibri"/>
                <a:cs typeface="Arial"/>
              </a:rPr>
              <a:t>Software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) .</a:t>
            </a:r>
            <a:endParaRPr lang="en-US" sz="17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ثالثاً... متطلبات على المستوى البشري: والمقصود به الكادر البشري المؤهل ، فتوفير العنصر البشري المؤهل وتدريبه باستمرار في مجال تطبيقات الادارة الالكترونية ورفع مستوى ثقافته التقنية يزيد من نجاح الادارة الالكترونية للموارد البشرية.</a:t>
            </a:r>
            <a:endParaRPr lang="en-US" sz="17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رابعاً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... متطلبات على المستوى الامني: وتتمثل </a:t>
            </a:r>
            <a:r>
              <a:rPr lang="ar-IQ" sz="2200" b="1" dirty="0" smtClean="0">
                <a:solidFill>
                  <a:prstClr val="black"/>
                </a:solidFill>
                <a:ea typeface="Calibri"/>
                <a:cs typeface="Simplified Arabic"/>
              </a:rPr>
              <a:t>بإجراءات </a:t>
            </a:r>
            <a:r>
              <a:rPr lang="ar-IQ" sz="2200" b="1" dirty="0">
                <a:solidFill>
                  <a:prstClr val="black"/>
                </a:solidFill>
                <a:ea typeface="Calibri"/>
                <a:cs typeface="Simplified Arabic"/>
              </a:rPr>
              <a:t>حماية المعلومات وتقليل القرصنة الالكترونية التي تهدف الى سرقة البيانات او تدميرها وتطوير هذه الاجراءات تُجرى بشكل مستمر لمواكبة التطورات والتغيرات في هذا المجال.</a:t>
            </a:r>
            <a:endParaRPr lang="en-US" sz="17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indent="0" algn="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8198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1606"/>
          </a:xfrm>
        </p:spPr>
        <p:txBody>
          <a:bodyPr>
            <a:normAutofit fontScale="90000"/>
          </a:bodyPr>
          <a:lstStyle/>
          <a:p>
            <a:pPr marL="342900" lvl="0" indent="-342900" algn="ctr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ar-IQ" sz="25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اهداف الادارة الالكترونية للموارد البشرية في المنظمات </a:t>
            </a:r>
            <a:r>
              <a:rPr lang="en-US" sz="19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19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238"/>
          </a:xfrm>
        </p:spPr>
        <p:txBody>
          <a:bodyPr>
            <a:normAutofit lnSpcReduction="10000"/>
          </a:bodyPr>
          <a:lstStyle/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أولاً... تحسين فاعلية الخدمات المقدمة الكترونياً في المنظمات السياحية 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ثانياً... تحسين التوجه الاستراتيجي </a:t>
            </a:r>
            <a:r>
              <a:rPr lang="ar-IQ" sz="2500" b="1" dirty="0" smtClean="0">
                <a:solidFill>
                  <a:prstClr val="black"/>
                </a:solidFill>
                <a:ea typeface="Calibri"/>
                <a:cs typeface="Simplified Arabic"/>
              </a:rPr>
              <a:t>لإدارة </a:t>
            </a: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الموارد البشرية وبالنتيجة تحويل ادارة الموارد البشرية  الى شريك استراتيجي في المنظمات السياحية.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ثالثاً... تسهيل امور الادارة والموظفين </a:t>
            </a:r>
            <a:r>
              <a:rPr lang="ar-IQ" sz="2500" b="1" dirty="0" smtClean="0">
                <a:solidFill>
                  <a:prstClr val="black"/>
                </a:solidFill>
                <a:ea typeface="Calibri"/>
                <a:cs typeface="Simplified Arabic"/>
              </a:rPr>
              <a:t>وتخفيض </a:t>
            </a: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التكاليف.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رابعاً... تنمية وتحسين علاقات العمل ورضا الافراد العاملين والضيوف 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خامساً...محاربة الروتين والبيروقراطية والتخلص من تعقيدات العمل اليومية وتوفير المعلومات والبيانات </a:t>
            </a:r>
            <a:r>
              <a:rPr lang="ar-IQ" sz="2500" b="1" dirty="0" smtClean="0">
                <a:solidFill>
                  <a:prstClr val="black"/>
                </a:solidFill>
                <a:ea typeface="Calibri"/>
                <a:cs typeface="Simplified Arabic"/>
              </a:rPr>
              <a:t>لأصحاب </a:t>
            </a: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القرار في الوقت المناسب ورفع مستوى الرقابة داخل المنظمات السياحية.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500" b="1" dirty="0">
                <a:solidFill>
                  <a:prstClr val="black"/>
                </a:solidFill>
                <a:ea typeface="Calibri"/>
                <a:cs typeface="Simplified Arabic"/>
              </a:rPr>
              <a:t>سادساً... تخفيض تكاليف طباعة ونشر المعلومات عن طريق اتاحة الوصول اليها مباشرة.</a:t>
            </a:r>
            <a:endParaRPr lang="en-US" sz="19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indent="0" algn="r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34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مميزات نظام الإدارة الالكترونية للموارد البشرية</a:t>
            </a:r>
            <a:endParaRPr lang="ar-IQ" sz="2400" b="1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1</a:t>
            </a:r>
            <a:r>
              <a:rPr lang="ar-IQ" sz="3000" b="1" dirty="0" smtClean="0">
                <a:solidFill>
                  <a:prstClr val="black"/>
                </a:solidFill>
                <a:ea typeface="Calibri"/>
                <a:cs typeface="Simplified Arabic"/>
              </a:rPr>
              <a:t>.</a:t>
            </a: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 تقديم 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دعم أكبر للإدارة عبر أقسام </a:t>
            </a: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المنظمة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.</a:t>
            </a:r>
            <a:endParaRPr lang="en-US" sz="30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3000" b="1" dirty="0" smtClean="0">
                <a:solidFill>
                  <a:prstClr val="black"/>
                </a:solidFill>
                <a:ea typeface="Calibri"/>
                <a:cs typeface="Simplified Arabic"/>
              </a:rPr>
              <a:t>2</a:t>
            </a: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. 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تقليل النفقات الإدارية.</a:t>
            </a:r>
            <a:endParaRPr lang="en-US" sz="30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lvl="0" indent="0" algn="r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3. </a:t>
            </a: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توصيف </a:t>
            </a:r>
            <a:r>
              <a:rPr lang="ar-IQ" sz="3000" b="1" dirty="0" smtClean="0">
                <a:solidFill>
                  <a:prstClr val="black"/>
                </a:solidFill>
                <a:ea typeface="Calibri"/>
                <a:cs typeface="Simplified Arabic"/>
              </a:rPr>
              <a:t>الوظائف .</a:t>
            </a:r>
            <a:endParaRPr lang="ar-IQ" sz="30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4. </a:t>
            </a:r>
            <a:r>
              <a:rPr lang="ar-SA" sz="3000" b="1" dirty="0">
                <a:solidFill>
                  <a:prstClr val="black"/>
                </a:solidFill>
                <a:ea typeface="Calibri"/>
                <a:cs typeface="Simplified Arabic"/>
              </a:rPr>
              <a:t>إ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عطاء دور أكثر استجابة واستراتيجية للموارد البشرية.</a:t>
            </a:r>
            <a:endParaRPr lang="en-US" sz="30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3000" b="1" dirty="0">
                <a:solidFill>
                  <a:prstClr val="black"/>
                </a:solidFill>
                <a:ea typeface="Calibri"/>
                <a:cs typeface="Simplified Arabic"/>
              </a:rPr>
              <a:t>5. تحقيق الرضا للأفراد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 العاملين</a:t>
            </a:r>
            <a:r>
              <a:rPr lang="ar-EG" sz="3000" b="1" dirty="0" smtClean="0">
                <a:solidFill>
                  <a:prstClr val="black"/>
                </a:solidFill>
                <a:ea typeface="Calibri"/>
                <a:cs typeface="Simplified Arabic"/>
              </a:rPr>
              <a:t>.</a:t>
            </a:r>
            <a:endParaRPr lang="en-US" sz="3000" b="1" dirty="0" smtClean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3000" b="1" dirty="0" smtClean="0">
                <a:solidFill>
                  <a:prstClr val="black"/>
                </a:solidFill>
                <a:ea typeface="Calibri"/>
                <a:cs typeface="Simplified Arabic"/>
              </a:rPr>
              <a:t>6. </a:t>
            </a:r>
            <a:r>
              <a:rPr lang="ar-EG" sz="3000" b="1" dirty="0">
                <a:solidFill>
                  <a:prstClr val="black"/>
                </a:solidFill>
                <a:ea typeface="Calibri"/>
                <a:cs typeface="Simplified Arabic"/>
              </a:rPr>
              <a:t>توفير فرص أكبر للمشاركة والتدريب.</a:t>
            </a:r>
            <a:endParaRPr lang="en-US" sz="30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9001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ct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ar-EG" sz="2400" b="1" dirty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التحديات </a:t>
            </a:r>
            <a:r>
              <a:rPr lang="ar-EG" sz="2400" b="1" dirty="0" smtClean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التي </a:t>
            </a:r>
            <a:r>
              <a:rPr lang="ar-EG" sz="2400" b="1" dirty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يفرضها نظام الإدارة </a:t>
            </a:r>
            <a:r>
              <a:rPr lang="ar-EG" sz="2400" b="1" dirty="0" smtClean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الإلكترونية </a:t>
            </a:r>
            <a:r>
              <a:rPr lang="ar-EG" sz="2400" b="1" dirty="0">
                <a:solidFill>
                  <a:srgbClr val="FF0000"/>
                </a:solidFill>
                <a:latin typeface="Calibri"/>
                <a:ea typeface="+mn-ea"/>
                <a:cs typeface="Arial" panose="020B0604020202020204" pitchFamily="34" charset="0"/>
              </a:rPr>
              <a:t>للموارد البشرية</a:t>
            </a:r>
            <a:r>
              <a:rPr lang="ar-SA" sz="3200" b="1" u="sng" dirty="0">
                <a:solidFill>
                  <a:prstClr val="black"/>
                </a:solidFill>
                <a:latin typeface="Calibri"/>
                <a:ea typeface="+mn-ea"/>
                <a:cs typeface="Arial" panose="020B0604020202020204" pitchFamily="34" charset="0"/>
              </a:rPr>
              <a:t/>
            </a:r>
            <a:br>
              <a:rPr lang="ar-SA" sz="3200" b="1" u="sng" dirty="0">
                <a:solidFill>
                  <a:prstClr val="black"/>
                </a:solidFill>
                <a:latin typeface="Calibri"/>
                <a:ea typeface="+mn-ea"/>
                <a:cs typeface="Arial" panose="020B0604020202020204" pitchFamily="34" charset="0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1. </a:t>
            </a:r>
            <a:r>
              <a:rPr lang="ar-EG" sz="2400" dirty="0" smtClean="0">
                <a:solidFill>
                  <a:prstClr val="black"/>
                </a:solidFill>
              </a:rPr>
              <a:t>إلغاء </a:t>
            </a:r>
            <a:r>
              <a:rPr lang="ar-EG" sz="2400" dirty="0">
                <a:solidFill>
                  <a:prstClr val="black"/>
                </a:solidFill>
              </a:rPr>
              <a:t>الحدود بين </a:t>
            </a:r>
            <a:r>
              <a:rPr lang="ar-EG" sz="2400" dirty="0" smtClean="0">
                <a:solidFill>
                  <a:prstClr val="black"/>
                </a:solidFill>
              </a:rPr>
              <a:t>قسمي </a:t>
            </a:r>
            <a:r>
              <a:rPr lang="ar-EG" sz="2400" dirty="0">
                <a:solidFill>
                  <a:prstClr val="black"/>
                </a:solidFill>
              </a:rPr>
              <a:t>الموارد البشرية وتكنولوجيا المعلومات</a:t>
            </a:r>
            <a:r>
              <a:rPr lang="ar-EG" sz="2400" dirty="0" smtClean="0">
                <a:solidFill>
                  <a:prstClr val="black"/>
                </a:solidFill>
              </a:rPr>
              <a:t>.</a:t>
            </a:r>
            <a:endParaRPr lang="ar-IQ" sz="2400" dirty="0" smtClean="0">
              <a:solidFill>
                <a:prstClr val="black"/>
              </a:solidFill>
            </a:endParaRPr>
          </a:p>
          <a:p>
            <a:pPr marL="457200" lvl="0" indent="-45720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AutoNum type="arabicPeriod"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2. </a:t>
            </a:r>
            <a:r>
              <a:rPr lang="ar-EG" sz="2400" dirty="0" smtClean="0">
                <a:solidFill>
                  <a:prstClr val="black"/>
                </a:solidFill>
              </a:rPr>
              <a:t>تحسين </a:t>
            </a:r>
            <a:r>
              <a:rPr lang="ar-EG" sz="2400" dirty="0">
                <a:solidFill>
                  <a:prstClr val="black"/>
                </a:solidFill>
              </a:rPr>
              <a:t>مكانة قسم الموارد البشرية</a:t>
            </a:r>
            <a:r>
              <a:rPr lang="ar-EG" sz="2400" dirty="0" smtClean="0">
                <a:solidFill>
                  <a:prstClr val="black"/>
                </a:solidFill>
              </a:rPr>
              <a:t>.</a:t>
            </a:r>
            <a:endParaRPr lang="ar-IQ" sz="2400" dirty="0" smtClean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3. </a:t>
            </a:r>
            <a:r>
              <a:rPr lang="ar-EG" sz="2400" dirty="0" smtClean="0">
                <a:solidFill>
                  <a:prstClr val="black"/>
                </a:solidFill>
              </a:rPr>
              <a:t>تحويل </a:t>
            </a:r>
            <a:r>
              <a:rPr lang="ar-EG" sz="2400" dirty="0">
                <a:solidFill>
                  <a:prstClr val="black"/>
                </a:solidFill>
              </a:rPr>
              <a:t>تركيز قسم الموارد البشرية إلى </a:t>
            </a:r>
            <a:r>
              <a:rPr lang="ar-IQ" sz="2400" dirty="0" smtClean="0">
                <a:solidFill>
                  <a:prstClr val="black"/>
                </a:solidFill>
              </a:rPr>
              <a:t>الزبائن أو الضيوف</a:t>
            </a:r>
            <a:r>
              <a:rPr lang="ar-EG" sz="2400" dirty="0" smtClean="0">
                <a:solidFill>
                  <a:prstClr val="black"/>
                </a:solidFill>
              </a:rPr>
              <a:t>.</a:t>
            </a:r>
            <a:endParaRPr lang="ar-IQ" sz="2400" dirty="0" smtClean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4. </a:t>
            </a:r>
            <a:r>
              <a:rPr lang="ar-EG" sz="2400" dirty="0" smtClean="0">
                <a:solidFill>
                  <a:prstClr val="black"/>
                </a:solidFill>
              </a:rPr>
              <a:t>حاجة </a:t>
            </a:r>
            <a:r>
              <a:rPr lang="ar-IQ" sz="2400" dirty="0" smtClean="0">
                <a:solidFill>
                  <a:prstClr val="black"/>
                </a:solidFill>
              </a:rPr>
              <a:t>الأفراد </a:t>
            </a:r>
            <a:r>
              <a:rPr lang="ar-EG" sz="2400" dirty="0" smtClean="0">
                <a:solidFill>
                  <a:prstClr val="black"/>
                </a:solidFill>
              </a:rPr>
              <a:t>العاملين </a:t>
            </a:r>
            <a:r>
              <a:rPr lang="ar-EG" sz="2400" dirty="0">
                <a:solidFill>
                  <a:prstClr val="black"/>
                </a:solidFill>
              </a:rPr>
              <a:t>بالموارد البشرية إلى فهم طبيعة عمل </a:t>
            </a:r>
            <a:r>
              <a:rPr lang="ar-IQ" sz="2400" dirty="0" smtClean="0">
                <a:solidFill>
                  <a:prstClr val="black"/>
                </a:solidFill>
              </a:rPr>
              <a:t>المنظمة</a:t>
            </a:r>
            <a:r>
              <a:rPr lang="ar-EG" sz="2400" dirty="0" smtClean="0">
                <a:solidFill>
                  <a:prstClr val="black"/>
                </a:solidFill>
              </a:rPr>
              <a:t>.</a:t>
            </a:r>
            <a:endParaRPr lang="ar-IQ" sz="2400" dirty="0" smtClean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marL="0" lvl="0" indent="0" algn="r" defTabSz="457200" rtl="1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ar-IQ" sz="2400" dirty="0" smtClean="0">
                <a:solidFill>
                  <a:prstClr val="black"/>
                </a:solidFill>
              </a:rPr>
              <a:t>5. </a:t>
            </a:r>
            <a:r>
              <a:rPr lang="ar-EG" sz="2400" dirty="0" smtClean="0">
                <a:solidFill>
                  <a:prstClr val="black"/>
                </a:solidFill>
              </a:rPr>
              <a:t>تأمين المعلومات</a:t>
            </a:r>
            <a:r>
              <a:rPr lang="ar-IQ" sz="2400" dirty="0" smtClean="0">
                <a:solidFill>
                  <a:prstClr val="black"/>
                </a:solidFill>
              </a:rPr>
              <a:t> المتكاملة والمطلوبة </a:t>
            </a:r>
            <a:r>
              <a:rPr lang="ar-EG" sz="2400" dirty="0" smtClean="0">
                <a:solidFill>
                  <a:prstClr val="black"/>
                </a:solidFill>
              </a:rPr>
              <a:t>.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583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 algn="ctr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ar-IQ" sz="27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اجراءات التوظيف الالكتروني للموارد ال</a:t>
            </a:r>
            <a:r>
              <a:rPr lang="ar-SA" sz="2700" b="1" dirty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ب</a:t>
            </a:r>
            <a:r>
              <a:rPr lang="ar-IQ" sz="2700" b="1" dirty="0" smtClean="0">
                <a:solidFill>
                  <a:srgbClr val="FF0000"/>
                </a:solidFill>
                <a:latin typeface="Calibri"/>
                <a:ea typeface="Calibri"/>
                <a:cs typeface="Simplified Arabic"/>
              </a:rPr>
              <a:t>شرية</a:t>
            </a:r>
            <a:r>
              <a:rPr lang="en-US" sz="20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000" u="sng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1.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الاعلان عن الوظائف الشاغرة: ويكون عن طريق شبكة الانترنت وذلك حسب طبيعة الوظائف وسياسة التوظيف الخاصة بالمنظمة السياحية.</a:t>
            </a: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2.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توفير آليات البحث: وتساعد الموظفين في الحصول على الوظيفة المناسبة.</a:t>
            </a: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3.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وجود روابط </a:t>
            </a: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لأصحاب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العمل السابقين والمؤسسات التعليمية.</a:t>
            </a: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4.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نظم متابعة المتقدمين للوظائف: وتشمل برامج متابعة السيرة الذاتية.</a:t>
            </a: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lvl="0" indent="0" algn="justLow" rtl="1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None/>
            </a:pP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5.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اجراء اختبارات على الانترنت: وذلك </a:t>
            </a:r>
            <a:r>
              <a:rPr lang="ar-IQ" sz="2700" b="1" dirty="0" smtClean="0">
                <a:solidFill>
                  <a:prstClr val="black"/>
                </a:solidFill>
                <a:ea typeface="Calibri"/>
                <a:cs typeface="Simplified Arabic"/>
              </a:rPr>
              <a:t>لأجراء </a:t>
            </a:r>
            <a:r>
              <a:rPr lang="ar-IQ" sz="2700" b="1" dirty="0">
                <a:solidFill>
                  <a:prstClr val="black"/>
                </a:solidFill>
                <a:ea typeface="Calibri"/>
                <a:cs typeface="Simplified Arabic"/>
              </a:rPr>
              <a:t>عملية تصفية لعدد ضخم من المتقدين على وظيفة معينة لعدم الحاجة الى جميع هؤلاء المتقدمين.</a:t>
            </a:r>
            <a:endParaRPr lang="en-US" sz="2000" dirty="0">
              <a:solidFill>
                <a:prstClr val="black"/>
              </a:solidFill>
              <a:ea typeface="Calibri"/>
              <a:cs typeface="Arial"/>
            </a:endParaRP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9043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42</TotalTime>
  <Words>592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Simplified Arabic</vt:lpstr>
      <vt:lpstr>Tahoma</vt:lpstr>
      <vt:lpstr>Basis</vt:lpstr>
      <vt:lpstr>PowerPoint Presentation</vt:lpstr>
      <vt:lpstr>تعريف الإدارة الالكترونية للموارد البشرية</vt:lpstr>
      <vt:lpstr>مكونات الادارة الالكترونية للموارد البشرية </vt:lpstr>
      <vt:lpstr> متطلبات تطبيق الادارة الالكترونية للموارد البشرية في المنظمات </vt:lpstr>
      <vt:lpstr>اهداف الادارة الالكترونية للموارد البشرية في المنظمات  </vt:lpstr>
      <vt:lpstr>مميزات نظام الإدارة الالكترونية للموارد البشرية</vt:lpstr>
      <vt:lpstr>التحديات التي يفرضها نظام الإدارة الإلكترونية للموارد البشرية </vt:lpstr>
      <vt:lpstr>اجراءات التوظيف الالكتروني للموارد البشرية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2018-03-10T09:00:40Z</dcterms:created>
  <dcterms:modified xsi:type="dcterms:W3CDTF">2018-03-10T09:43:38Z</dcterms:modified>
</cp:coreProperties>
</file>