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2" r:id="rId3"/>
    <p:sldId id="263" r:id="rId4"/>
    <p:sldId id="264" r:id="rId5"/>
    <p:sldId id="265" r:id="rId6"/>
    <p:sldId id="257" r:id="rId7"/>
    <p:sldId id="258" r:id="rId8"/>
    <p:sldId id="259" r:id="rId9"/>
    <p:sldId id="260" r:id="rId10"/>
    <p:sldId id="261"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67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94413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A98CCB00-97F7-4931-B401-AD92A49818DC}" type="datetimeFigureOut">
              <a:rPr lang="ar-IQ" smtClean="0"/>
              <a:t>27/07/1438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254579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702149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77758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823311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40334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2970030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343352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27580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054719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CCB00-97F7-4931-B401-AD92A49818DC}" type="datetimeFigureOut">
              <a:rPr lang="ar-IQ" smtClean="0"/>
              <a:t>27/07/1438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1992238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8CCB00-97F7-4931-B401-AD92A49818DC}" type="datetimeFigureOut">
              <a:rPr lang="ar-IQ" smtClean="0"/>
              <a:t>27/07/1438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1736073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8CCB00-97F7-4931-B401-AD92A49818DC}" type="datetimeFigureOut">
              <a:rPr lang="ar-IQ" smtClean="0"/>
              <a:t>27/07/1438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20290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8CCB00-97F7-4931-B401-AD92A49818DC}" type="datetimeFigureOut">
              <a:rPr lang="ar-IQ" smtClean="0"/>
              <a:t>27/07/1438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90726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CCB00-97F7-4931-B401-AD92A49818DC}" type="datetimeFigureOut">
              <a:rPr lang="ar-IQ" smtClean="0"/>
              <a:t>27/07/1438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2818612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CCB00-97F7-4931-B401-AD92A49818DC}" type="datetimeFigureOut">
              <a:rPr lang="ar-IQ" smtClean="0"/>
              <a:t>27/07/1438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247863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CCB00-97F7-4931-B401-AD92A49818DC}" type="datetimeFigureOut">
              <a:rPr lang="ar-IQ" smtClean="0"/>
              <a:t>27/07/1438</a:t>
            </a:fld>
            <a:endParaRPr lang="ar-IQ"/>
          </a:p>
        </p:txBody>
      </p:sp>
      <p:sp>
        <p:nvSpPr>
          <p:cNvPr id="6" name="Footer Placeholder 5"/>
          <p:cNvSpPr>
            <a:spLocks noGrp="1"/>
          </p:cNvSpPr>
          <p:nvPr>
            <p:ph type="ftr" sz="quarter" idx="11"/>
          </p:nvPr>
        </p:nvSpPr>
        <p:spPr>
          <a:xfrm>
            <a:off x="533400" y="6172200"/>
            <a:ext cx="5811724" cy="365125"/>
          </a:xfrm>
        </p:spPr>
        <p:txBody>
          <a:bodyPr/>
          <a:lstStyle/>
          <a:p>
            <a:endParaRPr lang="ar-IQ"/>
          </a:p>
        </p:txBody>
      </p:sp>
      <p:sp>
        <p:nvSpPr>
          <p:cNvPr id="7" name="Slide Number Placeholder 6"/>
          <p:cNvSpPr>
            <a:spLocks noGrp="1"/>
          </p:cNvSpPr>
          <p:nvPr>
            <p:ph type="sldNum" sz="quarter" idx="12"/>
          </p:nvPr>
        </p:nvSpPr>
        <p:spPr/>
        <p:txBody>
          <a:bodyPr/>
          <a:lstStyle/>
          <a:p>
            <a:fld id="{FBF98C63-E958-4291-8646-88BACF3865BB}" type="slidenum">
              <a:rPr lang="ar-IQ" smtClean="0"/>
              <a:t>‹#›</a:t>
            </a:fld>
            <a:endParaRPr lang="ar-IQ"/>
          </a:p>
        </p:txBody>
      </p:sp>
    </p:spTree>
    <p:extLst>
      <p:ext uri="{BB962C8B-B14F-4D97-AF65-F5344CB8AC3E}">
        <p14:creationId xmlns:p14="http://schemas.microsoft.com/office/powerpoint/2010/main" val="3099679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98CCB00-97F7-4931-B401-AD92A49818DC}" type="datetimeFigureOut">
              <a:rPr lang="ar-IQ" smtClean="0"/>
              <a:t>27/07/1438</a:t>
            </a:fld>
            <a:endParaRPr lang="ar-IQ"/>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BF98C63-E958-4291-8646-88BACF3865BB}" type="slidenum">
              <a:rPr lang="ar-IQ" smtClean="0"/>
              <a:t>‹#›</a:t>
            </a:fld>
            <a:endParaRPr lang="ar-IQ"/>
          </a:p>
        </p:txBody>
      </p:sp>
    </p:spTree>
    <p:extLst>
      <p:ext uri="{BB962C8B-B14F-4D97-AF65-F5344CB8AC3E}">
        <p14:creationId xmlns:p14="http://schemas.microsoft.com/office/powerpoint/2010/main" val="621832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404664"/>
            <a:ext cx="8280920" cy="5976664"/>
          </a:xfrm>
          <a:noFill/>
        </p:spPr>
        <p:txBody>
          <a:bodyPr/>
          <a:lstStyle/>
          <a:p>
            <a:pPr algn="r">
              <a:lnSpc>
                <a:spcPct val="115000"/>
              </a:lnSpc>
              <a:spcAft>
                <a:spcPts val="1000"/>
              </a:spcAft>
            </a:pPr>
            <a:endParaRPr lang="ar-IQ" sz="2800" b="1" dirty="0" smtClean="0">
              <a:ea typeface="Calibri"/>
              <a:cs typeface="Simplified Arabic"/>
            </a:endParaRPr>
          </a:p>
          <a:p>
            <a:pPr algn="ctr">
              <a:lnSpc>
                <a:spcPct val="115000"/>
              </a:lnSpc>
              <a:spcAft>
                <a:spcPts val="1000"/>
              </a:spcAft>
            </a:pPr>
            <a:r>
              <a:rPr lang="ar-IQ" sz="2800" b="1" dirty="0" smtClean="0">
                <a:ea typeface="Calibri"/>
                <a:cs typeface="Simplified Arabic"/>
              </a:rPr>
              <a:t>ادارة السلامة والصحة المهنية</a:t>
            </a:r>
          </a:p>
          <a:p>
            <a:pPr algn="r">
              <a:lnSpc>
                <a:spcPct val="115000"/>
              </a:lnSpc>
              <a:spcAft>
                <a:spcPts val="1000"/>
              </a:spcAft>
            </a:pPr>
            <a:r>
              <a:rPr lang="ar-IQ" sz="2800" b="1" dirty="0" smtClean="0">
                <a:ea typeface="Calibri"/>
                <a:cs typeface="Simplified Arabic"/>
              </a:rPr>
              <a:t> تم انشاء ادارة السلامة والصحة المهنية عام 1970 من خلال قانون السلامة والصحة المهنية والهدف منه هو ضمان سلامة وصحة العامل في الولايات المتحدة من خلال التعاون مع اصحاب العمل والموظفين على خلق بيئة عمل افضل . فالقانون يتطلب من اصحاب العمل توفير بيئة عمل آمنة وصحية للموظفين </a:t>
            </a:r>
            <a:r>
              <a:rPr lang="ar-IQ" b="1" dirty="0" smtClean="0">
                <a:ea typeface="Calibri"/>
                <a:cs typeface="Simplified Arabic"/>
              </a:rPr>
              <a:t>.</a:t>
            </a:r>
            <a:endParaRPr lang="en-US" sz="2400" dirty="0" smtClean="0">
              <a:ea typeface="Calibri"/>
              <a:cs typeface="Arial"/>
            </a:endParaRPr>
          </a:p>
          <a:p>
            <a:pPr algn="just">
              <a:lnSpc>
                <a:spcPct val="115000"/>
              </a:lnSpc>
              <a:spcAft>
                <a:spcPts val="1000"/>
              </a:spcAft>
            </a:pPr>
            <a:r>
              <a:rPr lang="ar-IQ" b="1" dirty="0" smtClean="0">
                <a:ea typeface="Calibri"/>
                <a:cs typeface="Simplified Arabic"/>
              </a:rPr>
              <a:t> </a:t>
            </a:r>
            <a:endParaRPr lang="en-US" sz="2400" dirty="0" smtClean="0">
              <a:ea typeface="Calibri"/>
              <a:cs typeface="Arial"/>
            </a:endParaRPr>
          </a:p>
          <a:p>
            <a:endParaRPr lang="ar-IQ" dirty="0"/>
          </a:p>
        </p:txBody>
      </p:sp>
    </p:spTree>
    <p:extLst>
      <p:ext uri="{BB962C8B-B14F-4D97-AF65-F5344CB8AC3E}">
        <p14:creationId xmlns:p14="http://schemas.microsoft.com/office/powerpoint/2010/main" val="922693473"/>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6120680"/>
          </a:xfrm>
          <a:noFill/>
        </p:spPr>
        <p:txBody>
          <a:bodyPr/>
          <a:lstStyle/>
          <a:p>
            <a:pPr marL="0" indent="0">
              <a:buNone/>
            </a:pPr>
            <a:r>
              <a:rPr lang="ar-IQ" b="1" dirty="0" smtClean="0"/>
              <a:t>   </a:t>
            </a:r>
          </a:p>
          <a:p>
            <a:pPr marL="0" indent="0">
              <a:buNone/>
            </a:pPr>
            <a:endParaRPr lang="ar-IQ" b="1" dirty="0"/>
          </a:p>
          <a:p>
            <a:pPr marL="0" indent="0" algn="r">
              <a:buNone/>
            </a:pPr>
            <a:r>
              <a:rPr lang="ar-IQ" sz="2800" b="1" dirty="0" smtClean="0">
                <a:solidFill>
                  <a:schemeClr val="bg1"/>
                </a:solidFill>
              </a:rPr>
              <a:t>    تعاطي </a:t>
            </a:r>
            <a:r>
              <a:rPr lang="ar-IQ" sz="2800" b="1" dirty="0">
                <a:solidFill>
                  <a:schemeClr val="bg1"/>
                </a:solidFill>
              </a:rPr>
              <a:t>المخدرات: تناول العقاقير والمخدرات الممنوعة </a:t>
            </a:r>
            <a:r>
              <a:rPr lang="ar-IQ" sz="2800" b="1" dirty="0" smtClean="0">
                <a:solidFill>
                  <a:schemeClr val="bg1"/>
                </a:solidFill>
              </a:rPr>
              <a:t>.</a:t>
            </a:r>
          </a:p>
          <a:p>
            <a:pPr marL="0" indent="0" algn="justLow">
              <a:buNone/>
            </a:pPr>
            <a:endParaRPr lang="ar-IQ" sz="2800" b="1" dirty="0">
              <a:solidFill>
                <a:schemeClr val="bg1"/>
              </a:solidFill>
            </a:endParaRPr>
          </a:p>
          <a:p>
            <a:pPr marL="0" indent="0" algn="justLow">
              <a:buNone/>
            </a:pPr>
            <a:endParaRPr lang="en-US" sz="2800" dirty="0">
              <a:solidFill>
                <a:schemeClr val="bg1"/>
              </a:solidFill>
            </a:endParaRPr>
          </a:p>
          <a:p>
            <a:pPr marL="0" indent="0" algn="r">
              <a:buNone/>
            </a:pPr>
            <a:r>
              <a:rPr lang="ar-IQ" sz="2800" b="1" dirty="0" smtClean="0">
                <a:solidFill>
                  <a:schemeClr val="bg1"/>
                </a:solidFill>
              </a:rPr>
              <a:t>  تعاطي </a:t>
            </a:r>
            <a:r>
              <a:rPr lang="ar-IQ" sz="2800" b="1" dirty="0">
                <a:solidFill>
                  <a:schemeClr val="bg1"/>
                </a:solidFill>
              </a:rPr>
              <a:t>الخمر: هو حالة مرضية تفقد الانسان السيطرة على شرب الخمر بشكل يؤثر على النمط الطبيعي لحياته .</a:t>
            </a:r>
            <a:endParaRPr lang="en-US" sz="2800" dirty="0">
              <a:solidFill>
                <a:schemeClr val="bg1"/>
              </a:solidFill>
            </a:endParaRPr>
          </a:p>
          <a:p>
            <a:pPr algn="justLow"/>
            <a:endParaRPr lang="ar-IQ" sz="2800" dirty="0">
              <a:solidFill>
                <a:schemeClr val="bg1"/>
              </a:solidFill>
            </a:endParaRPr>
          </a:p>
        </p:txBody>
      </p:sp>
    </p:spTree>
    <p:extLst>
      <p:ext uri="{BB962C8B-B14F-4D97-AF65-F5344CB8AC3E}">
        <p14:creationId xmlns:p14="http://schemas.microsoft.com/office/powerpoint/2010/main" val="281487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92696"/>
            <a:ext cx="8071048" cy="5327104"/>
          </a:xfrm>
        </p:spPr>
        <p:txBody>
          <a:bodyPr/>
          <a:lstStyle/>
          <a:p>
            <a:pPr marL="0" marR="0" algn="r">
              <a:lnSpc>
                <a:spcPct val="107000"/>
              </a:lnSpc>
              <a:spcBef>
                <a:spcPts val="0"/>
              </a:spcBef>
              <a:spcAft>
                <a:spcPts val="800"/>
              </a:spcAft>
            </a:pPr>
            <a:r>
              <a:rPr lang="ar-SA" b="1" u="sng"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السلامة بوجه عام </a:t>
            </a:r>
            <a:r>
              <a:rPr lang="ar-SA"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هي العلم الذي يسعى لحماية الانسان وتجنيبه المخاطر في اي مجال، ومنع الخسائر في الارواح والممتلكات كلما امكن ذلك .</a:t>
            </a:r>
            <a:r>
              <a:rPr lang="en-US" sz="2400" dirty="0">
                <a:latin typeface="Calibri" panose="020F0502020204030204" pitchFamily="34" charset="0"/>
                <a:ea typeface="Calibri" panose="020F0502020204030204" pitchFamily="34" charset="0"/>
                <a:cs typeface="Arial" panose="020B0604020202020204" pitchFamily="34" charset="0"/>
              </a:rPr>
              <a:t/>
            </a:r>
            <a:br>
              <a:rPr lang="en-US" sz="2400" dirty="0">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val="2562278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8680"/>
            <a:ext cx="8143056" cy="5471120"/>
          </a:xfrm>
        </p:spPr>
        <p:txBody>
          <a:bodyPr/>
          <a:lstStyle/>
          <a:p>
            <a:pPr algn="r"/>
            <a:r>
              <a:rPr lang="ar-SA" b="1" u="sng" dirty="0">
                <a:solidFill>
                  <a:schemeClr val="bg1"/>
                </a:solidFill>
                <a:ea typeface="Calibri" panose="020F0502020204030204" pitchFamily="34" charset="0"/>
                <a:cs typeface="Simplified Arabic" panose="02020603050405020304" pitchFamily="18" charset="-78"/>
              </a:rPr>
              <a:t>السلامة المهنية </a:t>
            </a:r>
            <a:r>
              <a:rPr lang="ar-SA" b="1" dirty="0" smtClean="0">
                <a:solidFill>
                  <a:schemeClr val="bg1"/>
                </a:solidFill>
                <a:ea typeface="Calibri" panose="020F0502020204030204" pitchFamily="34" charset="0"/>
                <a:cs typeface="Simplified Arabic" panose="02020603050405020304" pitchFamily="18" charset="-78"/>
              </a:rPr>
              <a:t>هي </a:t>
            </a:r>
            <a:r>
              <a:rPr lang="ar-SA" b="1" dirty="0">
                <a:solidFill>
                  <a:schemeClr val="bg1"/>
                </a:solidFill>
                <a:ea typeface="Calibri" panose="020F0502020204030204" pitchFamily="34" charset="0"/>
                <a:cs typeface="Simplified Arabic" panose="02020603050405020304" pitchFamily="18" charset="-78"/>
              </a:rPr>
              <a:t>العلم الذي يهتم بالحفاظ على سلامة وصحة الانسان من المخاطر التي قد يتعرض  لها بسبب أداء العمل، وذلك بتوفير بيئة عمل آمنة خالية من مسببات الحوادث او الامراض المهنية. او هي مجموعة من القواعد والنظم في اطار تشريعي تهدف الى الحفاظ على الانسان والممتلكات من خطر الاصابة والتلف . </a:t>
            </a:r>
            <a:endParaRPr lang="en-US" dirty="0">
              <a:solidFill>
                <a:schemeClr val="bg1"/>
              </a:solidFill>
            </a:endParaRPr>
          </a:p>
        </p:txBody>
      </p:sp>
    </p:spTree>
    <p:extLst>
      <p:ext uri="{BB962C8B-B14F-4D97-AF65-F5344CB8AC3E}">
        <p14:creationId xmlns:p14="http://schemas.microsoft.com/office/powerpoint/2010/main" val="1473370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20688"/>
            <a:ext cx="7855024" cy="5688632"/>
          </a:xfrm>
        </p:spPr>
        <p:txBody>
          <a:bodyPr/>
          <a:lstStyle/>
          <a:p>
            <a:pPr marL="0" marR="0" algn="r">
              <a:lnSpc>
                <a:spcPct val="107000"/>
              </a:lnSpc>
              <a:spcBef>
                <a:spcPts val="0"/>
              </a:spcBef>
              <a:spcAft>
                <a:spcPts val="800"/>
              </a:spcAft>
            </a:pPr>
            <a:r>
              <a:rPr lang="ar-SA"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اهداف </a:t>
            </a:r>
            <a:r>
              <a:rPr lang="ar-SA"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السلامة المهنية :  </a:t>
            </a:r>
            <a:r>
              <a:rPr lang="en-US" sz="2400" dirty="0" smtClean="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smtClean="0">
                <a:solidFill>
                  <a:schemeClr val="bg1"/>
                </a:solidFill>
                <a:latin typeface="Calibri" panose="020F0502020204030204" pitchFamily="34" charset="0"/>
                <a:ea typeface="Calibri" panose="020F0502020204030204" pitchFamily="34" charset="0"/>
                <a:cs typeface="Arial" panose="020B0604020202020204" pitchFamily="34" charset="0"/>
              </a:rPr>
            </a:br>
            <a:r>
              <a:rPr lang="ar-SA"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     1. حماية الانسان من الاصابات الناجمة عن مخاطر بيئة العمل وذلك بمنع تعرضهم للحوادث والاصابات .</a:t>
            </a:r>
            <a:r>
              <a:rPr lang="en-US" sz="2400" dirty="0" smtClean="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smtClean="0">
                <a:solidFill>
                  <a:schemeClr val="bg1"/>
                </a:solidFill>
                <a:latin typeface="Calibri" panose="020F0502020204030204" pitchFamily="34" charset="0"/>
                <a:ea typeface="Calibri" panose="020F0502020204030204" pitchFamily="34" charset="0"/>
                <a:cs typeface="Arial" panose="020B0604020202020204" pitchFamily="34" charset="0"/>
              </a:rPr>
            </a:br>
            <a:r>
              <a:rPr lang="ar-SA"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   2.الحفاظ على مقومات العنصر المادي المتمثل في المنشآت وما تحتويه من اجهزة ومعدات من التلف والدمار.</a:t>
            </a:r>
            <a:r>
              <a:rPr lang="en-US" sz="2400" dirty="0" smtClean="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smtClean="0">
                <a:solidFill>
                  <a:schemeClr val="bg1"/>
                </a:solidFill>
                <a:latin typeface="Calibri" panose="020F0502020204030204" pitchFamily="34" charset="0"/>
                <a:ea typeface="Calibri" panose="020F0502020204030204" pitchFamily="34" charset="0"/>
                <a:cs typeface="Arial" panose="020B0604020202020204" pitchFamily="34" charset="0"/>
              </a:rPr>
            </a:br>
            <a:r>
              <a:rPr lang="ar-SA" b="1" dirty="0" smtClean="0">
                <a:solidFill>
                  <a:schemeClr val="bg1"/>
                </a:solidFill>
                <a:latin typeface="Calibri" panose="020F0502020204030204" pitchFamily="34" charset="0"/>
                <a:ea typeface="Calibri" panose="020F0502020204030204" pitchFamily="34" charset="0"/>
                <a:cs typeface="Simplified Arabic" panose="02020603050405020304" pitchFamily="18" charset="-78"/>
              </a:rPr>
              <a:t>  3.توفير وتنفيذ آافة اشتراطات السلامة والصحة المهنية التي تكفل توفير بيئة آمنة تحقق الوقاية من الاخطار </a:t>
            </a:r>
            <a:r>
              <a:rPr lang="ar-SA"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للعنصر البشري والمادي .    </a:t>
            </a:r>
            <a: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br>
            <a:r>
              <a:rPr lang="ar-SA" b="1" dirty="0">
                <a:solidFill>
                  <a:schemeClr val="bg1"/>
                </a:solidFill>
                <a:latin typeface="Calibri" panose="020F0502020204030204" pitchFamily="34" charset="0"/>
                <a:ea typeface="Calibri" panose="020F0502020204030204" pitchFamily="34" charset="0"/>
                <a:cs typeface="Simplified Arabic" panose="02020603050405020304" pitchFamily="18" charset="-78"/>
              </a:rPr>
              <a:t>4. تثبيت الامان في قلوب العاملين اثناء قيامهم بالعمل.  </a:t>
            </a:r>
            <a: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t/>
            </a:r>
            <a:br>
              <a:rPr lang="en-US" sz="2400" dirty="0">
                <a:solidFill>
                  <a:schemeClr val="bg1"/>
                </a:solidFill>
                <a:latin typeface="Calibri" panose="020F0502020204030204" pitchFamily="34" charset="0"/>
                <a:ea typeface="Calibri" panose="020F0502020204030204" pitchFamily="34" charset="0"/>
                <a:cs typeface="Arial" panose="020B0604020202020204" pitchFamily="34" charset="0"/>
              </a:rPr>
            </a:br>
            <a:endParaRPr lang="en-US" dirty="0">
              <a:solidFill>
                <a:schemeClr val="bg1"/>
              </a:solidFill>
            </a:endParaRPr>
          </a:p>
        </p:txBody>
      </p:sp>
    </p:spTree>
    <p:extLst>
      <p:ext uri="{BB962C8B-B14F-4D97-AF65-F5344CB8AC3E}">
        <p14:creationId xmlns:p14="http://schemas.microsoft.com/office/powerpoint/2010/main" val="3381419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1632867376"/>
              </p:ext>
            </p:extLst>
          </p:nvPr>
        </p:nvGraphicFramePr>
        <p:xfrm>
          <a:off x="1115616" y="980729"/>
          <a:ext cx="7560840" cy="5544614"/>
        </p:xfrm>
        <a:graphic>
          <a:graphicData uri="http://schemas.openxmlformats.org/drawingml/2006/table">
            <a:tbl>
              <a:tblPr firstRow="1" firstCol="1" bandRow="1"/>
              <a:tblGrid>
                <a:gridCol w="3780420"/>
                <a:gridCol w="3780420"/>
              </a:tblGrid>
              <a:tr h="554462">
                <a:tc>
                  <a:txBody>
                    <a:bodyPr/>
                    <a:lstStyle/>
                    <a:p>
                      <a:pPr marL="0" marR="0" algn="ct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المدراء التشغيليون</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قسم الموارد البشرية</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762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554462">
                <a:tc>
                  <a:txBody>
                    <a:bodyPr/>
                    <a:lstStyle/>
                    <a:p>
                      <a:pPr marL="0" marR="0" algn="r">
                        <a:lnSpc>
                          <a:spcPct val="107000"/>
                        </a:lnSpc>
                        <a:spcBef>
                          <a:spcPts val="0"/>
                        </a:spcBef>
                        <a:spcAft>
                          <a:spcPts val="0"/>
                        </a:spcAft>
                      </a:pPr>
                      <a:r>
                        <a:rPr lang="ar-SA" sz="1400" b="1">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مراقبة الصحة والامان خلال اداء مهام العمل اليومي</a:t>
                      </a:r>
                      <a:endParaRPr lang="en-US" sz="11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تنسيق برامج الصحة والسلامة المهنية</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54462">
                <a:tc>
                  <a:txBody>
                    <a:bodyPr/>
                    <a:lstStyle/>
                    <a:p>
                      <a:pPr marL="0" marR="0" algn="r">
                        <a:lnSpc>
                          <a:spcPct val="107000"/>
                        </a:lnSpc>
                        <a:spcBef>
                          <a:spcPts val="0"/>
                        </a:spcBef>
                        <a:spcAft>
                          <a:spcPts val="0"/>
                        </a:spcAft>
                      </a:pPr>
                      <a:r>
                        <a:rPr lang="ar-SA" sz="1400" b="1">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تدريب العاملين وزيادة وعيهم الامني</a:t>
                      </a:r>
                      <a:endParaRPr lang="en-US" sz="11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بناء نظام تسجيل واعداد تقارير مرتبطة بتلك البرامج </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108922">
                <a:tc>
                  <a:txBody>
                    <a:bodyPr/>
                    <a:lstStyle/>
                    <a:p>
                      <a:pPr marL="0" marR="0" algn="r">
                        <a:lnSpc>
                          <a:spcPct val="107000"/>
                        </a:lnSpc>
                        <a:spcBef>
                          <a:spcPts val="0"/>
                        </a:spcBef>
                        <a:spcAft>
                          <a:spcPts val="0"/>
                        </a:spcAft>
                      </a:pPr>
                      <a:r>
                        <a:rPr lang="ar-SA" sz="1400" b="1">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التحقيق الميداني في الحوادث </a:t>
                      </a:r>
                      <a:endParaRPr lang="en-US" sz="11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توفير الخبرات اللازمة لدراسة حوادث العمل والتحقيق في اسباب وقوعها</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54462">
                <a:tc>
                  <a:txBody>
                    <a:bodyPr/>
                    <a:lstStyle/>
                    <a:p>
                      <a:pPr marL="0" marR="0" algn="r">
                        <a:lnSpc>
                          <a:spcPct val="107000"/>
                        </a:lnSpc>
                        <a:spcBef>
                          <a:spcPts val="0"/>
                        </a:spcBef>
                        <a:spcAft>
                          <a:spcPts val="0"/>
                        </a:spcAft>
                      </a:pPr>
                      <a:r>
                        <a:rPr lang="ar-SA" sz="1400" b="1">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مراقبة السلوكيات الصحية والامنية للعاملين</a:t>
                      </a:r>
                      <a:endParaRPr lang="en-US" sz="11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تقديم خبرات فنية تسهم في الوقاية من الحوادث</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108922">
                <a:tc>
                  <a:txBody>
                    <a:bodyPr/>
                    <a:lstStyle/>
                    <a:p>
                      <a:pPr marL="0" marR="0" algn="r">
                        <a:lnSpc>
                          <a:spcPct val="107000"/>
                        </a:lnSpc>
                        <a:spcBef>
                          <a:spcPts val="0"/>
                        </a:spcBef>
                        <a:spcAft>
                          <a:spcPts val="0"/>
                        </a:spcAft>
                      </a:pPr>
                      <a:r>
                        <a:rPr lang="ar-SA" sz="1400" b="1">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التواصل مع العاملين لتحديد الصعوبات التي تواجههم </a:t>
                      </a:r>
                      <a:endParaRPr lang="en-US" sz="11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بناء نظام امني للحد من حالات الوصول غير الملائم الى التجهيزات والمعدات ومرافق المنظمة المختلفة</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108922">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اتباع الاليات الامنية وادخال التغييرات المستحسنة عند الحاجة</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76200" cap="flat" cmpd="dbl"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ar-SA" sz="1400" b="1" dirty="0">
                          <a:solidFill>
                            <a:schemeClr val="bg1"/>
                          </a:solidFill>
                          <a:effectLst/>
                          <a:latin typeface="Calibri" panose="020F0502020204030204" pitchFamily="34" charset="0"/>
                          <a:ea typeface="Calibri" panose="020F0502020204030204" pitchFamily="34" charset="0"/>
                          <a:cs typeface="Simplified Arabic" panose="02020603050405020304" pitchFamily="18" charset="-78"/>
                        </a:rPr>
                        <a:t>تدريب المدراء على التعامل مع الافراد العاملين في الحالات الصعبة</a:t>
                      </a:r>
                      <a:endParaRPr lang="en-US" sz="11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7808" marR="67808" marT="0" marB="0">
                    <a:lnL w="28575" cap="flat" cmpd="sng" algn="ctr">
                      <a:solidFill>
                        <a:srgbClr val="000000"/>
                      </a:solidFill>
                      <a:prstDash val="solid"/>
                      <a:round/>
                      <a:headEnd type="none" w="med" len="med"/>
                      <a:tailEnd type="none" w="med" len="med"/>
                    </a:lnL>
                    <a:lnR w="76200"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76200" cap="flat" cmpd="dbl" algn="ctr">
                      <a:solidFill>
                        <a:srgbClr val="000000"/>
                      </a:solidFill>
                      <a:prstDash val="solid"/>
                      <a:round/>
                      <a:headEnd type="none" w="med" len="med"/>
                      <a:tailEnd type="none" w="med" len="med"/>
                    </a:lnB>
                  </a:tcPr>
                </a:tc>
              </a:tr>
            </a:tbl>
          </a:graphicData>
        </a:graphic>
      </p:graphicFrame>
      <p:sp>
        <p:nvSpPr>
          <p:cNvPr id="13" name="Rectangle 4"/>
          <p:cNvSpPr>
            <a:spLocks noChangeArrowheads="1"/>
          </p:cNvSpPr>
          <p:nvPr/>
        </p:nvSpPr>
        <p:spPr bwMode="auto">
          <a:xfrm>
            <a:off x="582215" y="505481"/>
            <a:ext cx="1054745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ar-SA" sz="1400" b="1" dirty="0">
                <a:latin typeface="Simplified Arabic" panose="02020603050405020304" pitchFamily="18" charset="-78"/>
                <a:ea typeface="Calibri" panose="020F0502020204030204" pitchFamily="34" charset="0"/>
                <a:cs typeface="Simplified Arabic" panose="02020603050405020304" pitchFamily="18" charset="-78"/>
              </a:rPr>
              <a:t> </a:t>
            </a:r>
            <a:r>
              <a:rPr lang="ar-SA" sz="1400" b="1" dirty="0" smtClean="0">
                <a:latin typeface="Simplified Arabic" panose="02020603050405020304" pitchFamily="18" charset="-78"/>
                <a:ea typeface="Calibri" panose="020F0502020204030204" pitchFamily="34" charset="0"/>
                <a:cs typeface="Simplified Arabic" panose="02020603050405020304" pitchFamily="18" charset="-78"/>
              </a:rPr>
              <a:t>                     </a:t>
            </a:r>
            <a:r>
              <a:rPr kumimoji="0" lang="ar-SA" sz="1400" b="1" i="0" u="none" strike="noStrike" cap="none" normalizeH="0" baseline="0" dirty="0" smtClean="0">
                <a:ln>
                  <a:noFill/>
                </a:ln>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rPr>
              <a:t>التوزيع النموذجي لمسؤوليات ادارة الموارد البشرية : ادارة الاخطار وحماية العاملين</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287608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a:noFill/>
        </p:spPr>
        <p:style>
          <a:lnRef idx="0">
            <a:schemeClr val="accent5"/>
          </a:lnRef>
          <a:fillRef idx="3">
            <a:schemeClr val="accent5"/>
          </a:fillRef>
          <a:effectRef idx="3">
            <a:schemeClr val="accent5"/>
          </a:effectRef>
          <a:fontRef idx="minor">
            <a:schemeClr val="lt1"/>
          </a:fontRef>
        </p:style>
        <p:txBody>
          <a:bodyPr/>
          <a:lstStyle/>
          <a:p>
            <a:pPr algn="r"/>
            <a:endParaRPr lang="ar-IQ" sz="2400" b="1" dirty="0" smtClean="0"/>
          </a:p>
          <a:p>
            <a:pPr algn="r"/>
            <a:r>
              <a:rPr lang="ar-IQ" sz="2400" b="1" dirty="0" smtClean="0">
                <a:solidFill>
                  <a:schemeClr val="bg1"/>
                </a:solidFill>
              </a:rPr>
              <a:t>هنا </a:t>
            </a:r>
            <a:r>
              <a:rPr lang="ar-IQ" sz="2400" b="1" dirty="0">
                <a:solidFill>
                  <a:schemeClr val="bg1"/>
                </a:solidFill>
              </a:rPr>
              <a:t>يتطلب من ادارة المنظمات التحقق من النقاط </a:t>
            </a:r>
            <a:r>
              <a:rPr lang="ar-IQ" sz="2400" b="1" dirty="0" smtClean="0">
                <a:solidFill>
                  <a:schemeClr val="bg1"/>
                </a:solidFill>
              </a:rPr>
              <a:t>الاتية</a:t>
            </a:r>
            <a:endParaRPr lang="en-US" sz="2400" b="1" dirty="0" smtClean="0">
              <a:solidFill>
                <a:schemeClr val="bg1"/>
              </a:solidFill>
            </a:endParaRPr>
          </a:p>
          <a:p>
            <a:pPr algn="r"/>
            <a:endParaRPr lang="en-US" sz="2400" dirty="0">
              <a:solidFill>
                <a:schemeClr val="bg1"/>
              </a:solidFill>
            </a:endParaRPr>
          </a:p>
          <a:p>
            <a:pPr marL="0" indent="0" algn="r">
              <a:buNone/>
            </a:pPr>
            <a:r>
              <a:rPr lang="ar-IQ" sz="2400" b="1" dirty="0">
                <a:solidFill>
                  <a:schemeClr val="bg1"/>
                </a:solidFill>
              </a:rPr>
              <a:t>1. ان الظروف المحيطة بموقع العمل او النشاطات التي تتم داخله تمثل خطراً على العاملين.</a:t>
            </a:r>
            <a:endParaRPr lang="en-US" sz="2400" dirty="0">
              <a:solidFill>
                <a:schemeClr val="bg1"/>
              </a:solidFill>
            </a:endParaRPr>
          </a:p>
          <a:p>
            <a:pPr algn="r"/>
            <a:r>
              <a:rPr lang="ar-IQ" sz="2400" b="1" dirty="0">
                <a:solidFill>
                  <a:schemeClr val="bg1"/>
                </a:solidFill>
              </a:rPr>
              <a:t>2. ان صاحب العمل في مجال تخصصه يُدرك هذا الخطر.</a:t>
            </a:r>
            <a:endParaRPr lang="en-US" sz="2400" dirty="0">
              <a:solidFill>
                <a:schemeClr val="bg1"/>
              </a:solidFill>
            </a:endParaRPr>
          </a:p>
          <a:p>
            <a:pPr algn="r"/>
            <a:r>
              <a:rPr lang="ar-IQ" sz="2400" b="1" dirty="0">
                <a:solidFill>
                  <a:schemeClr val="bg1"/>
                </a:solidFill>
              </a:rPr>
              <a:t>3. ان هذا الخطر يمكن ان يؤدي الى الموت او الضرر البلغ.</a:t>
            </a:r>
            <a:endParaRPr lang="en-US" sz="2400" dirty="0">
              <a:solidFill>
                <a:schemeClr val="bg1"/>
              </a:solidFill>
            </a:endParaRPr>
          </a:p>
          <a:p>
            <a:pPr algn="r"/>
            <a:r>
              <a:rPr lang="ar-IQ" sz="2400" b="1" dirty="0">
                <a:solidFill>
                  <a:schemeClr val="bg1"/>
                </a:solidFill>
              </a:rPr>
              <a:t>4. وجود وسائل مجدية وفعالة للقضاء على هذا </a:t>
            </a:r>
            <a:r>
              <a:rPr lang="ar-IQ" sz="2400" b="1" dirty="0" smtClean="0">
                <a:solidFill>
                  <a:schemeClr val="bg1"/>
                </a:solidFill>
              </a:rPr>
              <a:t>الخطر او الحد </a:t>
            </a:r>
            <a:r>
              <a:rPr lang="ar-IQ" sz="2400" b="1" dirty="0">
                <a:solidFill>
                  <a:schemeClr val="bg1"/>
                </a:solidFill>
              </a:rPr>
              <a:t>من اضراره.</a:t>
            </a:r>
            <a:endParaRPr lang="en-US" sz="2400" dirty="0">
              <a:solidFill>
                <a:schemeClr val="bg1"/>
              </a:solidFill>
            </a:endParaRPr>
          </a:p>
          <a:p>
            <a:endParaRPr lang="ar-IQ" dirty="0"/>
          </a:p>
        </p:txBody>
      </p:sp>
    </p:spTree>
    <p:extLst>
      <p:ext uri="{BB962C8B-B14F-4D97-AF65-F5344CB8AC3E}">
        <p14:creationId xmlns:p14="http://schemas.microsoft.com/office/powerpoint/2010/main" val="151196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336704"/>
          </a:xfrm>
          <a:noFill/>
        </p:spPr>
        <p:txBody>
          <a:bodyPr/>
          <a:lstStyle/>
          <a:p>
            <a:pPr algn="justLow"/>
            <a:endParaRPr lang="ar-IQ" b="1" dirty="0" smtClean="0"/>
          </a:p>
          <a:p>
            <a:pPr algn="r"/>
            <a:r>
              <a:rPr lang="ar-IQ" sz="2800" b="1" dirty="0" smtClean="0">
                <a:solidFill>
                  <a:schemeClr val="bg1"/>
                </a:solidFill>
              </a:rPr>
              <a:t>العوامل </a:t>
            </a:r>
            <a:r>
              <a:rPr lang="ar-IQ" sz="2800" b="1" dirty="0">
                <a:solidFill>
                  <a:schemeClr val="bg1"/>
                </a:solidFill>
              </a:rPr>
              <a:t>التي تركز عليها برامج السلامة المهنية</a:t>
            </a:r>
            <a:r>
              <a:rPr lang="ar-IQ" sz="2800" b="1" dirty="0" smtClean="0">
                <a:solidFill>
                  <a:schemeClr val="bg1"/>
                </a:solidFill>
              </a:rPr>
              <a:t>:</a:t>
            </a:r>
          </a:p>
          <a:p>
            <a:pPr algn="r"/>
            <a:endParaRPr lang="en-US" sz="2800" dirty="0">
              <a:solidFill>
                <a:schemeClr val="bg1"/>
              </a:solidFill>
            </a:endParaRPr>
          </a:p>
          <a:p>
            <a:pPr algn="r"/>
            <a:r>
              <a:rPr lang="ar-IQ" sz="2800" b="1" dirty="0">
                <a:solidFill>
                  <a:schemeClr val="bg1"/>
                </a:solidFill>
              </a:rPr>
              <a:t>أولا...تصرفات الموظفين غير الامنة :</a:t>
            </a:r>
            <a:endParaRPr lang="en-US" sz="2800" dirty="0">
              <a:solidFill>
                <a:schemeClr val="bg1"/>
              </a:solidFill>
            </a:endParaRPr>
          </a:p>
          <a:p>
            <a:pPr algn="r"/>
            <a:r>
              <a:rPr lang="ar-IQ" sz="2800" b="1" dirty="0">
                <a:solidFill>
                  <a:schemeClr val="bg1"/>
                </a:solidFill>
              </a:rPr>
              <a:t>ثانياً...ظروف العمل غير الامنة:</a:t>
            </a:r>
            <a:endParaRPr lang="en-US" sz="2800" dirty="0">
              <a:solidFill>
                <a:schemeClr val="bg1"/>
              </a:solidFill>
            </a:endParaRPr>
          </a:p>
          <a:p>
            <a:pPr algn="r"/>
            <a:r>
              <a:rPr lang="ar-IQ" sz="2800" b="1" dirty="0">
                <a:solidFill>
                  <a:schemeClr val="bg1"/>
                </a:solidFill>
              </a:rPr>
              <a:t>ثالثاً...اعداد برامج السلامة:</a:t>
            </a:r>
            <a:endParaRPr lang="en-US" sz="2800" dirty="0">
              <a:solidFill>
                <a:schemeClr val="bg1"/>
              </a:solidFill>
            </a:endParaRPr>
          </a:p>
          <a:p>
            <a:pPr algn="r"/>
            <a:r>
              <a:rPr lang="ar-IQ" sz="2800" b="1" dirty="0">
                <a:solidFill>
                  <a:schemeClr val="bg1"/>
                </a:solidFill>
              </a:rPr>
              <a:t>رابعاً...التحقيق في الحوادث:</a:t>
            </a:r>
            <a:endParaRPr lang="en-US" sz="2800" dirty="0">
              <a:solidFill>
                <a:schemeClr val="bg1"/>
              </a:solidFill>
            </a:endParaRPr>
          </a:p>
          <a:p>
            <a:pPr algn="r"/>
            <a:r>
              <a:rPr lang="ar-IQ" sz="2800" b="1" dirty="0">
                <a:solidFill>
                  <a:schemeClr val="bg1"/>
                </a:solidFill>
              </a:rPr>
              <a:t>خامساً...تقييم برامج السلامة:</a:t>
            </a:r>
            <a:endParaRPr lang="en-US" sz="2800" dirty="0">
              <a:solidFill>
                <a:schemeClr val="bg1"/>
              </a:solidFill>
            </a:endParaRPr>
          </a:p>
          <a:p>
            <a:pPr algn="r"/>
            <a:endParaRPr lang="ar-IQ" sz="2800" dirty="0"/>
          </a:p>
        </p:txBody>
      </p:sp>
    </p:spTree>
    <p:extLst>
      <p:ext uri="{BB962C8B-B14F-4D97-AF65-F5344CB8AC3E}">
        <p14:creationId xmlns:p14="http://schemas.microsoft.com/office/powerpoint/2010/main" val="53451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Effect transition="in" filter="wipe(down)">
                                      <p:cBhvr>
                                        <p:cTn id="79" dur="580">
                                          <p:stCondLst>
                                            <p:cond delay="0"/>
                                          </p:stCondLst>
                                        </p:cTn>
                                        <p:tgtEl>
                                          <p:spTgt spid="3">
                                            <p:txEl>
                                              <p:pRg st="6" end="6"/>
                                            </p:txEl>
                                          </p:spTgt>
                                        </p:tgtEl>
                                      </p:cBhvr>
                                    </p:animEffect>
                                    <p:anim calcmode="lin" valueType="num">
                                      <p:cBhvr>
                                        <p:cTn id="8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6" end="6"/>
                                            </p:txEl>
                                          </p:spTgt>
                                        </p:tgtEl>
                                      </p:cBhvr>
                                      <p:to x="100000" y="60000"/>
                                    </p:animScale>
                                    <p:animScale>
                                      <p:cBhvr>
                                        <p:cTn id="86" dur="166" decel="50000">
                                          <p:stCondLst>
                                            <p:cond delay="676"/>
                                          </p:stCondLst>
                                        </p:cTn>
                                        <p:tgtEl>
                                          <p:spTgt spid="3">
                                            <p:txEl>
                                              <p:pRg st="6" end="6"/>
                                            </p:txEl>
                                          </p:spTgt>
                                        </p:tgtEl>
                                      </p:cBhvr>
                                      <p:to x="100000" y="100000"/>
                                    </p:animScale>
                                    <p:animScale>
                                      <p:cBhvr>
                                        <p:cTn id="87" dur="26">
                                          <p:stCondLst>
                                            <p:cond delay="1312"/>
                                          </p:stCondLst>
                                        </p:cTn>
                                        <p:tgtEl>
                                          <p:spTgt spid="3">
                                            <p:txEl>
                                              <p:pRg st="6" end="6"/>
                                            </p:txEl>
                                          </p:spTgt>
                                        </p:tgtEl>
                                      </p:cBhvr>
                                      <p:to x="100000" y="80000"/>
                                    </p:animScale>
                                    <p:animScale>
                                      <p:cBhvr>
                                        <p:cTn id="88" dur="166" decel="50000">
                                          <p:stCondLst>
                                            <p:cond delay="1338"/>
                                          </p:stCondLst>
                                        </p:cTn>
                                        <p:tgtEl>
                                          <p:spTgt spid="3">
                                            <p:txEl>
                                              <p:pRg st="6" end="6"/>
                                            </p:txEl>
                                          </p:spTgt>
                                        </p:tgtEl>
                                      </p:cBhvr>
                                      <p:to x="100000" y="100000"/>
                                    </p:animScale>
                                    <p:animScale>
                                      <p:cBhvr>
                                        <p:cTn id="89" dur="26">
                                          <p:stCondLst>
                                            <p:cond delay="1642"/>
                                          </p:stCondLst>
                                        </p:cTn>
                                        <p:tgtEl>
                                          <p:spTgt spid="3">
                                            <p:txEl>
                                              <p:pRg st="6" end="6"/>
                                            </p:txEl>
                                          </p:spTgt>
                                        </p:tgtEl>
                                      </p:cBhvr>
                                      <p:to x="100000" y="90000"/>
                                    </p:animScale>
                                    <p:animScale>
                                      <p:cBhvr>
                                        <p:cTn id="90" dur="166" decel="50000">
                                          <p:stCondLst>
                                            <p:cond delay="1668"/>
                                          </p:stCondLst>
                                        </p:cTn>
                                        <p:tgtEl>
                                          <p:spTgt spid="3">
                                            <p:txEl>
                                              <p:pRg st="6" end="6"/>
                                            </p:txEl>
                                          </p:spTgt>
                                        </p:tgtEl>
                                      </p:cBhvr>
                                      <p:to x="100000" y="100000"/>
                                    </p:animScale>
                                    <p:animScale>
                                      <p:cBhvr>
                                        <p:cTn id="91" dur="26">
                                          <p:stCondLst>
                                            <p:cond delay="1808"/>
                                          </p:stCondLst>
                                        </p:cTn>
                                        <p:tgtEl>
                                          <p:spTgt spid="3">
                                            <p:txEl>
                                              <p:pRg st="6" end="6"/>
                                            </p:txEl>
                                          </p:spTgt>
                                        </p:tgtEl>
                                      </p:cBhvr>
                                      <p:to x="100000" y="95000"/>
                                    </p:animScale>
                                    <p:animScale>
                                      <p:cBhvr>
                                        <p:cTn id="92" dur="166" decel="50000">
                                          <p:stCondLst>
                                            <p:cond delay="1834"/>
                                          </p:stCondLst>
                                        </p:cTn>
                                        <p:tgtEl>
                                          <p:spTgt spid="3">
                                            <p:txEl>
                                              <p:pRg st="6" end="6"/>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7" end="7"/>
                                            </p:txEl>
                                          </p:spTgt>
                                        </p:tgtEl>
                                        <p:attrNameLst>
                                          <p:attrName>style.visibility</p:attrName>
                                        </p:attrNameLst>
                                      </p:cBhvr>
                                      <p:to>
                                        <p:strVal val="visible"/>
                                      </p:to>
                                    </p:set>
                                    <p:animEffect transition="in" filter="wipe(down)">
                                      <p:cBhvr>
                                        <p:cTn id="97" dur="580">
                                          <p:stCondLst>
                                            <p:cond delay="0"/>
                                          </p:stCondLst>
                                        </p:cTn>
                                        <p:tgtEl>
                                          <p:spTgt spid="3">
                                            <p:txEl>
                                              <p:pRg st="7" end="7"/>
                                            </p:txEl>
                                          </p:spTgt>
                                        </p:tgtEl>
                                      </p:cBhvr>
                                    </p:animEffect>
                                    <p:anim calcmode="lin" valueType="num">
                                      <p:cBhvr>
                                        <p:cTn id="98"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7" end="7"/>
                                            </p:txEl>
                                          </p:spTgt>
                                        </p:tgtEl>
                                      </p:cBhvr>
                                      <p:to x="100000" y="60000"/>
                                    </p:animScale>
                                    <p:animScale>
                                      <p:cBhvr>
                                        <p:cTn id="104" dur="166" decel="50000">
                                          <p:stCondLst>
                                            <p:cond delay="676"/>
                                          </p:stCondLst>
                                        </p:cTn>
                                        <p:tgtEl>
                                          <p:spTgt spid="3">
                                            <p:txEl>
                                              <p:pRg st="7" end="7"/>
                                            </p:txEl>
                                          </p:spTgt>
                                        </p:tgtEl>
                                      </p:cBhvr>
                                      <p:to x="100000" y="100000"/>
                                    </p:animScale>
                                    <p:animScale>
                                      <p:cBhvr>
                                        <p:cTn id="105" dur="26">
                                          <p:stCondLst>
                                            <p:cond delay="1312"/>
                                          </p:stCondLst>
                                        </p:cTn>
                                        <p:tgtEl>
                                          <p:spTgt spid="3">
                                            <p:txEl>
                                              <p:pRg st="7" end="7"/>
                                            </p:txEl>
                                          </p:spTgt>
                                        </p:tgtEl>
                                      </p:cBhvr>
                                      <p:to x="100000" y="80000"/>
                                    </p:animScale>
                                    <p:animScale>
                                      <p:cBhvr>
                                        <p:cTn id="106" dur="166" decel="50000">
                                          <p:stCondLst>
                                            <p:cond delay="1338"/>
                                          </p:stCondLst>
                                        </p:cTn>
                                        <p:tgtEl>
                                          <p:spTgt spid="3">
                                            <p:txEl>
                                              <p:pRg st="7" end="7"/>
                                            </p:txEl>
                                          </p:spTgt>
                                        </p:tgtEl>
                                      </p:cBhvr>
                                      <p:to x="100000" y="100000"/>
                                    </p:animScale>
                                    <p:animScale>
                                      <p:cBhvr>
                                        <p:cTn id="107" dur="26">
                                          <p:stCondLst>
                                            <p:cond delay="1642"/>
                                          </p:stCondLst>
                                        </p:cTn>
                                        <p:tgtEl>
                                          <p:spTgt spid="3">
                                            <p:txEl>
                                              <p:pRg st="7" end="7"/>
                                            </p:txEl>
                                          </p:spTgt>
                                        </p:tgtEl>
                                      </p:cBhvr>
                                      <p:to x="100000" y="90000"/>
                                    </p:animScale>
                                    <p:animScale>
                                      <p:cBhvr>
                                        <p:cTn id="108" dur="166" decel="50000">
                                          <p:stCondLst>
                                            <p:cond delay="1668"/>
                                          </p:stCondLst>
                                        </p:cTn>
                                        <p:tgtEl>
                                          <p:spTgt spid="3">
                                            <p:txEl>
                                              <p:pRg st="7" end="7"/>
                                            </p:txEl>
                                          </p:spTgt>
                                        </p:tgtEl>
                                      </p:cBhvr>
                                      <p:to x="100000" y="100000"/>
                                    </p:animScale>
                                    <p:animScale>
                                      <p:cBhvr>
                                        <p:cTn id="109" dur="26">
                                          <p:stCondLst>
                                            <p:cond delay="1808"/>
                                          </p:stCondLst>
                                        </p:cTn>
                                        <p:tgtEl>
                                          <p:spTgt spid="3">
                                            <p:txEl>
                                              <p:pRg st="7" end="7"/>
                                            </p:txEl>
                                          </p:spTgt>
                                        </p:tgtEl>
                                      </p:cBhvr>
                                      <p:to x="100000" y="95000"/>
                                    </p:animScale>
                                    <p:animScale>
                                      <p:cBhvr>
                                        <p:cTn id="110"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a:noFill/>
        </p:spPr>
        <p:txBody>
          <a:bodyPr/>
          <a:lstStyle/>
          <a:p>
            <a:endParaRPr lang="ar-IQ" b="1" dirty="0" smtClean="0"/>
          </a:p>
          <a:p>
            <a:pPr marL="0" indent="0" algn="ctr">
              <a:buNone/>
            </a:pPr>
            <a:r>
              <a:rPr lang="ar-IQ" b="1" dirty="0" smtClean="0">
                <a:solidFill>
                  <a:schemeClr val="bg1"/>
                </a:solidFill>
              </a:rPr>
              <a:t>العنف </a:t>
            </a:r>
            <a:r>
              <a:rPr lang="ar-IQ" b="1" dirty="0">
                <a:solidFill>
                  <a:schemeClr val="bg1"/>
                </a:solidFill>
              </a:rPr>
              <a:t>في مكان </a:t>
            </a:r>
            <a:r>
              <a:rPr lang="ar-IQ" b="1" dirty="0" smtClean="0">
                <a:solidFill>
                  <a:schemeClr val="bg1"/>
                </a:solidFill>
              </a:rPr>
              <a:t>العمل</a:t>
            </a:r>
            <a:endParaRPr lang="ar-IQ" b="1" dirty="0">
              <a:solidFill>
                <a:schemeClr val="bg1"/>
              </a:solidFill>
            </a:endParaRPr>
          </a:p>
          <a:p>
            <a:pPr algn="ctr"/>
            <a:endParaRPr lang="ar-IQ" b="1" dirty="0" smtClean="0">
              <a:solidFill>
                <a:schemeClr val="bg1"/>
              </a:solidFill>
            </a:endParaRPr>
          </a:p>
          <a:p>
            <a:pPr algn="justLow"/>
            <a:r>
              <a:rPr lang="ar-IQ" b="1" dirty="0" smtClean="0">
                <a:solidFill>
                  <a:schemeClr val="bg1"/>
                </a:solidFill>
              </a:rPr>
              <a:t>ويشمل </a:t>
            </a:r>
            <a:r>
              <a:rPr lang="ar-IQ" b="1" dirty="0">
                <a:solidFill>
                  <a:schemeClr val="bg1"/>
                </a:solidFill>
              </a:rPr>
              <a:t>الاعتداء الجسدي،واسلوب الترهيب، او الاساءة اللفظية،او العدوانية، او التحرش الذي يتعرض له الموظفون في مكان العمل </a:t>
            </a:r>
            <a:r>
              <a:rPr lang="ar-IQ" b="1" dirty="0" smtClean="0">
                <a:solidFill>
                  <a:schemeClr val="bg1"/>
                </a:solidFill>
              </a:rPr>
              <a:t>.</a:t>
            </a:r>
          </a:p>
          <a:p>
            <a:pPr marL="0" indent="0" algn="justLow">
              <a:buNone/>
            </a:pPr>
            <a:endParaRPr lang="en-US" dirty="0">
              <a:solidFill>
                <a:schemeClr val="bg1"/>
              </a:solidFill>
            </a:endParaRPr>
          </a:p>
          <a:p>
            <a:pPr marL="0" indent="0" algn="ctr">
              <a:buNone/>
            </a:pPr>
            <a:r>
              <a:rPr lang="ar-IQ" b="1" dirty="0" smtClean="0">
                <a:solidFill>
                  <a:schemeClr val="bg1"/>
                </a:solidFill>
              </a:rPr>
              <a:t>الاجهاد</a:t>
            </a:r>
          </a:p>
          <a:p>
            <a:r>
              <a:rPr lang="ar-IQ" b="1" dirty="0" smtClean="0">
                <a:solidFill>
                  <a:schemeClr val="bg1"/>
                </a:solidFill>
              </a:rPr>
              <a:t>هو </a:t>
            </a:r>
            <a:r>
              <a:rPr lang="ar-IQ" b="1" dirty="0">
                <a:solidFill>
                  <a:schemeClr val="bg1"/>
                </a:solidFill>
              </a:rPr>
              <a:t>تفاعل غير محدد للجسم مع الجهد المطلوب.ولكنه يؤثر على الافراد بشكل متفاوت لذا فهو حالة </a:t>
            </a:r>
            <a:r>
              <a:rPr lang="ar-IQ" b="1" dirty="0" smtClean="0">
                <a:solidFill>
                  <a:schemeClr val="bg1"/>
                </a:solidFill>
              </a:rPr>
              <a:t>فردية</a:t>
            </a:r>
            <a:r>
              <a:rPr lang="ar-SA" b="1" dirty="0" smtClean="0">
                <a:solidFill>
                  <a:schemeClr val="bg1"/>
                </a:solidFill>
              </a:rPr>
              <a:t> .                                   </a:t>
            </a:r>
            <a:endParaRPr lang="ar-IQ" dirty="0">
              <a:solidFill>
                <a:schemeClr val="bg1"/>
              </a:solidFill>
            </a:endParaRPr>
          </a:p>
        </p:txBody>
      </p:sp>
    </p:spTree>
    <p:extLst>
      <p:ext uri="{BB962C8B-B14F-4D97-AF65-F5344CB8AC3E}">
        <p14:creationId xmlns:p14="http://schemas.microsoft.com/office/powerpoint/2010/main" val="322874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264696"/>
          </a:xfrm>
          <a:noFill/>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indent="0" algn="r">
              <a:buNone/>
            </a:pPr>
            <a:r>
              <a:rPr lang="ar-IQ" b="1" dirty="0">
                <a:solidFill>
                  <a:schemeClr val="bg1"/>
                </a:solidFill>
              </a:rPr>
              <a:t>معالجة الاجهاد والتوتر </a:t>
            </a:r>
            <a:endParaRPr lang="ar-IQ" b="1" dirty="0" smtClean="0">
              <a:solidFill>
                <a:schemeClr val="bg1"/>
              </a:solidFill>
            </a:endParaRPr>
          </a:p>
          <a:p>
            <a:pPr marL="0" indent="0" algn="r">
              <a:buNone/>
            </a:pPr>
            <a:endParaRPr lang="en-US" dirty="0">
              <a:solidFill>
                <a:schemeClr val="bg1"/>
              </a:solidFill>
            </a:endParaRPr>
          </a:p>
          <a:p>
            <a:pPr algn="r"/>
            <a:r>
              <a:rPr lang="ar-IQ" b="1" dirty="0">
                <a:solidFill>
                  <a:schemeClr val="bg1"/>
                </a:solidFill>
              </a:rPr>
              <a:t>1. التدريب:</a:t>
            </a:r>
            <a:endParaRPr lang="en-US" dirty="0">
              <a:solidFill>
                <a:schemeClr val="bg1"/>
              </a:solidFill>
            </a:endParaRPr>
          </a:p>
          <a:p>
            <a:pPr algn="r"/>
            <a:r>
              <a:rPr lang="ar-IQ" b="1" dirty="0">
                <a:solidFill>
                  <a:schemeClr val="bg1"/>
                </a:solidFill>
              </a:rPr>
              <a:t>2.اتباع طرق غذائية جيدة:</a:t>
            </a:r>
            <a:endParaRPr lang="en-US" dirty="0">
              <a:solidFill>
                <a:schemeClr val="bg1"/>
              </a:solidFill>
            </a:endParaRPr>
          </a:p>
          <a:p>
            <a:pPr algn="r"/>
            <a:r>
              <a:rPr lang="ar-IQ" b="1" dirty="0">
                <a:solidFill>
                  <a:schemeClr val="bg1"/>
                </a:solidFill>
              </a:rPr>
              <a:t>3. ادراك الوقت المناسب للانسحاب:</a:t>
            </a:r>
            <a:endParaRPr lang="en-US" dirty="0">
              <a:solidFill>
                <a:schemeClr val="bg1"/>
              </a:solidFill>
            </a:endParaRPr>
          </a:p>
          <a:p>
            <a:pPr algn="r"/>
            <a:r>
              <a:rPr lang="ar-IQ" b="1" dirty="0">
                <a:solidFill>
                  <a:schemeClr val="bg1"/>
                </a:solidFill>
              </a:rPr>
              <a:t>4. الانتباه الى المواقف المسببة للاجهاد والتوتر:</a:t>
            </a:r>
            <a:endParaRPr lang="en-US" dirty="0">
              <a:solidFill>
                <a:schemeClr val="bg1"/>
              </a:solidFill>
            </a:endParaRPr>
          </a:p>
          <a:p>
            <a:pPr algn="r"/>
            <a:r>
              <a:rPr lang="ar-IQ" b="1" dirty="0">
                <a:solidFill>
                  <a:schemeClr val="bg1"/>
                </a:solidFill>
              </a:rPr>
              <a:t>5. البحث عن شخص يجيد الانصات:</a:t>
            </a:r>
            <a:endParaRPr lang="en-US" dirty="0">
              <a:solidFill>
                <a:schemeClr val="bg1"/>
              </a:solidFill>
            </a:endParaRPr>
          </a:p>
          <a:p>
            <a:pPr algn="r"/>
            <a:r>
              <a:rPr lang="ar-IQ" b="1" dirty="0">
                <a:solidFill>
                  <a:schemeClr val="bg1"/>
                </a:solidFill>
              </a:rPr>
              <a:t>6. اعادة بناء حياتك:</a:t>
            </a:r>
            <a:endParaRPr lang="en-US" dirty="0">
              <a:solidFill>
                <a:schemeClr val="bg1"/>
              </a:solidFill>
            </a:endParaRPr>
          </a:p>
          <a:p>
            <a:pPr algn="r"/>
            <a:r>
              <a:rPr lang="ar-IQ" b="1" dirty="0">
                <a:solidFill>
                  <a:schemeClr val="bg1"/>
                </a:solidFill>
              </a:rPr>
              <a:t>7. ادراك حدود احتمالك:</a:t>
            </a:r>
            <a:endParaRPr lang="en-US" dirty="0">
              <a:solidFill>
                <a:schemeClr val="bg1"/>
              </a:solidFill>
            </a:endParaRPr>
          </a:p>
          <a:p>
            <a:pPr algn="r"/>
            <a:r>
              <a:rPr lang="ar-IQ" b="1" dirty="0">
                <a:solidFill>
                  <a:schemeClr val="bg1"/>
                </a:solidFill>
              </a:rPr>
              <a:t>8.كن متسامحاً:</a:t>
            </a:r>
            <a:endParaRPr lang="en-US" dirty="0">
              <a:solidFill>
                <a:schemeClr val="bg1"/>
              </a:solidFill>
            </a:endParaRPr>
          </a:p>
          <a:p>
            <a:pPr algn="r"/>
            <a:r>
              <a:rPr lang="ar-IQ" b="1" dirty="0">
                <a:solidFill>
                  <a:schemeClr val="bg1"/>
                </a:solidFill>
              </a:rPr>
              <a:t>9. متابعة الاوساط الخارجية:</a:t>
            </a:r>
            <a:endParaRPr lang="en-US" dirty="0">
              <a:solidFill>
                <a:schemeClr val="bg1"/>
              </a:solidFill>
            </a:endParaRPr>
          </a:p>
          <a:p>
            <a:pPr algn="r"/>
            <a:r>
              <a:rPr lang="ar-IQ" b="1" dirty="0">
                <a:solidFill>
                  <a:schemeClr val="bg1"/>
                </a:solidFill>
              </a:rPr>
              <a:t>10. تجنب السيطرة المصطنعة:</a:t>
            </a:r>
            <a:endParaRPr lang="en-US" dirty="0">
              <a:solidFill>
                <a:schemeClr val="bg1"/>
              </a:solidFill>
            </a:endParaRPr>
          </a:p>
          <a:p>
            <a:pPr algn="r"/>
            <a:endParaRPr lang="ar-IQ" dirty="0">
              <a:solidFill>
                <a:schemeClr val="bg1"/>
              </a:solidFill>
            </a:endParaRPr>
          </a:p>
        </p:txBody>
      </p:sp>
    </p:spTree>
    <p:extLst>
      <p:ext uri="{BB962C8B-B14F-4D97-AF65-F5344CB8AC3E}">
        <p14:creationId xmlns:p14="http://schemas.microsoft.com/office/powerpoint/2010/main" val="334254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80">
                                          <p:stCondLst>
                                            <p:cond delay="0"/>
                                          </p:stCondLst>
                                        </p:cTn>
                                        <p:tgtEl>
                                          <p:spTgt spid="3">
                                            <p:txEl>
                                              <p:pRg st="4" end="4"/>
                                            </p:txEl>
                                          </p:spTgt>
                                        </p:tgtEl>
                                      </p:cBhvr>
                                    </p:animEffect>
                                    <p:anim calcmode="lin" valueType="num">
                                      <p:cBhvr>
                                        <p:cTn id="2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4" end="4"/>
                                            </p:txEl>
                                          </p:spTgt>
                                        </p:tgtEl>
                                      </p:cBhvr>
                                      <p:to x="100000" y="60000"/>
                                    </p:animScale>
                                    <p:animScale>
                                      <p:cBhvr>
                                        <p:cTn id="34" dur="166" decel="50000">
                                          <p:stCondLst>
                                            <p:cond delay="676"/>
                                          </p:stCondLst>
                                        </p:cTn>
                                        <p:tgtEl>
                                          <p:spTgt spid="3">
                                            <p:txEl>
                                              <p:pRg st="4" end="4"/>
                                            </p:txEl>
                                          </p:spTgt>
                                        </p:tgtEl>
                                      </p:cBhvr>
                                      <p:to x="100000" y="100000"/>
                                    </p:animScale>
                                    <p:animScale>
                                      <p:cBhvr>
                                        <p:cTn id="35" dur="26">
                                          <p:stCondLst>
                                            <p:cond delay="1312"/>
                                          </p:stCondLst>
                                        </p:cTn>
                                        <p:tgtEl>
                                          <p:spTgt spid="3">
                                            <p:txEl>
                                              <p:pRg st="4" end="4"/>
                                            </p:txEl>
                                          </p:spTgt>
                                        </p:tgtEl>
                                      </p:cBhvr>
                                      <p:to x="100000" y="80000"/>
                                    </p:animScale>
                                    <p:animScale>
                                      <p:cBhvr>
                                        <p:cTn id="36" dur="166" decel="50000">
                                          <p:stCondLst>
                                            <p:cond delay="1338"/>
                                          </p:stCondLst>
                                        </p:cTn>
                                        <p:tgtEl>
                                          <p:spTgt spid="3">
                                            <p:txEl>
                                              <p:pRg st="4" end="4"/>
                                            </p:txEl>
                                          </p:spTgt>
                                        </p:tgtEl>
                                      </p:cBhvr>
                                      <p:to x="100000" y="100000"/>
                                    </p:animScale>
                                    <p:animScale>
                                      <p:cBhvr>
                                        <p:cTn id="37" dur="26">
                                          <p:stCondLst>
                                            <p:cond delay="1642"/>
                                          </p:stCondLst>
                                        </p:cTn>
                                        <p:tgtEl>
                                          <p:spTgt spid="3">
                                            <p:txEl>
                                              <p:pRg st="4" end="4"/>
                                            </p:txEl>
                                          </p:spTgt>
                                        </p:tgtEl>
                                      </p:cBhvr>
                                      <p:to x="100000" y="90000"/>
                                    </p:animScale>
                                    <p:animScale>
                                      <p:cBhvr>
                                        <p:cTn id="38" dur="166" decel="50000">
                                          <p:stCondLst>
                                            <p:cond delay="1668"/>
                                          </p:stCondLst>
                                        </p:cTn>
                                        <p:tgtEl>
                                          <p:spTgt spid="3">
                                            <p:txEl>
                                              <p:pRg st="4" end="4"/>
                                            </p:txEl>
                                          </p:spTgt>
                                        </p:tgtEl>
                                      </p:cBhvr>
                                      <p:to x="100000" y="100000"/>
                                    </p:animScale>
                                    <p:animScale>
                                      <p:cBhvr>
                                        <p:cTn id="39" dur="26">
                                          <p:stCondLst>
                                            <p:cond delay="1808"/>
                                          </p:stCondLst>
                                        </p:cTn>
                                        <p:tgtEl>
                                          <p:spTgt spid="3">
                                            <p:txEl>
                                              <p:pRg st="4" end="4"/>
                                            </p:txEl>
                                          </p:spTgt>
                                        </p:tgtEl>
                                      </p:cBhvr>
                                      <p:to x="100000" y="95000"/>
                                    </p:animScale>
                                    <p:animScale>
                                      <p:cBhvr>
                                        <p:cTn id="40" dur="166" decel="50000">
                                          <p:stCondLst>
                                            <p:cond delay="1834"/>
                                          </p:stCondLst>
                                        </p:cTn>
                                        <p:tgtEl>
                                          <p:spTgt spid="3">
                                            <p:txEl>
                                              <p:pRg st="4" end="4"/>
                                            </p:txEl>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additive="base">
                                        <p:cTn id="6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Effect transition="in" filter="wipe(down)">
                                      <p:cBhvr>
                                        <p:cTn id="67" dur="580">
                                          <p:stCondLst>
                                            <p:cond delay="0"/>
                                          </p:stCondLst>
                                        </p:cTn>
                                        <p:tgtEl>
                                          <p:spTgt spid="3">
                                            <p:txEl>
                                              <p:pRg st="8" end="8"/>
                                            </p:txEl>
                                          </p:spTgt>
                                        </p:tgtEl>
                                      </p:cBhvr>
                                    </p:animEffect>
                                    <p:anim calcmode="lin" valueType="num">
                                      <p:cBhvr>
                                        <p:cTn id="6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txEl>
                                              <p:pRg st="8" end="8"/>
                                            </p:txEl>
                                          </p:spTgt>
                                        </p:tgtEl>
                                      </p:cBhvr>
                                      <p:to x="100000" y="60000"/>
                                    </p:animScale>
                                    <p:animScale>
                                      <p:cBhvr>
                                        <p:cTn id="74" dur="166" decel="50000">
                                          <p:stCondLst>
                                            <p:cond delay="676"/>
                                          </p:stCondLst>
                                        </p:cTn>
                                        <p:tgtEl>
                                          <p:spTgt spid="3">
                                            <p:txEl>
                                              <p:pRg st="8" end="8"/>
                                            </p:txEl>
                                          </p:spTgt>
                                        </p:tgtEl>
                                      </p:cBhvr>
                                      <p:to x="100000" y="100000"/>
                                    </p:animScale>
                                    <p:animScale>
                                      <p:cBhvr>
                                        <p:cTn id="75" dur="26">
                                          <p:stCondLst>
                                            <p:cond delay="1312"/>
                                          </p:stCondLst>
                                        </p:cTn>
                                        <p:tgtEl>
                                          <p:spTgt spid="3">
                                            <p:txEl>
                                              <p:pRg st="8" end="8"/>
                                            </p:txEl>
                                          </p:spTgt>
                                        </p:tgtEl>
                                      </p:cBhvr>
                                      <p:to x="100000" y="80000"/>
                                    </p:animScale>
                                    <p:animScale>
                                      <p:cBhvr>
                                        <p:cTn id="76" dur="166" decel="50000">
                                          <p:stCondLst>
                                            <p:cond delay="1338"/>
                                          </p:stCondLst>
                                        </p:cTn>
                                        <p:tgtEl>
                                          <p:spTgt spid="3">
                                            <p:txEl>
                                              <p:pRg st="8" end="8"/>
                                            </p:txEl>
                                          </p:spTgt>
                                        </p:tgtEl>
                                      </p:cBhvr>
                                      <p:to x="100000" y="100000"/>
                                    </p:animScale>
                                    <p:animScale>
                                      <p:cBhvr>
                                        <p:cTn id="77" dur="26">
                                          <p:stCondLst>
                                            <p:cond delay="1642"/>
                                          </p:stCondLst>
                                        </p:cTn>
                                        <p:tgtEl>
                                          <p:spTgt spid="3">
                                            <p:txEl>
                                              <p:pRg st="8" end="8"/>
                                            </p:txEl>
                                          </p:spTgt>
                                        </p:tgtEl>
                                      </p:cBhvr>
                                      <p:to x="100000" y="90000"/>
                                    </p:animScale>
                                    <p:animScale>
                                      <p:cBhvr>
                                        <p:cTn id="78" dur="166" decel="50000">
                                          <p:stCondLst>
                                            <p:cond delay="1668"/>
                                          </p:stCondLst>
                                        </p:cTn>
                                        <p:tgtEl>
                                          <p:spTgt spid="3">
                                            <p:txEl>
                                              <p:pRg st="8" end="8"/>
                                            </p:txEl>
                                          </p:spTgt>
                                        </p:tgtEl>
                                      </p:cBhvr>
                                      <p:to x="100000" y="100000"/>
                                    </p:animScale>
                                    <p:animScale>
                                      <p:cBhvr>
                                        <p:cTn id="79" dur="26">
                                          <p:stCondLst>
                                            <p:cond delay="1808"/>
                                          </p:stCondLst>
                                        </p:cTn>
                                        <p:tgtEl>
                                          <p:spTgt spid="3">
                                            <p:txEl>
                                              <p:pRg st="8" end="8"/>
                                            </p:txEl>
                                          </p:spTgt>
                                        </p:tgtEl>
                                      </p:cBhvr>
                                      <p:to x="100000" y="95000"/>
                                    </p:animScale>
                                    <p:animScale>
                                      <p:cBhvr>
                                        <p:cTn id="80" dur="166" decel="50000">
                                          <p:stCondLst>
                                            <p:cond delay="1834"/>
                                          </p:stCondLst>
                                        </p:cTn>
                                        <p:tgtEl>
                                          <p:spTgt spid="3">
                                            <p:txEl>
                                              <p:pRg st="8" end="8"/>
                                            </p:tx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nodeType="clickEffect">
                                  <p:stCondLst>
                                    <p:cond delay="0"/>
                                  </p:stCondLst>
                                  <p:childTnLst>
                                    <p:set>
                                      <p:cBhvr>
                                        <p:cTn id="84" dur="1" fill="hold">
                                          <p:stCondLst>
                                            <p:cond delay="0"/>
                                          </p:stCondLst>
                                        </p:cTn>
                                        <p:tgtEl>
                                          <p:spTgt spid="3">
                                            <p:txEl>
                                              <p:pRg st="9" end="9"/>
                                            </p:txEl>
                                          </p:spTgt>
                                        </p:tgtEl>
                                        <p:attrNameLst>
                                          <p:attrName>style.visibility</p:attrName>
                                        </p:attrNameLst>
                                      </p:cBhvr>
                                      <p:to>
                                        <p:strVal val="visible"/>
                                      </p:to>
                                    </p:set>
                                    <p:anim calcmode="lin" valueType="num">
                                      <p:cBhvr>
                                        <p:cTn id="8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8" dur="1000"/>
                                        <p:tgtEl>
                                          <p:spTgt spid="3">
                                            <p:txEl>
                                              <p:pRg st="9" end="9"/>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6" presetClass="entr" presetSubtype="0" fill="hold" nodeType="clickEffect">
                                  <p:stCondLst>
                                    <p:cond delay="0"/>
                                  </p:stCondLst>
                                  <p:childTnLst>
                                    <p:set>
                                      <p:cBhvr>
                                        <p:cTn id="92" dur="1" fill="hold">
                                          <p:stCondLst>
                                            <p:cond delay="0"/>
                                          </p:stCondLst>
                                        </p:cTn>
                                        <p:tgtEl>
                                          <p:spTgt spid="3">
                                            <p:txEl>
                                              <p:pRg st="10" end="10"/>
                                            </p:txEl>
                                          </p:spTgt>
                                        </p:tgtEl>
                                        <p:attrNameLst>
                                          <p:attrName>style.visibility</p:attrName>
                                        </p:attrNameLst>
                                      </p:cBhvr>
                                      <p:to>
                                        <p:strVal val="visible"/>
                                      </p:to>
                                    </p:set>
                                    <p:animEffect transition="in" filter="wipe(down)">
                                      <p:cBhvr>
                                        <p:cTn id="93" dur="580">
                                          <p:stCondLst>
                                            <p:cond delay="0"/>
                                          </p:stCondLst>
                                        </p:cTn>
                                        <p:tgtEl>
                                          <p:spTgt spid="3">
                                            <p:txEl>
                                              <p:pRg st="10" end="10"/>
                                            </p:txEl>
                                          </p:spTgt>
                                        </p:tgtEl>
                                      </p:cBhvr>
                                    </p:animEffect>
                                    <p:anim calcmode="lin" valueType="num">
                                      <p:cBhvr>
                                        <p:cTn id="94"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3">
                                            <p:txEl>
                                              <p:pRg st="10" end="10"/>
                                            </p:txEl>
                                          </p:spTgt>
                                        </p:tgtEl>
                                      </p:cBhvr>
                                      <p:to x="100000" y="60000"/>
                                    </p:animScale>
                                    <p:animScale>
                                      <p:cBhvr>
                                        <p:cTn id="100" dur="166" decel="50000">
                                          <p:stCondLst>
                                            <p:cond delay="676"/>
                                          </p:stCondLst>
                                        </p:cTn>
                                        <p:tgtEl>
                                          <p:spTgt spid="3">
                                            <p:txEl>
                                              <p:pRg st="10" end="10"/>
                                            </p:txEl>
                                          </p:spTgt>
                                        </p:tgtEl>
                                      </p:cBhvr>
                                      <p:to x="100000" y="100000"/>
                                    </p:animScale>
                                    <p:animScale>
                                      <p:cBhvr>
                                        <p:cTn id="101" dur="26">
                                          <p:stCondLst>
                                            <p:cond delay="1312"/>
                                          </p:stCondLst>
                                        </p:cTn>
                                        <p:tgtEl>
                                          <p:spTgt spid="3">
                                            <p:txEl>
                                              <p:pRg st="10" end="10"/>
                                            </p:txEl>
                                          </p:spTgt>
                                        </p:tgtEl>
                                      </p:cBhvr>
                                      <p:to x="100000" y="80000"/>
                                    </p:animScale>
                                    <p:animScale>
                                      <p:cBhvr>
                                        <p:cTn id="102" dur="166" decel="50000">
                                          <p:stCondLst>
                                            <p:cond delay="1338"/>
                                          </p:stCondLst>
                                        </p:cTn>
                                        <p:tgtEl>
                                          <p:spTgt spid="3">
                                            <p:txEl>
                                              <p:pRg st="10" end="10"/>
                                            </p:txEl>
                                          </p:spTgt>
                                        </p:tgtEl>
                                      </p:cBhvr>
                                      <p:to x="100000" y="100000"/>
                                    </p:animScale>
                                    <p:animScale>
                                      <p:cBhvr>
                                        <p:cTn id="103" dur="26">
                                          <p:stCondLst>
                                            <p:cond delay="1642"/>
                                          </p:stCondLst>
                                        </p:cTn>
                                        <p:tgtEl>
                                          <p:spTgt spid="3">
                                            <p:txEl>
                                              <p:pRg st="10" end="10"/>
                                            </p:txEl>
                                          </p:spTgt>
                                        </p:tgtEl>
                                      </p:cBhvr>
                                      <p:to x="100000" y="90000"/>
                                    </p:animScale>
                                    <p:animScale>
                                      <p:cBhvr>
                                        <p:cTn id="104" dur="166" decel="50000">
                                          <p:stCondLst>
                                            <p:cond delay="1668"/>
                                          </p:stCondLst>
                                        </p:cTn>
                                        <p:tgtEl>
                                          <p:spTgt spid="3">
                                            <p:txEl>
                                              <p:pRg st="10" end="10"/>
                                            </p:txEl>
                                          </p:spTgt>
                                        </p:tgtEl>
                                      </p:cBhvr>
                                      <p:to x="100000" y="100000"/>
                                    </p:animScale>
                                    <p:animScale>
                                      <p:cBhvr>
                                        <p:cTn id="105" dur="26">
                                          <p:stCondLst>
                                            <p:cond delay="1808"/>
                                          </p:stCondLst>
                                        </p:cTn>
                                        <p:tgtEl>
                                          <p:spTgt spid="3">
                                            <p:txEl>
                                              <p:pRg st="10" end="10"/>
                                            </p:txEl>
                                          </p:spTgt>
                                        </p:tgtEl>
                                      </p:cBhvr>
                                      <p:to x="100000" y="95000"/>
                                    </p:animScale>
                                    <p:animScale>
                                      <p:cBhvr>
                                        <p:cTn id="106" dur="166" decel="50000">
                                          <p:stCondLst>
                                            <p:cond delay="1834"/>
                                          </p:stCondLst>
                                        </p:cTn>
                                        <p:tgtEl>
                                          <p:spTgt spid="3">
                                            <p:txEl>
                                              <p:pRg st="10" end="10"/>
                                            </p:tx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53" presetClass="entr" presetSubtype="16" fill="hold" nodeType="clickEffect">
                                  <p:stCondLst>
                                    <p:cond delay="0"/>
                                  </p:stCondLst>
                                  <p:childTnLst>
                                    <p:set>
                                      <p:cBhvr>
                                        <p:cTn id="110" dur="1" fill="hold">
                                          <p:stCondLst>
                                            <p:cond delay="0"/>
                                          </p:stCondLst>
                                        </p:cTn>
                                        <p:tgtEl>
                                          <p:spTgt spid="3">
                                            <p:txEl>
                                              <p:pRg st="11" end="11"/>
                                            </p:txEl>
                                          </p:spTgt>
                                        </p:tgtEl>
                                        <p:attrNameLst>
                                          <p:attrName>style.visibility</p:attrName>
                                        </p:attrNameLst>
                                      </p:cBhvr>
                                      <p:to>
                                        <p:strVal val="visible"/>
                                      </p:to>
                                    </p:set>
                                    <p:anim calcmode="lin" valueType="num">
                                      <p:cBhvr>
                                        <p:cTn id="111"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12"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11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35</TotalTime>
  <Words>489</Words>
  <Application>Microsoft Office PowerPoint</Application>
  <PresentationFormat>On-screen Show (4:3)</PresentationFormat>
  <Paragraphs>62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Century Gothic</vt:lpstr>
      <vt:lpstr>Simplified Arabic</vt:lpstr>
      <vt:lpstr>Tahoma</vt:lpstr>
      <vt:lpstr>Wingdings 3</vt:lpstr>
      <vt:lpstr>Slice</vt:lpstr>
      <vt:lpstr>PowerPoint Presentation</vt:lpstr>
      <vt:lpstr>السلامة بوجه عام هي العلم الذي يسعى لحماية الانسان وتجنيبه المخاطر في اي مجال، ومنع الخسائر في الارواح والممتلكات كلما امكن ذلك . </vt:lpstr>
      <vt:lpstr>السلامة المهنية هي العلم الذي يهتم بالحفاظ على سلامة وصحة الانسان من المخاطر التي قد يتعرض  لها بسبب أداء العمل، وذلك بتوفير بيئة عمل آمنة خالية من مسببات الحوادث او الامراض المهنية. او هي مجموعة من القواعد والنظم في اطار تشريعي تهدف الى الحفاظ على الانسان والممتلكات من خطر الاصابة والتلف . </vt:lpstr>
      <vt:lpstr>اهداف السلامة المهنية :        1. حماية الانسان من الاصابات الناجمة عن مخاطر بيئة العمل وذلك بمنع تعرضهم للحوادث والاصابات .    2.الحفاظ على مقومات العنصر المادي المتمثل في المنشآت وما تحتويه من اجهزة ومعدات من التلف والدمار.   3.توفير وتنفيذ آافة اشتراطات السلامة والصحة المهنية التي تكفل توفير بيئة آمنة تحقق الوقاية من الاخطار للعنصر البشري والمادي .     4. تثبيت الامان في قلوب العاملين اثناء قيامهم بالعمل.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dell_pc</dc:creator>
  <cp:lastModifiedBy>sadik1</cp:lastModifiedBy>
  <cp:revision>7</cp:revision>
  <dcterms:created xsi:type="dcterms:W3CDTF">2015-12-17T16:30:23Z</dcterms:created>
  <dcterms:modified xsi:type="dcterms:W3CDTF">2017-04-23T16:50:28Z</dcterms:modified>
</cp:coreProperties>
</file>