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63" r:id="rId4"/>
    <p:sldId id="264" r:id="rId5"/>
    <p:sldId id="265" r:id="rId6"/>
    <p:sldId id="257" r:id="rId7"/>
    <p:sldId id="258" r:id="rId8"/>
    <p:sldId id="259" r:id="rId9"/>
    <p:sldId id="260" r:id="rId10"/>
    <p:sldId id="261"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6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94413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A98CCB00-97F7-4931-B401-AD92A49818DC}" type="datetimeFigureOut">
              <a:rPr lang="ar-IQ" smtClean="0"/>
              <a:t>27/07/1438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254579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3702149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77758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3823311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0334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2970030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3343352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2758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305471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CCB00-97F7-4931-B401-AD92A49818DC}" type="datetimeFigureOut">
              <a:rPr lang="ar-IQ" smtClean="0"/>
              <a:t>27/07/1438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1992238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8CCB00-97F7-4931-B401-AD92A49818DC}" type="datetimeFigureOut">
              <a:rPr lang="ar-IQ" smtClean="0"/>
              <a:t>27/07/1438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173607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8CCB00-97F7-4931-B401-AD92A49818DC}" type="datetimeFigureOut">
              <a:rPr lang="ar-IQ" smtClean="0"/>
              <a:t>27/07/1438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320290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8CCB00-97F7-4931-B401-AD92A49818DC}" type="datetimeFigureOut">
              <a:rPr lang="ar-IQ" smtClean="0"/>
              <a:t>27/07/1438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390726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CCB00-97F7-4931-B401-AD92A49818DC}" type="datetimeFigureOut">
              <a:rPr lang="ar-IQ" smtClean="0"/>
              <a:t>27/07/1438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281861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CCB00-97F7-4931-B401-AD92A49818DC}" type="datetimeFigureOut">
              <a:rPr lang="ar-IQ" smtClean="0"/>
              <a:t>27/07/1438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247863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CCB00-97F7-4931-B401-AD92A49818DC}" type="datetimeFigureOut">
              <a:rPr lang="ar-IQ" smtClean="0"/>
              <a:t>27/07/1438</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FBF98C63-E958-4291-8646-88BACF3865BB}" type="slidenum">
              <a:rPr lang="ar-IQ" smtClean="0"/>
              <a:t>‹#›</a:t>
            </a:fld>
            <a:endParaRPr lang="ar-IQ"/>
          </a:p>
        </p:txBody>
      </p:sp>
    </p:spTree>
    <p:extLst>
      <p:ext uri="{BB962C8B-B14F-4D97-AF65-F5344CB8AC3E}">
        <p14:creationId xmlns:p14="http://schemas.microsoft.com/office/powerpoint/2010/main" val="309967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98CCB00-97F7-4931-B401-AD92A49818DC}" type="datetimeFigureOut">
              <a:rPr lang="ar-IQ" smtClean="0"/>
              <a:t>27/07/1438</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BF98C63-E958-4291-8646-88BACF3865BB}" type="slidenum">
              <a:rPr lang="ar-IQ" smtClean="0"/>
              <a:t>‹#›</a:t>
            </a:fld>
            <a:endParaRPr lang="ar-IQ"/>
          </a:p>
        </p:txBody>
      </p:sp>
    </p:spTree>
    <p:extLst>
      <p:ext uri="{BB962C8B-B14F-4D97-AF65-F5344CB8AC3E}">
        <p14:creationId xmlns:p14="http://schemas.microsoft.com/office/powerpoint/2010/main" val="621832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04664"/>
            <a:ext cx="8280920" cy="5976664"/>
          </a:xfrm>
          <a:noFill/>
        </p:spPr>
        <p:txBody>
          <a:bodyPr/>
          <a:lstStyle/>
          <a:p>
            <a:pPr algn="r">
              <a:lnSpc>
                <a:spcPct val="115000"/>
              </a:lnSpc>
              <a:spcAft>
                <a:spcPts val="1000"/>
              </a:spcAft>
            </a:pPr>
            <a:endParaRPr lang="ar-IQ" sz="2800" b="1" dirty="0" smtClean="0">
              <a:ea typeface="Calibri"/>
              <a:cs typeface="Simplified Arabic"/>
            </a:endParaRPr>
          </a:p>
          <a:p>
            <a:pPr algn="ctr">
              <a:lnSpc>
                <a:spcPct val="115000"/>
              </a:lnSpc>
              <a:spcAft>
                <a:spcPts val="1000"/>
              </a:spcAft>
            </a:pPr>
            <a:r>
              <a:rPr lang="ar-IQ" sz="2800" b="1" dirty="0" smtClean="0">
                <a:ea typeface="Calibri"/>
                <a:cs typeface="Simplified Arabic"/>
              </a:rPr>
              <a:t>ادارة السلامة والصحة المهنية</a:t>
            </a:r>
          </a:p>
          <a:p>
            <a:pPr algn="r">
              <a:lnSpc>
                <a:spcPct val="115000"/>
              </a:lnSpc>
              <a:spcAft>
                <a:spcPts val="1000"/>
              </a:spcAft>
            </a:pPr>
            <a:r>
              <a:rPr lang="ar-IQ" sz="2800" b="1" dirty="0" smtClean="0">
                <a:ea typeface="Calibri"/>
                <a:cs typeface="Simplified Arabic"/>
              </a:rPr>
              <a:t> تم انشاء ادارة السلامة والصحة المهنية عام 1970 من خلال قانون السلامة والصحة المهنية والهدف منه هو ضمان سلامة وصحة العامل في الولايات المتحدة من خلال التعاون مع اصحاب العمل والموظفين على خلق بيئة عمل افضل . فالقانون يتطلب من اصحاب العمل توفير بيئة عمل آمنة وصحية للموظفين </a:t>
            </a:r>
            <a:r>
              <a:rPr lang="ar-IQ" b="1" dirty="0" smtClean="0">
                <a:ea typeface="Calibri"/>
                <a:cs typeface="Simplified Arabic"/>
              </a:rPr>
              <a:t>.</a:t>
            </a:r>
            <a:endParaRPr lang="en-US" sz="2400" dirty="0" smtClean="0">
              <a:ea typeface="Calibri"/>
              <a:cs typeface="Arial"/>
            </a:endParaRPr>
          </a:p>
          <a:p>
            <a:pPr algn="just">
              <a:lnSpc>
                <a:spcPct val="115000"/>
              </a:lnSpc>
              <a:spcAft>
                <a:spcPts val="1000"/>
              </a:spcAft>
            </a:pPr>
            <a:r>
              <a:rPr lang="ar-IQ" b="1" dirty="0" smtClean="0">
                <a:ea typeface="Calibri"/>
                <a:cs typeface="Simplified Arabic"/>
              </a:rPr>
              <a:t> </a:t>
            </a:r>
            <a:endParaRPr lang="en-US" sz="2400" dirty="0" smtClean="0">
              <a:ea typeface="Calibri"/>
              <a:cs typeface="Arial"/>
            </a:endParaRPr>
          </a:p>
          <a:p>
            <a:endParaRPr lang="ar-IQ" dirty="0"/>
          </a:p>
        </p:txBody>
      </p:sp>
    </p:spTree>
    <p:extLst>
      <p:ext uri="{BB962C8B-B14F-4D97-AF65-F5344CB8AC3E}">
        <p14:creationId xmlns:p14="http://schemas.microsoft.com/office/powerpoint/2010/main" val="92269347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120680"/>
          </a:xfrm>
          <a:noFill/>
        </p:spPr>
        <p:txBody>
          <a:bodyPr/>
          <a:lstStyle/>
          <a:p>
            <a:pPr marL="0" indent="0">
              <a:buNone/>
            </a:pPr>
            <a:r>
              <a:rPr lang="ar-IQ" b="1" dirty="0" smtClean="0"/>
              <a:t>   </a:t>
            </a:r>
          </a:p>
          <a:p>
            <a:pPr marL="0" indent="0">
              <a:buNone/>
            </a:pPr>
            <a:endParaRPr lang="ar-IQ" b="1" dirty="0"/>
          </a:p>
          <a:p>
            <a:pPr marL="0" indent="0" algn="r">
              <a:buNone/>
            </a:pPr>
            <a:r>
              <a:rPr lang="ar-IQ" sz="2800" b="1" dirty="0" smtClean="0">
                <a:solidFill>
                  <a:schemeClr val="bg1"/>
                </a:solidFill>
              </a:rPr>
              <a:t>    تعاطي </a:t>
            </a:r>
            <a:r>
              <a:rPr lang="ar-IQ" sz="2800" b="1" dirty="0">
                <a:solidFill>
                  <a:schemeClr val="bg1"/>
                </a:solidFill>
              </a:rPr>
              <a:t>المخدرات: تناول العقاقير والمخدرات الممنوعة </a:t>
            </a:r>
            <a:r>
              <a:rPr lang="ar-IQ" sz="2800" b="1" dirty="0" smtClean="0">
                <a:solidFill>
                  <a:schemeClr val="bg1"/>
                </a:solidFill>
              </a:rPr>
              <a:t>.</a:t>
            </a:r>
          </a:p>
          <a:p>
            <a:pPr marL="0" indent="0" algn="justLow">
              <a:buNone/>
            </a:pPr>
            <a:endParaRPr lang="ar-IQ" sz="2800" b="1" dirty="0">
              <a:solidFill>
                <a:schemeClr val="bg1"/>
              </a:solidFill>
            </a:endParaRPr>
          </a:p>
          <a:p>
            <a:pPr marL="0" indent="0" algn="justLow">
              <a:buNone/>
            </a:pPr>
            <a:endParaRPr lang="en-US" sz="2800" dirty="0">
              <a:solidFill>
                <a:schemeClr val="bg1"/>
              </a:solidFill>
            </a:endParaRPr>
          </a:p>
          <a:p>
            <a:pPr marL="0" indent="0" algn="r">
              <a:buNone/>
            </a:pPr>
            <a:r>
              <a:rPr lang="ar-IQ" sz="2800" b="1" dirty="0" smtClean="0">
                <a:solidFill>
                  <a:schemeClr val="bg1"/>
                </a:solidFill>
              </a:rPr>
              <a:t>  تعاطي </a:t>
            </a:r>
            <a:r>
              <a:rPr lang="ar-IQ" sz="2800" b="1" dirty="0">
                <a:solidFill>
                  <a:schemeClr val="bg1"/>
                </a:solidFill>
              </a:rPr>
              <a:t>الخمر: هو حالة مرضية تفقد الانسان السيطرة على شرب الخمر بشكل يؤثر على النمط الطبيعي لحياته .</a:t>
            </a:r>
            <a:endParaRPr lang="en-US" sz="2800" dirty="0">
              <a:solidFill>
                <a:schemeClr val="bg1"/>
              </a:solidFill>
            </a:endParaRPr>
          </a:p>
          <a:p>
            <a:pPr algn="justLow"/>
            <a:endParaRPr lang="ar-IQ" sz="2800" dirty="0">
              <a:solidFill>
                <a:schemeClr val="bg1"/>
              </a:solidFill>
            </a:endParaRPr>
          </a:p>
        </p:txBody>
      </p:sp>
    </p:spTree>
    <p:extLst>
      <p:ext uri="{BB962C8B-B14F-4D97-AF65-F5344CB8AC3E}">
        <p14:creationId xmlns:p14="http://schemas.microsoft.com/office/powerpoint/2010/main" val="281487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92696"/>
            <a:ext cx="8071048" cy="5327104"/>
          </a:xfrm>
        </p:spPr>
        <p:txBody>
          <a:bodyPr/>
          <a:lstStyle/>
          <a:p>
            <a:pPr marL="0" marR="0" algn="r">
              <a:lnSpc>
                <a:spcPct val="107000"/>
              </a:lnSpc>
              <a:spcBef>
                <a:spcPts val="0"/>
              </a:spcBef>
              <a:spcAft>
                <a:spcPts val="800"/>
              </a:spcAft>
            </a:pPr>
            <a:r>
              <a:rPr lang="ar-SA" b="1" u="sng"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السلامة بوجه عام </a:t>
            </a: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هي العلم الذي يسعى لحماية الانسان وتجنيبه المخاطر في اي مجال، ومنع الخسائر في الارواح والممتلكات كلما امكن ذلك .</a:t>
            </a:r>
            <a:r>
              <a:rPr lang="en-US" sz="2400" dirty="0">
                <a:latin typeface="Calibri" panose="020F0502020204030204" pitchFamily="34" charset="0"/>
                <a:ea typeface="Calibri" panose="020F0502020204030204" pitchFamily="34" charset="0"/>
                <a:cs typeface="Arial" panose="020B0604020202020204" pitchFamily="34" charset="0"/>
              </a:rPr>
              <a:t/>
            </a:r>
            <a:br>
              <a:rPr lang="en-US" sz="2400" dirty="0">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256227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80"/>
            <a:ext cx="8143056" cy="5471120"/>
          </a:xfrm>
        </p:spPr>
        <p:txBody>
          <a:bodyPr/>
          <a:lstStyle/>
          <a:p>
            <a:pPr algn="r"/>
            <a:r>
              <a:rPr lang="ar-SA" b="1" u="sng" dirty="0">
                <a:solidFill>
                  <a:schemeClr val="bg1"/>
                </a:solidFill>
                <a:ea typeface="Calibri" panose="020F0502020204030204" pitchFamily="34" charset="0"/>
                <a:cs typeface="Simplified Arabic" panose="02020603050405020304" pitchFamily="18" charset="-78"/>
              </a:rPr>
              <a:t>السلامة المهنية </a:t>
            </a:r>
            <a:r>
              <a:rPr lang="ar-SA" b="1" dirty="0" smtClean="0">
                <a:solidFill>
                  <a:schemeClr val="bg1"/>
                </a:solidFill>
                <a:ea typeface="Calibri" panose="020F0502020204030204" pitchFamily="34" charset="0"/>
                <a:cs typeface="Simplified Arabic" panose="02020603050405020304" pitchFamily="18" charset="-78"/>
              </a:rPr>
              <a:t>هي </a:t>
            </a:r>
            <a:r>
              <a:rPr lang="ar-SA" b="1" dirty="0">
                <a:solidFill>
                  <a:schemeClr val="bg1"/>
                </a:solidFill>
                <a:ea typeface="Calibri" panose="020F0502020204030204" pitchFamily="34" charset="0"/>
                <a:cs typeface="Simplified Arabic" panose="02020603050405020304" pitchFamily="18" charset="-78"/>
              </a:rPr>
              <a:t>العلم الذي يهتم بالحفاظ على سلامة وصحة الانسان من المخاطر التي قد يتعرض  لها بسبب أداء العمل، وذلك بتوفير بيئة عمل آمنة خالية من مسببات الحوادث او الامراض المهنية. او هي مجموعة من القواعد والنظم في اطار تشريعي تهدف الى الحفاظ على الانسان والممتلكات من خطر الاصابة والتلف . </a:t>
            </a:r>
            <a:endParaRPr lang="en-US" dirty="0">
              <a:solidFill>
                <a:schemeClr val="bg1"/>
              </a:solidFill>
            </a:endParaRPr>
          </a:p>
        </p:txBody>
      </p:sp>
    </p:spTree>
    <p:extLst>
      <p:ext uri="{BB962C8B-B14F-4D97-AF65-F5344CB8AC3E}">
        <p14:creationId xmlns:p14="http://schemas.microsoft.com/office/powerpoint/2010/main" val="147337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20688"/>
            <a:ext cx="7855024" cy="5688632"/>
          </a:xfrm>
        </p:spPr>
        <p:txBody>
          <a:bodyPr/>
          <a:lstStyle/>
          <a:p>
            <a:pPr marL="0" marR="0" algn="r">
              <a:lnSpc>
                <a:spcPct val="107000"/>
              </a:lnSpc>
              <a:spcBef>
                <a:spcPts val="0"/>
              </a:spcBef>
              <a:spcAft>
                <a:spcPts val="800"/>
              </a:spcAft>
            </a:pPr>
            <a:r>
              <a:rPr lang="ar-SA"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اهداف </a:t>
            </a: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السلامة المهنية :  </a:t>
            </a:r>
            <a:r>
              <a:rPr lang="en-US" sz="2400" dirty="0" smtClean="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smtClean="0">
                <a:solidFill>
                  <a:schemeClr val="bg1"/>
                </a:solidFill>
                <a:latin typeface="Calibri" panose="020F0502020204030204" pitchFamily="34" charset="0"/>
                <a:ea typeface="Calibri" panose="020F0502020204030204" pitchFamily="34" charset="0"/>
                <a:cs typeface="Arial" panose="020B0604020202020204" pitchFamily="34" charset="0"/>
              </a:rPr>
            </a:br>
            <a:r>
              <a:rPr lang="ar-SA"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     1. حماية الانسان من الاصابات الناجمة عن مخاطر بيئة العمل وذلك بمنع تعرضهم للحوادث والاصابات .</a:t>
            </a:r>
            <a:r>
              <a:rPr lang="en-US" sz="2400" dirty="0" smtClean="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smtClean="0">
                <a:solidFill>
                  <a:schemeClr val="bg1"/>
                </a:solidFill>
                <a:latin typeface="Calibri" panose="020F0502020204030204" pitchFamily="34" charset="0"/>
                <a:ea typeface="Calibri" panose="020F0502020204030204" pitchFamily="34" charset="0"/>
                <a:cs typeface="Arial" panose="020B0604020202020204" pitchFamily="34" charset="0"/>
              </a:rPr>
            </a:br>
            <a:r>
              <a:rPr lang="ar-SA"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   2.الحفاظ على مقومات العنصر المادي المتمثل في المنشآت وما تحتويه من اجهزة ومعدات من التلف والدمار.</a:t>
            </a:r>
            <a:r>
              <a:rPr lang="en-US" sz="2400" dirty="0" smtClean="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smtClean="0">
                <a:solidFill>
                  <a:schemeClr val="bg1"/>
                </a:solidFill>
                <a:latin typeface="Calibri" panose="020F0502020204030204" pitchFamily="34" charset="0"/>
                <a:ea typeface="Calibri" panose="020F0502020204030204" pitchFamily="34" charset="0"/>
                <a:cs typeface="Arial" panose="020B0604020202020204" pitchFamily="34" charset="0"/>
              </a:rPr>
            </a:br>
            <a:r>
              <a:rPr lang="ar-SA"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  3.توفير وتنفيذ آافة اشتراطات السلامة والصحة المهنية التي تكفل توفير بيئة آمنة تحقق الوقاية من الاخطار </a:t>
            </a: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للعنصر البشري والمادي .    </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4. تثبيت الامان في قلوب العاملين اثناء قيامهم بالعمل.  </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bg1"/>
              </a:solidFill>
            </a:endParaRPr>
          </a:p>
        </p:txBody>
      </p:sp>
    </p:spTree>
    <p:extLst>
      <p:ext uri="{BB962C8B-B14F-4D97-AF65-F5344CB8AC3E}">
        <p14:creationId xmlns:p14="http://schemas.microsoft.com/office/powerpoint/2010/main" val="338141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extLst>
              <p:ext uri="{D42A27DB-BD31-4B8C-83A1-F6EECF244321}">
                <p14:modId xmlns:p14="http://schemas.microsoft.com/office/powerpoint/2010/main" val="1632867376"/>
              </p:ext>
            </p:extLst>
          </p:nvPr>
        </p:nvGraphicFramePr>
        <p:xfrm>
          <a:off x="1115616" y="980729"/>
          <a:ext cx="7560840" cy="5544614"/>
        </p:xfrm>
        <a:graphic>
          <a:graphicData uri="http://schemas.openxmlformats.org/drawingml/2006/table">
            <a:tbl>
              <a:tblPr firstRow="1" firstCol="1" bandRow="1"/>
              <a:tblGrid>
                <a:gridCol w="3780420"/>
                <a:gridCol w="3780420"/>
              </a:tblGrid>
              <a:tr h="554462">
                <a:tc>
                  <a:txBody>
                    <a:bodyPr/>
                    <a:lstStyle/>
                    <a:p>
                      <a:pPr marL="0" marR="0" algn="ct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المدراء التشغيليون</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76200" cap="flat" cmpd="dbl"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قسم الموارد البشرية</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28575"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54462">
                <a:tc>
                  <a:txBody>
                    <a:bodyPr/>
                    <a:lstStyle/>
                    <a:p>
                      <a:pPr marL="0" marR="0" algn="r">
                        <a:lnSpc>
                          <a:spcPct val="107000"/>
                        </a:lnSpc>
                        <a:spcBef>
                          <a:spcPts val="0"/>
                        </a:spcBef>
                        <a:spcAft>
                          <a:spcPts val="0"/>
                        </a:spcAft>
                      </a:pPr>
                      <a:r>
                        <a:rPr lang="ar-SA" sz="1400" b="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مراقبة الصحة والامان خلال اداء مهام العمل اليومي</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76200" cap="flat" cmpd="dbl"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تنسيق برامج الصحة والسلامة المهنية</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28575"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54462">
                <a:tc>
                  <a:txBody>
                    <a:bodyPr/>
                    <a:lstStyle/>
                    <a:p>
                      <a:pPr marL="0" marR="0" algn="r">
                        <a:lnSpc>
                          <a:spcPct val="107000"/>
                        </a:lnSpc>
                        <a:spcBef>
                          <a:spcPts val="0"/>
                        </a:spcBef>
                        <a:spcAft>
                          <a:spcPts val="0"/>
                        </a:spcAft>
                      </a:pPr>
                      <a:r>
                        <a:rPr lang="ar-SA" sz="1400" b="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تدريب العاملين وزيادة وعيهم الامني</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76200" cap="flat" cmpd="dbl"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بناء نظام تسجيل واعداد تقارير مرتبطة بتلك البرامج </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28575"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108922">
                <a:tc>
                  <a:txBody>
                    <a:bodyPr/>
                    <a:lstStyle/>
                    <a:p>
                      <a:pPr marL="0" marR="0" algn="r">
                        <a:lnSpc>
                          <a:spcPct val="107000"/>
                        </a:lnSpc>
                        <a:spcBef>
                          <a:spcPts val="0"/>
                        </a:spcBef>
                        <a:spcAft>
                          <a:spcPts val="0"/>
                        </a:spcAft>
                      </a:pPr>
                      <a:r>
                        <a:rPr lang="ar-SA" sz="1400" b="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التحقيق الميداني في الحوادث </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76200" cap="flat" cmpd="dbl"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توفير الخبرات اللازمة لدراسة حوادث العمل والتحقيق في اسباب وقوعها</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28575"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54462">
                <a:tc>
                  <a:txBody>
                    <a:bodyPr/>
                    <a:lstStyle/>
                    <a:p>
                      <a:pPr marL="0" marR="0" algn="r">
                        <a:lnSpc>
                          <a:spcPct val="107000"/>
                        </a:lnSpc>
                        <a:spcBef>
                          <a:spcPts val="0"/>
                        </a:spcBef>
                        <a:spcAft>
                          <a:spcPts val="0"/>
                        </a:spcAft>
                      </a:pPr>
                      <a:r>
                        <a:rPr lang="ar-SA" sz="1400" b="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مراقبة السلوكيات الصحية والامنية للعاملين</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76200" cap="flat" cmpd="dbl"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تقديم خبرات فنية تسهم في الوقاية من الحوادث</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28575"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108922">
                <a:tc>
                  <a:txBody>
                    <a:bodyPr/>
                    <a:lstStyle/>
                    <a:p>
                      <a:pPr marL="0" marR="0" algn="r">
                        <a:lnSpc>
                          <a:spcPct val="107000"/>
                        </a:lnSpc>
                        <a:spcBef>
                          <a:spcPts val="0"/>
                        </a:spcBef>
                        <a:spcAft>
                          <a:spcPts val="0"/>
                        </a:spcAft>
                      </a:pPr>
                      <a:r>
                        <a:rPr lang="ar-SA" sz="1400" b="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التواصل مع العاملين لتحديد الصعوبات التي تواجههم </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76200" cap="flat" cmpd="dbl"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بناء نظام امني للحد من حالات الوصول غير الملائم الى التجهيزات والمعدات ومرافق المنظمة المختلفة</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28575"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108922">
                <a:tc>
                  <a:txBody>
                    <a:bodyPr/>
                    <a:lstStyle/>
                    <a:p>
                      <a:pPr marL="0" marR="0" algn="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اتباع الاليات الامنية وادخال التغييرات المستحسنة عند الحاجة</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76200" cap="flat" cmpd="dbl"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تدريب المدراء على التعامل مع الافراد العاملين في الحالات الصعبة</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808" marR="67808" marT="0" marB="0">
                    <a:lnL w="28575"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bl>
          </a:graphicData>
        </a:graphic>
      </p:graphicFrame>
      <p:sp>
        <p:nvSpPr>
          <p:cNvPr id="13" name="Rectangle 4"/>
          <p:cNvSpPr>
            <a:spLocks noChangeArrowheads="1"/>
          </p:cNvSpPr>
          <p:nvPr/>
        </p:nvSpPr>
        <p:spPr bwMode="auto">
          <a:xfrm>
            <a:off x="582215" y="505481"/>
            <a:ext cx="105474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SA" sz="1400" b="1" dirty="0">
                <a:latin typeface="Simplified Arabic" panose="02020603050405020304" pitchFamily="18" charset="-78"/>
                <a:ea typeface="Calibri" panose="020F0502020204030204" pitchFamily="34" charset="0"/>
                <a:cs typeface="Simplified Arabic" panose="02020603050405020304" pitchFamily="18" charset="-78"/>
              </a:rPr>
              <a:t> </a:t>
            </a:r>
            <a:r>
              <a:rPr lang="ar-SA" sz="1400" b="1" dirty="0" smtClean="0">
                <a:latin typeface="Simplified Arabic" panose="02020603050405020304" pitchFamily="18" charset="-78"/>
                <a:ea typeface="Calibri" panose="020F0502020204030204" pitchFamily="34" charset="0"/>
                <a:cs typeface="Simplified Arabic" panose="02020603050405020304" pitchFamily="18" charset="-78"/>
              </a:rPr>
              <a:t>                     </a:t>
            </a:r>
            <a:r>
              <a:rPr kumimoji="0" lang="ar-SA" sz="1400" b="1" i="0" u="none" strike="noStrike" cap="none" normalizeH="0" baseline="0" dirty="0" smtClean="0">
                <a:ln>
                  <a:noFill/>
                </a:ln>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rPr>
              <a:t>التوزيع النموذجي لمسؤوليات ادارة الموارد البشرية : ادارة الاخطار وحماية العاملين</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28760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a:noFill/>
        </p:spPr>
        <p:style>
          <a:lnRef idx="0">
            <a:schemeClr val="accent5"/>
          </a:lnRef>
          <a:fillRef idx="3">
            <a:schemeClr val="accent5"/>
          </a:fillRef>
          <a:effectRef idx="3">
            <a:schemeClr val="accent5"/>
          </a:effectRef>
          <a:fontRef idx="minor">
            <a:schemeClr val="lt1"/>
          </a:fontRef>
        </p:style>
        <p:txBody>
          <a:bodyPr/>
          <a:lstStyle/>
          <a:p>
            <a:pPr algn="r"/>
            <a:endParaRPr lang="ar-IQ" sz="2400" b="1" dirty="0" smtClean="0"/>
          </a:p>
          <a:p>
            <a:pPr algn="r"/>
            <a:r>
              <a:rPr lang="ar-IQ" sz="2400" b="1" dirty="0" smtClean="0">
                <a:solidFill>
                  <a:schemeClr val="bg1"/>
                </a:solidFill>
              </a:rPr>
              <a:t>هنا </a:t>
            </a:r>
            <a:r>
              <a:rPr lang="ar-IQ" sz="2400" b="1" dirty="0">
                <a:solidFill>
                  <a:schemeClr val="bg1"/>
                </a:solidFill>
              </a:rPr>
              <a:t>يتطلب من ادارة المنظمات التحقق من النقاط </a:t>
            </a:r>
            <a:r>
              <a:rPr lang="ar-IQ" sz="2400" b="1" dirty="0" smtClean="0">
                <a:solidFill>
                  <a:schemeClr val="bg1"/>
                </a:solidFill>
              </a:rPr>
              <a:t>الاتية</a:t>
            </a:r>
            <a:endParaRPr lang="en-US" sz="2400" b="1" dirty="0" smtClean="0">
              <a:solidFill>
                <a:schemeClr val="bg1"/>
              </a:solidFill>
            </a:endParaRPr>
          </a:p>
          <a:p>
            <a:pPr algn="r"/>
            <a:endParaRPr lang="en-US" sz="2400" dirty="0">
              <a:solidFill>
                <a:schemeClr val="bg1"/>
              </a:solidFill>
            </a:endParaRPr>
          </a:p>
          <a:p>
            <a:pPr marL="0" indent="0" algn="r">
              <a:buNone/>
            </a:pPr>
            <a:r>
              <a:rPr lang="ar-IQ" sz="2400" b="1" dirty="0">
                <a:solidFill>
                  <a:schemeClr val="bg1"/>
                </a:solidFill>
              </a:rPr>
              <a:t>1. ان الظروف المحيطة بموقع العمل او النشاطات التي تتم داخله تمثل خطراً على العاملين.</a:t>
            </a:r>
            <a:endParaRPr lang="en-US" sz="2400" dirty="0">
              <a:solidFill>
                <a:schemeClr val="bg1"/>
              </a:solidFill>
            </a:endParaRPr>
          </a:p>
          <a:p>
            <a:pPr algn="r"/>
            <a:r>
              <a:rPr lang="ar-IQ" sz="2400" b="1" dirty="0">
                <a:solidFill>
                  <a:schemeClr val="bg1"/>
                </a:solidFill>
              </a:rPr>
              <a:t>2. ان صاحب العمل في مجال تخصصه يُدرك هذا الخطر.</a:t>
            </a:r>
            <a:endParaRPr lang="en-US" sz="2400" dirty="0">
              <a:solidFill>
                <a:schemeClr val="bg1"/>
              </a:solidFill>
            </a:endParaRPr>
          </a:p>
          <a:p>
            <a:pPr algn="r"/>
            <a:r>
              <a:rPr lang="ar-IQ" sz="2400" b="1" dirty="0">
                <a:solidFill>
                  <a:schemeClr val="bg1"/>
                </a:solidFill>
              </a:rPr>
              <a:t>3. ان هذا الخطر يمكن ان يؤدي الى الموت او الضرر البلغ.</a:t>
            </a:r>
            <a:endParaRPr lang="en-US" sz="2400" dirty="0">
              <a:solidFill>
                <a:schemeClr val="bg1"/>
              </a:solidFill>
            </a:endParaRPr>
          </a:p>
          <a:p>
            <a:pPr algn="r"/>
            <a:r>
              <a:rPr lang="ar-IQ" sz="2400" b="1" dirty="0">
                <a:solidFill>
                  <a:schemeClr val="bg1"/>
                </a:solidFill>
              </a:rPr>
              <a:t>4. وجود وسائل مجدية وفعالة للقضاء على هذا </a:t>
            </a:r>
            <a:r>
              <a:rPr lang="ar-IQ" sz="2400" b="1" dirty="0" smtClean="0">
                <a:solidFill>
                  <a:schemeClr val="bg1"/>
                </a:solidFill>
              </a:rPr>
              <a:t>الخطر او الحد </a:t>
            </a:r>
            <a:r>
              <a:rPr lang="ar-IQ" sz="2400" b="1" dirty="0">
                <a:solidFill>
                  <a:schemeClr val="bg1"/>
                </a:solidFill>
              </a:rPr>
              <a:t>من اضراره.</a:t>
            </a:r>
            <a:endParaRPr lang="en-US" sz="2400" dirty="0">
              <a:solidFill>
                <a:schemeClr val="bg1"/>
              </a:solidFill>
            </a:endParaRPr>
          </a:p>
          <a:p>
            <a:endParaRPr lang="ar-IQ" dirty="0"/>
          </a:p>
        </p:txBody>
      </p:sp>
    </p:spTree>
    <p:extLst>
      <p:ext uri="{BB962C8B-B14F-4D97-AF65-F5344CB8AC3E}">
        <p14:creationId xmlns:p14="http://schemas.microsoft.com/office/powerpoint/2010/main" val="151196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a:noFill/>
        </p:spPr>
        <p:txBody>
          <a:bodyPr/>
          <a:lstStyle/>
          <a:p>
            <a:pPr algn="justLow"/>
            <a:endParaRPr lang="ar-IQ" b="1" dirty="0" smtClean="0"/>
          </a:p>
          <a:p>
            <a:pPr algn="r"/>
            <a:r>
              <a:rPr lang="ar-IQ" sz="2800" b="1" dirty="0" smtClean="0">
                <a:solidFill>
                  <a:schemeClr val="bg1"/>
                </a:solidFill>
              </a:rPr>
              <a:t>العوامل </a:t>
            </a:r>
            <a:r>
              <a:rPr lang="ar-IQ" sz="2800" b="1" dirty="0">
                <a:solidFill>
                  <a:schemeClr val="bg1"/>
                </a:solidFill>
              </a:rPr>
              <a:t>التي تركز عليها برامج السلامة المهنية</a:t>
            </a:r>
            <a:r>
              <a:rPr lang="ar-IQ" sz="2800" b="1" dirty="0" smtClean="0">
                <a:solidFill>
                  <a:schemeClr val="bg1"/>
                </a:solidFill>
              </a:rPr>
              <a:t>:</a:t>
            </a:r>
          </a:p>
          <a:p>
            <a:pPr algn="r"/>
            <a:endParaRPr lang="en-US" sz="2800" dirty="0">
              <a:solidFill>
                <a:schemeClr val="bg1"/>
              </a:solidFill>
            </a:endParaRPr>
          </a:p>
          <a:p>
            <a:pPr algn="r"/>
            <a:r>
              <a:rPr lang="ar-IQ" sz="2800" b="1" dirty="0">
                <a:solidFill>
                  <a:schemeClr val="bg1"/>
                </a:solidFill>
              </a:rPr>
              <a:t>أولا...تصرفات الموظفين غير الامنة :</a:t>
            </a:r>
            <a:endParaRPr lang="en-US" sz="2800" dirty="0">
              <a:solidFill>
                <a:schemeClr val="bg1"/>
              </a:solidFill>
            </a:endParaRPr>
          </a:p>
          <a:p>
            <a:pPr algn="r"/>
            <a:r>
              <a:rPr lang="ar-IQ" sz="2800" b="1" dirty="0">
                <a:solidFill>
                  <a:schemeClr val="bg1"/>
                </a:solidFill>
              </a:rPr>
              <a:t>ثانياً...ظروف العمل غير الامنة:</a:t>
            </a:r>
            <a:endParaRPr lang="en-US" sz="2800" dirty="0">
              <a:solidFill>
                <a:schemeClr val="bg1"/>
              </a:solidFill>
            </a:endParaRPr>
          </a:p>
          <a:p>
            <a:pPr algn="r"/>
            <a:r>
              <a:rPr lang="ar-IQ" sz="2800" b="1" dirty="0">
                <a:solidFill>
                  <a:schemeClr val="bg1"/>
                </a:solidFill>
              </a:rPr>
              <a:t>ثالثاً...اعداد برامج السلامة:</a:t>
            </a:r>
            <a:endParaRPr lang="en-US" sz="2800" dirty="0">
              <a:solidFill>
                <a:schemeClr val="bg1"/>
              </a:solidFill>
            </a:endParaRPr>
          </a:p>
          <a:p>
            <a:pPr algn="r"/>
            <a:r>
              <a:rPr lang="ar-IQ" sz="2800" b="1" dirty="0">
                <a:solidFill>
                  <a:schemeClr val="bg1"/>
                </a:solidFill>
              </a:rPr>
              <a:t>رابعاً...التحقيق في الحوادث:</a:t>
            </a:r>
            <a:endParaRPr lang="en-US" sz="2800" dirty="0">
              <a:solidFill>
                <a:schemeClr val="bg1"/>
              </a:solidFill>
            </a:endParaRPr>
          </a:p>
          <a:p>
            <a:pPr algn="r"/>
            <a:r>
              <a:rPr lang="ar-IQ" sz="2800" b="1" dirty="0">
                <a:solidFill>
                  <a:schemeClr val="bg1"/>
                </a:solidFill>
              </a:rPr>
              <a:t>خامساً...تقييم برامج السلامة:</a:t>
            </a:r>
            <a:endParaRPr lang="en-US" sz="2800" dirty="0">
              <a:solidFill>
                <a:schemeClr val="bg1"/>
              </a:solidFill>
            </a:endParaRPr>
          </a:p>
          <a:p>
            <a:pPr algn="r"/>
            <a:endParaRPr lang="ar-IQ" sz="2800" dirty="0"/>
          </a:p>
        </p:txBody>
      </p:sp>
    </p:spTree>
    <p:extLst>
      <p:ext uri="{BB962C8B-B14F-4D97-AF65-F5344CB8AC3E}">
        <p14:creationId xmlns:p14="http://schemas.microsoft.com/office/powerpoint/2010/main" val="53451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wipe(down)">
                                      <p:cBhvr>
                                        <p:cTn id="61" dur="580">
                                          <p:stCondLst>
                                            <p:cond delay="0"/>
                                          </p:stCondLst>
                                        </p:cTn>
                                        <p:tgtEl>
                                          <p:spTgt spid="3">
                                            <p:txEl>
                                              <p:pRg st="5" end="5"/>
                                            </p:txEl>
                                          </p:spTgt>
                                        </p:tgtEl>
                                      </p:cBhvr>
                                    </p:animEffect>
                                    <p:anim calcmode="lin" valueType="num">
                                      <p:cBhvr>
                                        <p:cTn id="6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5" end="5"/>
                                            </p:txEl>
                                          </p:spTgt>
                                        </p:tgtEl>
                                      </p:cBhvr>
                                      <p:to x="100000" y="60000"/>
                                    </p:animScale>
                                    <p:animScale>
                                      <p:cBhvr>
                                        <p:cTn id="68" dur="166" decel="50000">
                                          <p:stCondLst>
                                            <p:cond delay="676"/>
                                          </p:stCondLst>
                                        </p:cTn>
                                        <p:tgtEl>
                                          <p:spTgt spid="3">
                                            <p:txEl>
                                              <p:pRg st="5" end="5"/>
                                            </p:txEl>
                                          </p:spTgt>
                                        </p:tgtEl>
                                      </p:cBhvr>
                                      <p:to x="100000" y="100000"/>
                                    </p:animScale>
                                    <p:animScale>
                                      <p:cBhvr>
                                        <p:cTn id="69" dur="26">
                                          <p:stCondLst>
                                            <p:cond delay="1312"/>
                                          </p:stCondLst>
                                        </p:cTn>
                                        <p:tgtEl>
                                          <p:spTgt spid="3">
                                            <p:txEl>
                                              <p:pRg st="5" end="5"/>
                                            </p:txEl>
                                          </p:spTgt>
                                        </p:tgtEl>
                                      </p:cBhvr>
                                      <p:to x="100000" y="80000"/>
                                    </p:animScale>
                                    <p:animScale>
                                      <p:cBhvr>
                                        <p:cTn id="70" dur="166" decel="50000">
                                          <p:stCondLst>
                                            <p:cond delay="1338"/>
                                          </p:stCondLst>
                                        </p:cTn>
                                        <p:tgtEl>
                                          <p:spTgt spid="3">
                                            <p:txEl>
                                              <p:pRg st="5" end="5"/>
                                            </p:txEl>
                                          </p:spTgt>
                                        </p:tgtEl>
                                      </p:cBhvr>
                                      <p:to x="100000" y="100000"/>
                                    </p:animScale>
                                    <p:animScale>
                                      <p:cBhvr>
                                        <p:cTn id="71" dur="26">
                                          <p:stCondLst>
                                            <p:cond delay="1642"/>
                                          </p:stCondLst>
                                        </p:cTn>
                                        <p:tgtEl>
                                          <p:spTgt spid="3">
                                            <p:txEl>
                                              <p:pRg st="5" end="5"/>
                                            </p:txEl>
                                          </p:spTgt>
                                        </p:tgtEl>
                                      </p:cBhvr>
                                      <p:to x="100000" y="90000"/>
                                    </p:animScale>
                                    <p:animScale>
                                      <p:cBhvr>
                                        <p:cTn id="72" dur="166" decel="50000">
                                          <p:stCondLst>
                                            <p:cond delay="1668"/>
                                          </p:stCondLst>
                                        </p:cTn>
                                        <p:tgtEl>
                                          <p:spTgt spid="3">
                                            <p:txEl>
                                              <p:pRg st="5" end="5"/>
                                            </p:txEl>
                                          </p:spTgt>
                                        </p:tgtEl>
                                      </p:cBhvr>
                                      <p:to x="100000" y="100000"/>
                                    </p:animScale>
                                    <p:animScale>
                                      <p:cBhvr>
                                        <p:cTn id="73" dur="26">
                                          <p:stCondLst>
                                            <p:cond delay="1808"/>
                                          </p:stCondLst>
                                        </p:cTn>
                                        <p:tgtEl>
                                          <p:spTgt spid="3">
                                            <p:txEl>
                                              <p:pRg st="5" end="5"/>
                                            </p:txEl>
                                          </p:spTgt>
                                        </p:tgtEl>
                                      </p:cBhvr>
                                      <p:to x="100000" y="95000"/>
                                    </p:animScale>
                                    <p:animScale>
                                      <p:cBhvr>
                                        <p:cTn id="74" dur="166" decel="50000">
                                          <p:stCondLst>
                                            <p:cond delay="1834"/>
                                          </p:stCondLst>
                                        </p:cTn>
                                        <p:tgtEl>
                                          <p:spTgt spid="3">
                                            <p:txEl>
                                              <p:pRg st="5" end="5"/>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ipe(down)">
                                      <p:cBhvr>
                                        <p:cTn id="79" dur="580">
                                          <p:stCondLst>
                                            <p:cond delay="0"/>
                                          </p:stCondLst>
                                        </p:cTn>
                                        <p:tgtEl>
                                          <p:spTgt spid="3">
                                            <p:txEl>
                                              <p:pRg st="6" end="6"/>
                                            </p:txEl>
                                          </p:spTgt>
                                        </p:tgtEl>
                                      </p:cBhvr>
                                    </p:animEffect>
                                    <p:anim calcmode="lin" valueType="num">
                                      <p:cBhvr>
                                        <p:cTn id="8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6" end="6"/>
                                            </p:txEl>
                                          </p:spTgt>
                                        </p:tgtEl>
                                      </p:cBhvr>
                                      <p:to x="100000" y="60000"/>
                                    </p:animScale>
                                    <p:animScale>
                                      <p:cBhvr>
                                        <p:cTn id="86" dur="166" decel="50000">
                                          <p:stCondLst>
                                            <p:cond delay="676"/>
                                          </p:stCondLst>
                                        </p:cTn>
                                        <p:tgtEl>
                                          <p:spTgt spid="3">
                                            <p:txEl>
                                              <p:pRg st="6" end="6"/>
                                            </p:txEl>
                                          </p:spTgt>
                                        </p:tgtEl>
                                      </p:cBhvr>
                                      <p:to x="100000" y="100000"/>
                                    </p:animScale>
                                    <p:animScale>
                                      <p:cBhvr>
                                        <p:cTn id="87" dur="26">
                                          <p:stCondLst>
                                            <p:cond delay="1312"/>
                                          </p:stCondLst>
                                        </p:cTn>
                                        <p:tgtEl>
                                          <p:spTgt spid="3">
                                            <p:txEl>
                                              <p:pRg st="6" end="6"/>
                                            </p:txEl>
                                          </p:spTgt>
                                        </p:tgtEl>
                                      </p:cBhvr>
                                      <p:to x="100000" y="80000"/>
                                    </p:animScale>
                                    <p:animScale>
                                      <p:cBhvr>
                                        <p:cTn id="88" dur="166" decel="50000">
                                          <p:stCondLst>
                                            <p:cond delay="1338"/>
                                          </p:stCondLst>
                                        </p:cTn>
                                        <p:tgtEl>
                                          <p:spTgt spid="3">
                                            <p:txEl>
                                              <p:pRg st="6" end="6"/>
                                            </p:txEl>
                                          </p:spTgt>
                                        </p:tgtEl>
                                      </p:cBhvr>
                                      <p:to x="100000" y="100000"/>
                                    </p:animScale>
                                    <p:animScale>
                                      <p:cBhvr>
                                        <p:cTn id="89" dur="26">
                                          <p:stCondLst>
                                            <p:cond delay="1642"/>
                                          </p:stCondLst>
                                        </p:cTn>
                                        <p:tgtEl>
                                          <p:spTgt spid="3">
                                            <p:txEl>
                                              <p:pRg st="6" end="6"/>
                                            </p:txEl>
                                          </p:spTgt>
                                        </p:tgtEl>
                                      </p:cBhvr>
                                      <p:to x="100000" y="90000"/>
                                    </p:animScale>
                                    <p:animScale>
                                      <p:cBhvr>
                                        <p:cTn id="90" dur="166" decel="50000">
                                          <p:stCondLst>
                                            <p:cond delay="1668"/>
                                          </p:stCondLst>
                                        </p:cTn>
                                        <p:tgtEl>
                                          <p:spTgt spid="3">
                                            <p:txEl>
                                              <p:pRg st="6" end="6"/>
                                            </p:txEl>
                                          </p:spTgt>
                                        </p:tgtEl>
                                      </p:cBhvr>
                                      <p:to x="100000" y="100000"/>
                                    </p:animScale>
                                    <p:animScale>
                                      <p:cBhvr>
                                        <p:cTn id="91" dur="26">
                                          <p:stCondLst>
                                            <p:cond delay="1808"/>
                                          </p:stCondLst>
                                        </p:cTn>
                                        <p:tgtEl>
                                          <p:spTgt spid="3">
                                            <p:txEl>
                                              <p:pRg st="6" end="6"/>
                                            </p:txEl>
                                          </p:spTgt>
                                        </p:tgtEl>
                                      </p:cBhvr>
                                      <p:to x="100000" y="95000"/>
                                    </p:animScale>
                                    <p:animScale>
                                      <p:cBhvr>
                                        <p:cTn id="92" dur="166" decel="50000">
                                          <p:stCondLst>
                                            <p:cond delay="1834"/>
                                          </p:stCondLst>
                                        </p:cTn>
                                        <p:tgtEl>
                                          <p:spTgt spid="3">
                                            <p:txEl>
                                              <p:pRg st="6" end="6"/>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7" end="7"/>
                                            </p:txEl>
                                          </p:spTgt>
                                        </p:tgtEl>
                                        <p:attrNameLst>
                                          <p:attrName>style.visibility</p:attrName>
                                        </p:attrNameLst>
                                      </p:cBhvr>
                                      <p:to>
                                        <p:strVal val="visible"/>
                                      </p:to>
                                    </p:set>
                                    <p:animEffect transition="in" filter="wipe(down)">
                                      <p:cBhvr>
                                        <p:cTn id="97" dur="580">
                                          <p:stCondLst>
                                            <p:cond delay="0"/>
                                          </p:stCondLst>
                                        </p:cTn>
                                        <p:tgtEl>
                                          <p:spTgt spid="3">
                                            <p:txEl>
                                              <p:pRg st="7" end="7"/>
                                            </p:txEl>
                                          </p:spTgt>
                                        </p:tgtEl>
                                      </p:cBhvr>
                                    </p:animEffect>
                                    <p:anim calcmode="lin" valueType="num">
                                      <p:cBhvr>
                                        <p:cTn id="9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7" end="7"/>
                                            </p:txEl>
                                          </p:spTgt>
                                        </p:tgtEl>
                                      </p:cBhvr>
                                      <p:to x="100000" y="60000"/>
                                    </p:animScale>
                                    <p:animScale>
                                      <p:cBhvr>
                                        <p:cTn id="104" dur="166" decel="50000">
                                          <p:stCondLst>
                                            <p:cond delay="676"/>
                                          </p:stCondLst>
                                        </p:cTn>
                                        <p:tgtEl>
                                          <p:spTgt spid="3">
                                            <p:txEl>
                                              <p:pRg st="7" end="7"/>
                                            </p:txEl>
                                          </p:spTgt>
                                        </p:tgtEl>
                                      </p:cBhvr>
                                      <p:to x="100000" y="100000"/>
                                    </p:animScale>
                                    <p:animScale>
                                      <p:cBhvr>
                                        <p:cTn id="105" dur="26">
                                          <p:stCondLst>
                                            <p:cond delay="1312"/>
                                          </p:stCondLst>
                                        </p:cTn>
                                        <p:tgtEl>
                                          <p:spTgt spid="3">
                                            <p:txEl>
                                              <p:pRg st="7" end="7"/>
                                            </p:txEl>
                                          </p:spTgt>
                                        </p:tgtEl>
                                      </p:cBhvr>
                                      <p:to x="100000" y="80000"/>
                                    </p:animScale>
                                    <p:animScale>
                                      <p:cBhvr>
                                        <p:cTn id="106" dur="166" decel="50000">
                                          <p:stCondLst>
                                            <p:cond delay="1338"/>
                                          </p:stCondLst>
                                        </p:cTn>
                                        <p:tgtEl>
                                          <p:spTgt spid="3">
                                            <p:txEl>
                                              <p:pRg st="7" end="7"/>
                                            </p:txEl>
                                          </p:spTgt>
                                        </p:tgtEl>
                                      </p:cBhvr>
                                      <p:to x="100000" y="100000"/>
                                    </p:animScale>
                                    <p:animScale>
                                      <p:cBhvr>
                                        <p:cTn id="107" dur="26">
                                          <p:stCondLst>
                                            <p:cond delay="1642"/>
                                          </p:stCondLst>
                                        </p:cTn>
                                        <p:tgtEl>
                                          <p:spTgt spid="3">
                                            <p:txEl>
                                              <p:pRg st="7" end="7"/>
                                            </p:txEl>
                                          </p:spTgt>
                                        </p:tgtEl>
                                      </p:cBhvr>
                                      <p:to x="100000" y="90000"/>
                                    </p:animScale>
                                    <p:animScale>
                                      <p:cBhvr>
                                        <p:cTn id="108" dur="166" decel="50000">
                                          <p:stCondLst>
                                            <p:cond delay="1668"/>
                                          </p:stCondLst>
                                        </p:cTn>
                                        <p:tgtEl>
                                          <p:spTgt spid="3">
                                            <p:txEl>
                                              <p:pRg st="7" end="7"/>
                                            </p:txEl>
                                          </p:spTgt>
                                        </p:tgtEl>
                                      </p:cBhvr>
                                      <p:to x="100000" y="100000"/>
                                    </p:animScale>
                                    <p:animScale>
                                      <p:cBhvr>
                                        <p:cTn id="109" dur="26">
                                          <p:stCondLst>
                                            <p:cond delay="1808"/>
                                          </p:stCondLst>
                                        </p:cTn>
                                        <p:tgtEl>
                                          <p:spTgt spid="3">
                                            <p:txEl>
                                              <p:pRg st="7" end="7"/>
                                            </p:txEl>
                                          </p:spTgt>
                                        </p:tgtEl>
                                      </p:cBhvr>
                                      <p:to x="100000" y="95000"/>
                                    </p:animScale>
                                    <p:animScale>
                                      <p:cBhvr>
                                        <p:cTn id="110"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a:noFill/>
        </p:spPr>
        <p:txBody>
          <a:bodyPr/>
          <a:lstStyle/>
          <a:p>
            <a:endParaRPr lang="ar-IQ" b="1" dirty="0" smtClean="0"/>
          </a:p>
          <a:p>
            <a:pPr marL="0" indent="0" algn="ctr">
              <a:buNone/>
            </a:pPr>
            <a:r>
              <a:rPr lang="ar-IQ" b="1" dirty="0" smtClean="0">
                <a:solidFill>
                  <a:schemeClr val="bg1"/>
                </a:solidFill>
              </a:rPr>
              <a:t>العنف </a:t>
            </a:r>
            <a:r>
              <a:rPr lang="ar-IQ" b="1" dirty="0">
                <a:solidFill>
                  <a:schemeClr val="bg1"/>
                </a:solidFill>
              </a:rPr>
              <a:t>في مكان </a:t>
            </a:r>
            <a:r>
              <a:rPr lang="ar-IQ" b="1" dirty="0" smtClean="0">
                <a:solidFill>
                  <a:schemeClr val="bg1"/>
                </a:solidFill>
              </a:rPr>
              <a:t>العمل</a:t>
            </a:r>
            <a:endParaRPr lang="ar-IQ" b="1" dirty="0">
              <a:solidFill>
                <a:schemeClr val="bg1"/>
              </a:solidFill>
            </a:endParaRPr>
          </a:p>
          <a:p>
            <a:pPr algn="ctr"/>
            <a:endParaRPr lang="ar-IQ" b="1" dirty="0" smtClean="0">
              <a:solidFill>
                <a:schemeClr val="bg1"/>
              </a:solidFill>
            </a:endParaRPr>
          </a:p>
          <a:p>
            <a:pPr algn="justLow"/>
            <a:r>
              <a:rPr lang="ar-IQ" b="1" dirty="0" smtClean="0">
                <a:solidFill>
                  <a:schemeClr val="bg1"/>
                </a:solidFill>
              </a:rPr>
              <a:t>ويشمل </a:t>
            </a:r>
            <a:r>
              <a:rPr lang="ar-IQ" b="1" dirty="0">
                <a:solidFill>
                  <a:schemeClr val="bg1"/>
                </a:solidFill>
              </a:rPr>
              <a:t>الاعتداء الجسدي،واسلوب الترهيب، او الاساءة اللفظية،او العدوانية، او التحرش الذي يتعرض له الموظفون في مكان العمل </a:t>
            </a:r>
            <a:r>
              <a:rPr lang="ar-IQ" b="1" dirty="0" smtClean="0">
                <a:solidFill>
                  <a:schemeClr val="bg1"/>
                </a:solidFill>
              </a:rPr>
              <a:t>.</a:t>
            </a:r>
          </a:p>
          <a:p>
            <a:pPr marL="0" indent="0" algn="justLow">
              <a:buNone/>
            </a:pPr>
            <a:endParaRPr lang="en-US" dirty="0">
              <a:solidFill>
                <a:schemeClr val="bg1"/>
              </a:solidFill>
            </a:endParaRPr>
          </a:p>
          <a:p>
            <a:pPr marL="0" indent="0" algn="ctr">
              <a:buNone/>
            </a:pPr>
            <a:r>
              <a:rPr lang="ar-IQ" b="1" dirty="0" smtClean="0">
                <a:solidFill>
                  <a:schemeClr val="bg1"/>
                </a:solidFill>
              </a:rPr>
              <a:t>الاجهاد</a:t>
            </a:r>
          </a:p>
          <a:p>
            <a:r>
              <a:rPr lang="ar-IQ" b="1" dirty="0" smtClean="0">
                <a:solidFill>
                  <a:schemeClr val="bg1"/>
                </a:solidFill>
              </a:rPr>
              <a:t>هو </a:t>
            </a:r>
            <a:r>
              <a:rPr lang="ar-IQ" b="1" dirty="0">
                <a:solidFill>
                  <a:schemeClr val="bg1"/>
                </a:solidFill>
              </a:rPr>
              <a:t>تفاعل غير محدد للجسم مع الجهد المطلوب.ولكنه يؤثر على الافراد بشكل متفاوت لذا فهو حالة </a:t>
            </a:r>
            <a:r>
              <a:rPr lang="ar-IQ" b="1" dirty="0" smtClean="0">
                <a:solidFill>
                  <a:schemeClr val="bg1"/>
                </a:solidFill>
              </a:rPr>
              <a:t>فردية</a:t>
            </a:r>
            <a:r>
              <a:rPr lang="ar-SA" b="1" dirty="0" smtClean="0">
                <a:solidFill>
                  <a:schemeClr val="bg1"/>
                </a:solidFill>
              </a:rPr>
              <a:t> .                                   </a:t>
            </a:r>
            <a:endParaRPr lang="ar-IQ" dirty="0">
              <a:solidFill>
                <a:schemeClr val="bg1"/>
              </a:solidFill>
            </a:endParaRPr>
          </a:p>
        </p:txBody>
      </p:sp>
    </p:spTree>
    <p:extLst>
      <p:ext uri="{BB962C8B-B14F-4D97-AF65-F5344CB8AC3E}">
        <p14:creationId xmlns:p14="http://schemas.microsoft.com/office/powerpoint/2010/main" val="322874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a:no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lgn="r">
              <a:buNone/>
            </a:pPr>
            <a:r>
              <a:rPr lang="ar-IQ" b="1" dirty="0">
                <a:solidFill>
                  <a:schemeClr val="bg1"/>
                </a:solidFill>
              </a:rPr>
              <a:t>معالجة الاجهاد والتوتر </a:t>
            </a:r>
            <a:endParaRPr lang="ar-IQ" b="1" dirty="0" smtClean="0">
              <a:solidFill>
                <a:schemeClr val="bg1"/>
              </a:solidFill>
            </a:endParaRPr>
          </a:p>
          <a:p>
            <a:pPr marL="0" indent="0" algn="r">
              <a:buNone/>
            </a:pPr>
            <a:endParaRPr lang="en-US" dirty="0">
              <a:solidFill>
                <a:schemeClr val="bg1"/>
              </a:solidFill>
            </a:endParaRPr>
          </a:p>
          <a:p>
            <a:pPr algn="r"/>
            <a:r>
              <a:rPr lang="ar-IQ" b="1" dirty="0">
                <a:solidFill>
                  <a:schemeClr val="bg1"/>
                </a:solidFill>
              </a:rPr>
              <a:t>1. التدريب:</a:t>
            </a:r>
            <a:endParaRPr lang="en-US" dirty="0">
              <a:solidFill>
                <a:schemeClr val="bg1"/>
              </a:solidFill>
            </a:endParaRPr>
          </a:p>
          <a:p>
            <a:pPr algn="r"/>
            <a:r>
              <a:rPr lang="ar-IQ" b="1" dirty="0">
                <a:solidFill>
                  <a:schemeClr val="bg1"/>
                </a:solidFill>
              </a:rPr>
              <a:t>2.اتباع طرق غذائية جيدة:</a:t>
            </a:r>
            <a:endParaRPr lang="en-US" dirty="0">
              <a:solidFill>
                <a:schemeClr val="bg1"/>
              </a:solidFill>
            </a:endParaRPr>
          </a:p>
          <a:p>
            <a:pPr algn="r"/>
            <a:r>
              <a:rPr lang="ar-IQ" b="1" dirty="0">
                <a:solidFill>
                  <a:schemeClr val="bg1"/>
                </a:solidFill>
              </a:rPr>
              <a:t>3. ادراك الوقت المناسب للانسحاب:</a:t>
            </a:r>
            <a:endParaRPr lang="en-US" dirty="0">
              <a:solidFill>
                <a:schemeClr val="bg1"/>
              </a:solidFill>
            </a:endParaRPr>
          </a:p>
          <a:p>
            <a:pPr algn="r"/>
            <a:r>
              <a:rPr lang="ar-IQ" b="1" dirty="0">
                <a:solidFill>
                  <a:schemeClr val="bg1"/>
                </a:solidFill>
              </a:rPr>
              <a:t>4. الانتباه الى المواقف المسببة للاجهاد والتوتر:</a:t>
            </a:r>
            <a:endParaRPr lang="en-US" dirty="0">
              <a:solidFill>
                <a:schemeClr val="bg1"/>
              </a:solidFill>
            </a:endParaRPr>
          </a:p>
          <a:p>
            <a:pPr algn="r"/>
            <a:r>
              <a:rPr lang="ar-IQ" b="1" dirty="0">
                <a:solidFill>
                  <a:schemeClr val="bg1"/>
                </a:solidFill>
              </a:rPr>
              <a:t>5. البحث عن شخص يجيد الانصات:</a:t>
            </a:r>
            <a:endParaRPr lang="en-US" dirty="0">
              <a:solidFill>
                <a:schemeClr val="bg1"/>
              </a:solidFill>
            </a:endParaRPr>
          </a:p>
          <a:p>
            <a:pPr algn="r"/>
            <a:r>
              <a:rPr lang="ar-IQ" b="1" dirty="0">
                <a:solidFill>
                  <a:schemeClr val="bg1"/>
                </a:solidFill>
              </a:rPr>
              <a:t>6. اعادة بناء حياتك:</a:t>
            </a:r>
            <a:endParaRPr lang="en-US" dirty="0">
              <a:solidFill>
                <a:schemeClr val="bg1"/>
              </a:solidFill>
            </a:endParaRPr>
          </a:p>
          <a:p>
            <a:pPr algn="r"/>
            <a:r>
              <a:rPr lang="ar-IQ" b="1" dirty="0">
                <a:solidFill>
                  <a:schemeClr val="bg1"/>
                </a:solidFill>
              </a:rPr>
              <a:t>7. ادراك حدود احتمالك:</a:t>
            </a:r>
            <a:endParaRPr lang="en-US" dirty="0">
              <a:solidFill>
                <a:schemeClr val="bg1"/>
              </a:solidFill>
            </a:endParaRPr>
          </a:p>
          <a:p>
            <a:pPr algn="r"/>
            <a:r>
              <a:rPr lang="ar-IQ" b="1" dirty="0">
                <a:solidFill>
                  <a:schemeClr val="bg1"/>
                </a:solidFill>
              </a:rPr>
              <a:t>8.كن متسامحاً:</a:t>
            </a:r>
            <a:endParaRPr lang="en-US" dirty="0">
              <a:solidFill>
                <a:schemeClr val="bg1"/>
              </a:solidFill>
            </a:endParaRPr>
          </a:p>
          <a:p>
            <a:pPr algn="r"/>
            <a:r>
              <a:rPr lang="ar-IQ" b="1" dirty="0">
                <a:solidFill>
                  <a:schemeClr val="bg1"/>
                </a:solidFill>
              </a:rPr>
              <a:t>9. متابعة الاوساط الخارجية:</a:t>
            </a:r>
            <a:endParaRPr lang="en-US" dirty="0">
              <a:solidFill>
                <a:schemeClr val="bg1"/>
              </a:solidFill>
            </a:endParaRPr>
          </a:p>
          <a:p>
            <a:pPr algn="r"/>
            <a:r>
              <a:rPr lang="ar-IQ" b="1" dirty="0">
                <a:solidFill>
                  <a:schemeClr val="bg1"/>
                </a:solidFill>
              </a:rPr>
              <a:t>10. تجنب السيطرة المصطنعة:</a:t>
            </a:r>
            <a:endParaRPr lang="en-US" dirty="0">
              <a:solidFill>
                <a:schemeClr val="bg1"/>
              </a:solidFill>
            </a:endParaRPr>
          </a:p>
          <a:p>
            <a:pPr algn="r"/>
            <a:endParaRPr lang="ar-IQ" dirty="0">
              <a:solidFill>
                <a:schemeClr val="bg1"/>
              </a:solidFill>
            </a:endParaRPr>
          </a:p>
        </p:txBody>
      </p:sp>
    </p:spTree>
    <p:extLst>
      <p:ext uri="{BB962C8B-B14F-4D97-AF65-F5344CB8AC3E}">
        <p14:creationId xmlns:p14="http://schemas.microsoft.com/office/powerpoint/2010/main" val="334254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80">
                                          <p:stCondLst>
                                            <p:cond delay="0"/>
                                          </p:stCondLst>
                                        </p:cTn>
                                        <p:tgtEl>
                                          <p:spTgt spid="3">
                                            <p:txEl>
                                              <p:pRg st="4" end="4"/>
                                            </p:txEl>
                                          </p:spTgt>
                                        </p:tgtEl>
                                      </p:cBhvr>
                                    </p:animEffect>
                                    <p:anim calcmode="lin" valueType="num">
                                      <p:cBhvr>
                                        <p:cTn id="2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4" end="4"/>
                                            </p:txEl>
                                          </p:spTgt>
                                        </p:tgtEl>
                                      </p:cBhvr>
                                      <p:to x="100000" y="60000"/>
                                    </p:animScale>
                                    <p:animScale>
                                      <p:cBhvr>
                                        <p:cTn id="34" dur="166" decel="50000">
                                          <p:stCondLst>
                                            <p:cond delay="676"/>
                                          </p:stCondLst>
                                        </p:cTn>
                                        <p:tgtEl>
                                          <p:spTgt spid="3">
                                            <p:txEl>
                                              <p:pRg st="4" end="4"/>
                                            </p:txEl>
                                          </p:spTgt>
                                        </p:tgtEl>
                                      </p:cBhvr>
                                      <p:to x="100000" y="100000"/>
                                    </p:animScale>
                                    <p:animScale>
                                      <p:cBhvr>
                                        <p:cTn id="35" dur="26">
                                          <p:stCondLst>
                                            <p:cond delay="1312"/>
                                          </p:stCondLst>
                                        </p:cTn>
                                        <p:tgtEl>
                                          <p:spTgt spid="3">
                                            <p:txEl>
                                              <p:pRg st="4" end="4"/>
                                            </p:txEl>
                                          </p:spTgt>
                                        </p:tgtEl>
                                      </p:cBhvr>
                                      <p:to x="100000" y="80000"/>
                                    </p:animScale>
                                    <p:animScale>
                                      <p:cBhvr>
                                        <p:cTn id="36" dur="166" decel="50000">
                                          <p:stCondLst>
                                            <p:cond delay="1338"/>
                                          </p:stCondLst>
                                        </p:cTn>
                                        <p:tgtEl>
                                          <p:spTgt spid="3">
                                            <p:txEl>
                                              <p:pRg st="4" end="4"/>
                                            </p:txEl>
                                          </p:spTgt>
                                        </p:tgtEl>
                                      </p:cBhvr>
                                      <p:to x="100000" y="100000"/>
                                    </p:animScale>
                                    <p:animScale>
                                      <p:cBhvr>
                                        <p:cTn id="37" dur="26">
                                          <p:stCondLst>
                                            <p:cond delay="1642"/>
                                          </p:stCondLst>
                                        </p:cTn>
                                        <p:tgtEl>
                                          <p:spTgt spid="3">
                                            <p:txEl>
                                              <p:pRg st="4" end="4"/>
                                            </p:txEl>
                                          </p:spTgt>
                                        </p:tgtEl>
                                      </p:cBhvr>
                                      <p:to x="100000" y="90000"/>
                                    </p:animScale>
                                    <p:animScale>
                                      <p:cBhvr>
                                        <p:cTn id="38" dur="166" decel="50000">
                                          <p:stCondLst>
                                            <p:cond delay="1668"/>
                                          </p:stCondLst>
                                        </p:cTn>
                                        <p:tgtEl>
                                          <p:spTgt spid="3">
                                            <p:txEl>
                                              <p:pRg st="4" end="4"/>
                                            </p:txEl>
                                          </p:spTgt>
                                        </p:tgtEl>
                                      </p:cBhvr>
                                      <p:to x="100000" y="100000"/>
                                    </p:animScale>
                                    <p:animScale>
                                      <p:cBhvr>
                                        <p:cTn id="39" dur="26">
                                          <p:stCondLst>
                                            <p:cond delay="1808"/>
                                          </p:stCondLst>
                                        </p:cTn>
                                        <p:tgtEl>
                                          <p:spTgt spid="3">
                                            <p:txEl>
                                              <p:pRg st="4" end="4"/>
                                            </p:txEl>
                                          </p:spTgt>
                                        </p:tgtEl>
                                      </p:cBhvr>
                                      <p:to x="100000" y="95000"/>
                                    </p:animScale>
                                    <p:animScale>
                                      <p:cBhvr>
                                        <p:cTn id="40" dur="166" decel="50000">
                                          <p:stCondLst>
                                            <p:cond delay="1834"/>
                                          </p:stCondLst>
                                        </p:cTn>
                                        <p:tgtEl>
                                          <p:spTgt spid="3">
                                            <p:txEl>
                                              <p:pRg st="4" end="4"/>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Effect transition="in" filter="wipe(down)">
                                      <p:cBhvr>
                                        <p:cTn id="67" dur="580">
                                          <p:stCondLst>
                                            <p:cond delay="0"/>
                                          </p:stCondLst>
                                        </p:cTn>
                                        <p:tgtEl>
                                          <p:spTgt spid="3">
                                            <p:txEl>
                                              <p:pRg st="8" end="8"/>
                                            </p:txEl>
                                          </p:spTgt>
                                        </p:tgtEl>
                                      </p:cBhvr>
                                    </p:animEffect>
                                    <p:anim calcmode="lin" valueType="num">
                                      <p:cBhvr>
                                        <p:cTn id="6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8" end="8"/>
                                            </p:txEl>
                                          </p:spTgt>
                                        </p:tgtEl>
                                      </p:cBhvr>
                                      <p:to x="100000" y="60000"/>
                                    </p:animScale>
                                    <p:animScale>
                                      <p:cBhvr>
                                        <p:cTn id="74" dur="166" decel="50000">
                                          <p:stCondLst>
                                            <p:cond delay="676"/>
                                          </p:stCondLst>
                                        </p:cTn>
                                        <p:tgtEl>
                                          <p:spTgt spid="3">
                                            <p:txEl>
                                              <p:pRg st="8" end="8"/>
                                            </p:txEl>
                                          </p:spTgt>
                                        </p:tgtEl>
                                      </p:cBhvr>
                                      <p:to x="100000" y="100000"/>
                                    </p:animScale>
                                    <p:animScale>
                                      <p:cBhvr>
                                        <p:cTn id="75" dur="26">
                                          <p:stCondLst>
                                            <p:cond delay="1312"/>
                                          </p:stCondLst>
                                        </p:cTn>
                                        <p:tgtEl>
                                          <p:spTgt spid="3">
                                            <p:txEl>
                                              <p:pRg st="8" end="8"/>
                                            </p:txEl>
                                          </p:spTgt>
                                        </p:tgtEl>
                                      </p:cBhvr>
                                      <p:to x="100000" y="80000"/>
                                    </p:animScale>
                                    <p:animScale>
                                      <p:cBhvr>
                                        <p:cTn id="76" dur="166" decel="50000">
                                          <p:stCondLst>
                                            <p:cond delay="1338"/>
                                          </p:stCondLst>
                                        </p:cTn>
                                        <p:tgtEl>
                                          <p:spTgt spid="3">
                                            <p:txEl>
                                              <p:pRg st="8" end="8"/>
                                            </p:txEl>
                                          </p:spTgt>
                                        </p:tgtEl>
                                      </p:cBhvr>
                                      <p:to x="100000" y="100000"/>
                                    </p:animScale>
                                    <p:animScale>
                                      <p:cBhvr>
                                        <p:cTn id="77" dur="26">
                                          <p:stCondLst>
                                            <p:cond delay="1642"/>
                                          </p:stCondLst>
                                        </p:cTn>
                                        <p:tgtEl>
                                          <p:spTgt spid="3">
                                            <p:txEl>
                                              <p:pRg st="8" end="8"/>
                                            </p:txEl>
                                          </p:spTgt>
                                        </p:tgtEl>
                                      </p:cBhvr>
                                      <p:to x="100000" y="90000"/>
                                    </p:animScale>
                                    <p:animScale>
                                      <p:cBhvr>
                                        <p:cTn id="78" dur="166" decel="50000">
                                          <p:stCondLst>
                                            <p:cond delay="1668"/>
                                          </p:stCondLst>
                                        </p:cTn>
                                        <p:tgtEl>
                                          <p:spTgt spid="3">
                                            <p:txEl>
                                              <p:pRg st="8" end="8"/>
                                            </p:txEl>
                                          </p:spTgt>
                                        </p:tgtEl>
                                      </p:cBhvr>
                                      <p:to x="100000" y="100000"/>
                                    </p:animScale>
                                    <p:animScale>
                                      <p:cBhvr>
                                        <p:cTn id="79" dur="26">
                                          <p:stCondLst>
                                            <p:cond delay="1808"/>
                                          </p:stCondLst>
                                        </p:cTn>
                                        <p:tgtEl>
                                          <p:spTgt spid="3">
                                            <p:txEl>
                                              <p:pRg st="8" end="8"/>
                                            </p:txEl>
                                          </p:spTgt>
                                        </p:tgtEl>
                                      </p:cBhvr>
                                      <p:to x="100000" y="95000"/>
                                    </p:animScale>
                                    <p:animScale>
                                      <p:cBhvr>
                                        <p:cTn id="80" dur="166" decel="50000">
                                          <p:stCondLst>
                                            <p:cond delay="1834"/>
                                          </p:stCondLst>
                                        </p:cTn>
                                        <p:tgtEl>
                                          <p:spTgt spid="3">
                                            <p:txEl>
                                              <p:pRg st="8" end="8"/>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nodeType="clickEffect">
                                  <p:stCondLst>
                                    <p:cond delay="0"/>
                                  </p:stCondLst>
                                  <p:childTnLst>
                                    <p:set>
                                      <p:cBhvr>
                                        <p:cTn id="84" dur="1" fill="hold">
                                          <p:stCondLst>
                                            <p:cond delay="0"/>
                                          </p:stCondLst>
                                        </p:cTn>
                                        <p:tgtEl>
                                          <p:spTgt spid="3">
                                            <p:txEl>
                                              <p:pRg st="9" end="9"/>
                                            </p:txEl>
                                          </p:spTgt>
                                        </p:tgtEl>
                                        <p:attrNameLst>
                                          <p:attrName>style.visibility</p:attrName>
                                        </p:attrNameLst>
                                      </p:cBhvr>
                                      <p:to>
                                        <p:strVal val="visible"/>
                                      </p:to>
                                    </p:set>
                                    <p:anim calcmode="lin" valueType="num">
                                      <p:cBhvr>
                                        <p:cTn id="8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8" dur="1000"/>
                                        <p:tgtEl>
                                          <p:spTgt spid="3">
                                            <p:txEl>
                                              <p:pRg st="9" end="9"/>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nodeType="clickEffect">
                                  <p:stCondLst>
                                    <p:cond delay="0"/>
                                  </p:stCondLst>
                                  <p:childTnLst>
                                    <p:set>
                                      <p:cBhvr>
                                        <p:cTn id="92" dur="1" fill="hold">
                                          <p:stCondLst>
                                            <p:cond delay="0"/>
                                          </p:stCondLst>
                                        </p:cTn>
                                        <p:tgtEl>
                                          <p:spTgt spid="3">
                                            <p:txEl>
                                              <p:pRg st="10" end="10"/>
                                            </p:txEl>
                                          </p:spTgt>
                                        </p:tgtEl>
                                        <p:attrNameLst>
                                          <p:attrName>style.visibility</p:attrName>
                                        </p:attrNameLst>
                                      </p:cBhvr>
                                      <p:to>
                                        <p:strVal val="visible"/>
                                      </p:to>
                                    </p:set>
                                    <p:animEffect transition="in" filter="wipe(down)">
                                      <p:cBhvr>
                                        <p:cTn id="93" dur="580">
                                          <p:stCondLst>
                                            <p:cond delay="0"/>
                                          </p:stCondLst>
                                        </p:cTn>
                                        <p:tgtEl>
                                          <p:spTgt spid="3">
                                            <p:txEl>
                                              <p:pRg st="10" end="10"/>
                                            </p:txEl>
                                          </p:spTgt>
                                        </p:tgtEl>
                                      </p:cBhvr>
                                    </p:animEffect>
                                    <p:anim calcmode="lin" valueType="num">
                                      <p:cBhvr>
                                        <p:cTn id="94"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10" end="10"/>
                                            </p:txEl>
                                          </p:spTgt>
                                        </p:tgtEl>
                                      </p:cBhvr>
                                      <p:to x="100000" y="60000"/>
                                    </p:animScale>
                                    <p:animScale>
                                      <p:cBhvr>
                                        <p:cTn id="100" dur="166" decel="50000">
                                          <p:stCondLst>
                                            <p:cond delay="676"/>
                                          </p:stCondLst>
                                        </p:cTn>
                                        <p:tgtEl>
                                          <p:spTgt spid="3">
                                            <p:txEl>
                                              <p:pRg st="10" end="10"/>
                                            </p:txEl>
                                          </p:spTgt>
                                        </p:tgtEl>
                                      </p:cBhvr>
                                      <p:to x="100000" y="100000"/>
                                    </p:animScale>
                                    <p:animScale>
                                      <p:cBhvr>
                                        <p:cTn id="101" dur="26">
                                          <p:stCondLst>
                                            <p:cond delay="1312"/>
                                          </p:stCondLst>
                                        </p:cTn>
                                        <p:tgtEl>
                                          <p:spTgt spid="3">
                                            <p:txEl>
                                              <p:pRg st="10" end="10"/>
                                            </p:txEl>
                                          </p:spTgt>
                                        </p:tgtEl>
                                      </p:cBhvr>
                                      <p:to x="100000" y="80000"/>
                                    </p:animScale>
                                    <p:animScale>
                                      <p:cBhvr>
                                        <p:cTn id="102" dur="166" decel="50000">
                                          <p:stCondLst>
                                            <p:cond delay="1338"/>
                                          </p:stCondLst>
                                        </p:cTn>
                                        <p:tgtEl>
                                          <p:spTgt spid="3">
                                            <p:txEl>
                                              <p:pRg st="10" end="10"/>
                                            </p:txEl>
                                          </p:spTgt>
                                        </p:tgtEl>
                                      </p:cBhvr>
                                      <p:to x="100000" y="100000"/>
                                    </p:animScale>
                                    <p:animScale>
                                      <p:cBhvr>
                                        <p:cTn id="103" dur="26">
                                          <p:stCondLst>
                                            <p:cond delay="1642"/>
                                          </p:stCondLst>
                                        </p:cTn>
                                        <p:tgtEl>
                                          <p:spTgt spid="3">
                                            <p:txEl>
                                              <p:pRg st="10" end="10"/>
                                            </p:txEl>
                                          </p:spTgt>
                                        </p:tgtEl>
                                      </p:cBhvr>
                                      <p:to x="100000" y="90000"/>
                                    </p:animScale>
                                    <p:animScale>
                                      <p:cBhvr>
                                        <p:cTn id="104" dur="166" decel="50000">
                                          <p:stCondLst>
                                            <p:cond delay="1668"/>
                                          </p:stCondLst>
                                        </p:cTn>
                                        <p:tgtEl>
                                          <p:spTgt spid="3">
                                            <p:txEl>
                                              <p:pRg st="10" end="10"/>
                                            </p:txEl>
                                          </p:spTgt>
                                        </p:tgtEl>
                                      </p:cBhvr>
                                      <p:to x="100000" y="100000"/>
                                    </p:animScale>
                                    <p:animScale>
                                      <p:cBhvr>
                                        <p:cTn id="105" dur="26">
                                          <p:stCondLst>
                                            <p:cond delay="1808"/>
                                          </p:stCondLst>
                                        </p:cTn>
                                        <p:tgtEl>
                                          <p:spTgt spid="3">
                                            <p:txEl>
                                              <p:pRg st="10" end="10"/>
                                            </p:txEl>
                                          </p:spTgt>
                                        </p:tgtEl>
                                      </p:cBhvr>
                                      <p:to x="100000" y="95000"/>
                                    </p:animScale>
                                    <p:animScale>
                                      <p:cBhvr>
                                        <p:cTn id="106" dur="166" decel="50000">
                                          <p:stCondLst>
                                            <p:cond delay="1834"/>
                                          </p:stCondLst>
                                        </p:cTn>
                                        <p:tgtEl>
                                          <p:spTgt spid="3">
                                            <p:txEl>
                                              <p:pRg st="10" end="10"/>
                                            </p:tx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53" presetClass="entr" presetSubtype="16" fill="hold" nodeType="clickEffect">
                                  <p:stCondLst>
                                    <p:cond delay="0"/>
                                  </p:stCondLst>
                                  <p:childTnLst>
                                    <p:set>
                                      <p:cBhvr>
                                        <p:cTn id="110" dur="1" fill="hold">
                                          <p:stCondLst>
                                            <p:cond delay="0"/>
                                          </p:stCondLst>
                                        </p:cTn>
                                        <p:tgtEl>
                                          <p:spTgt spid="3">
                                            <p:txEl>
                                              <p:pRg st="11" end="11"/>
                                            </p:txEl>
                                          </p:spTgt>
                                        </p:tgtEl>
                                        <p:attrNameLst>
                                          <p:attrName>style.visibility</p:attrName>
                                        </p:attrNameLst>
                                      </p:cBhvr>
                                      <p:to>
                                        <p:strVal val="visible"/>
                                      </p:to>
                                    </p:set>
                                    <p:anim calcmode="lin" valueType="num">
                                      <p:cBhvr>
                                        <p:cTn id="111"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12"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11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35</TotalTime>
  <Words>489</Words>
  <Application>Microsoft Office PowerPoint</Application>
  <PresentationFormat>On-screen Show (4:3)</PresentationFormat>
  <Paragraphs>62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Simplified Arabic</vt:lpstr>
      <vt:lpstr>Tahoma</vt:lpstr>
      <vt:lpstr>Wingdings 3</vt:lpstr>
      <vt:lpstr>Slice</vt:lpstr>
      <vt:lpstr>PowerPoint Presentation</vt:lpstr>
      <vt:lpstr>السلامة بوجه عام هي العلم الذي يسعى لحماية الانسان وتجنيبه المخاطر في اي مجال، ومنع الخسائر في الارواح والممتلكات كلما امكن ذلك . </vt:lpstr>
      <vt:lpstr>السلامة المهنية هي العلم الذي يهتم بالحفاظ على سلامة وصحة الانسان من المخاطر التي قد يتعرض  لها بسبب أداء العمل، وذلك بتوفير بيئة عمل آمنة خالية من مسببات الحوادث او الامراض المهنية. او هي مجموعة من القواعد والنظم في اطار تشريعي تهدف الى الحفاظ على الانسان والممتلكات من خطر الاصابة والتلف . </vt:lpstr>
      <vt:lpstr>اهداف السلامة المهنية :        1. حماية الانسان من الاصابات الناجمة عن مخاطر بيئة العمل وذلك بمنع تعرضهم للحوادث والاصابات .    2.الحفاظ على مقومات العنصر المادي المتمثل في المنشآت وما تحتويه من اجهزة ومعدات من التلف والدمار.   3.توفير وتنفيذ آافة اشتراطات السلامة والصحة المهنية التي تكفل توفير بيئة آمنة تحقق الوقاية من الاخطار للعنصر البشري والمادي .     4. تثبيت الامان في قلوب العاملين اثناء قيامهم بالعمل.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dell_pc</dc:creator>
  <cp:lastModifiedBy>sadik1</cp:lastModifiedBy>
  <cp:revision>7</cp:revision>
  <dcterms:created xsi:type="dcterms:W3CDTF">2015-12-17T16:30:23Z</dcterms:created>
  <dcterms:modified xsi:type="dcterms:W3CDTF">2017-04-23T16:50:28Z</dcterms:modified>
</cp:coreProperties>
</file>