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58"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60C7C4A-C7A0-4705-A2A3-96AADF608CDD}"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3705831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0C7C4A-C7A0-4705-A2A3-96AADF608CDD}"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48141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0C7C4A-C7A0-4705-A2A3-96AADF608CDD}"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193108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0C7C4A-C7A0-4705-A2A3-96AADF608CDD}"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256800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0C7C4A-C7A0-4705-A2A3-96AADF608CDD}"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3586642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60C7C4A-C7A0-4705-A2A3-96AADF608CDD}"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275414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60C7C4A-C7A0-4705-A2A3-96AADF608CDD}" type="datetimeFigureOut">
              <a:rPr lang="ar-IQ" smtClean="0"/>
              <a:t>26/01/1437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3257122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60C7C4A-C7A0-4705-A2A3-96AADF608CDD}" type="datetimeFigureOut">
              <a:rPr lang="ar-IQ" smtClean="0"/>
              <a:t>26/01/1437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88623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C7C4A-C7A0-4705-A2A3-96AADF608CDD}" type="datetimeFigureOut">
              <a:rPr lang="ar-IQ" smtClean="0"/>
              <a:t>26/01/1437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2886594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C7C4A-C7A0-4705-A2A3-96AADF608CDD}"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25699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C7C4A-C7A0-4705-A2A3-96AADF608CDD}"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34738C6-F30C-4744-A7ED-E1CED1049155}" type="slidenum">
              <a:rPr lang="ar-IQ" smtClean="0"/>
              <a:t>‹#›</a:t>
            </a:fld>
            <a:endParaRPr lang="ar-IQ"/>
          </a:p>
        </p:txBody>
      </p:sp>
    </p:spTree>
    <p:extLst>
      <p:ext uri="{BB962C8B-B14F-4D97-AF65-F5344CB8AC3E}">
        <p14:creationId xmlns:p14="http://schemas.microsoft.com/office/powerpoint/2010/main" val="355983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60C7C4A-C7A0-4705-A2A3-96AADF608CDD}" type="datetimeFigureOut">
              <a:rPr lang="ar-IQ" smtClean="0"/>
              <a:t>26/01/1437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4738C6-F30C-4744-A7ED-E1CED1049155}" type="slidenum">
              <a:rPr lang="ar-IQ" smtClean="0"/>
              <a:t>‹#›</a:t>
            </a:fld>
            <a:endParaRPr lang="ar-IQ"/>
          </a:p>
        </p:txBody>
      </p:sp>
    </p:spTree>
    <p:extLst>
      <p:ext uri="{BB962C8B-B14F-4D97-AF65-F5344CB8AC3E}">
        <p14:creationId xmlns:p14="http://schemas.microsoft.com/office/powerpoint/2010/main" val="2973642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404664"/>
            <a:ext cx="7848872" cy="5688632"/>
          </a:xfrm>
        </p:spPr>
        <p:style>
          <a:lnRef idx="1">
            <a:schemeClr val="accent4"/>
          </a:lnRef>
          <a:fillRef idx="3">
            <a:schemeClr val="accent4"/>
          </a:fillRef>
          <a:effectRef idx="2">
            <a:schemeClr val="accent4"/>
          </a:effectRef>
          <a:fontRef idx="minor">
            <a:schemeClr val="lt1"/>
          </a:fontRef>
        </p:style>
        <p:txBody>
          <a:bodyPr/>
          <a:lstStyle/>
          <a:p>
            <a:endParaRPr lang="ar-IQ" b="1" dirty="0" smtClean="0"/>
          </a:p>
          <a:p>
            <a:endParaRPr lang="ar-IQ" b="1" dirty="0">
              <a:ln>
                <a:solidFill>
                  <a:sysClr val="windowText" lastClr="000000"/>
                </a:solidFill>
              </a:ln>
              <a:solidFill>
                <a:sysClr val="windowText" lastClr="000000"/>
              </a:solidFill>
            </a:endParaRPr>
          </a:p>
          <a:p>
            <a:pPr algn="justLow"/>
            <a:r>
              <a:rPr lang="ar-IQ" b="1" dirty="0" smtClean="0">
                <a:ln>
                  <a:solidFill>
                    <a:sysClr val="windowText" lastClr="000000"/>
                  </a:solidFill>
                </a:ln>
                <a:solidFill>
                  <a:sysClr val="windowText" lastClr="000000"/>
                </a:solidFill>
              </a:rPr>
              <a:t>    المعرفة </a:t>
            </a:r>
            <a:r>
              <a:rPr lang="ar-IQ" b="1" dirty="0">
                <a:ln>
                  <a:solidFill>
                    <a:sysClr val="windowText" lastClr="000000"/>
                  </a:solidFill>
                </a:ln>
                <a:solidFill>
                  <a:sysClr val="windowText" lastClr="000000"/>
                </a:solidFill>
              </a:rPr>
              <a:t>: الافكار او المفاهيم التي تُبديها كينونة معينة (فرد او منظمة او مجتمع) والتي تستخدم لاتخاذ سلوك فعال </a:t>
            </a:r>
            <a:r>
              <a:rPr lang="ar-IQ" b="1" dirty="0" smtClean="0">
                <a:ln>
                  <a:solidFill>
                    <a:sysClr val="windowText" lastClr="000000"/>
                  </a:solidFill>
                </a:ln>
                <a:solidFill>
                  <a:sysClr val="windowText" lastClr="000000"/>
                </a:solidFill>
              </a:rPr>
              <a:t>نحو تحقيق </a:t>
            </a:r>
            <a:r>
              <a:rPr lang="ar-IQ" b="1" dirty="0">
                <a:ln>
                  <a:solidFill>
                    <a:sysClr val="windowText" lastClr="000000"/>
                  </a:solidFill>
                </a:ln>
                <a:solidFill>
                  <a:sysClr val="windowText" lastClr="000000"/>
                </a:solidFill>
              </a:rPr>
              <a:t>اهداف تلك الكينونة.</a:t>
            </a:r>
            <a:endParaRPr lang="en-US" b="1" dirty="0">
              <a:ln>
                <a:solidFill>
                  <a:sysClr val="windowText" lastClr="000000"/>
                </a:solidFill>
              </a:ln>
              <a:solidFill>
                <a:sysClr val="windowText" lastClr="000000"/>
              </a:solidFill>
            </a:endParaRPr>
          </a:p>
          <a:p>
            <a:pPr algn="justLow"/>
            <a:endParaRPr lang="ar-IQ" dirty="0"/>
          </a:p>
        </p:txBody>
      </p:sp>
    </p:spTree>
    <p:extLst>
      <p:ext uri="{BB962C8B-B14F-4D97-AF65-F5344CB8AC3E}">
        <p14:creationId xmlns:p14="http://schemas.microsoft.com/office/powerpoint/2010/main" val="269141422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style>
          <a:lnRef idx="1">
            <a:schemeClr val="accent4"/>
          </a:lnRef>
          <a:fillRef idx="3">
            <a:schemeClr val="accent4"/>
          </a:fillRef>
          <a:effectRef idx="2">
            <a:schemeClr val="accent4"/>
          </a:effectRef>
          <a:fontRef idx="minor">
            <a:schemeClr val="lt1"/>
          </a:fontRef>
        </p:style>
        <p:txBody>
          <a:bodyPr>
            <a:normAutofit lnSpcReduction="10000"/>
          </a:bodyPr>
          <a:lstStyle/>
          <a:p>
            <a:pPr algn="justLow"/>
            <a:r>
              <a:rPr lang="ar-IQ" b="1" dirty="0"/>
              <a:t> </a:t>
            </a:r>
            <a:r>
              <a:rPr lang="ar-IQ" b="1" dirty="0">
                <a:solidFill>
                  <a:sysClr val="windowText" lastClr="000000"/>
                </a:solidFill>
              </a:rPr>
              <a:t>يقوم مفهوم إدارة المعرفة بتوفير المعلومات وإتاحتها لجميع العاملين في المنظمة، والمستفيدين من خارجها، حيث يرتكز على الاستفادة القصوى من المعلومات المتوافرة في المنظمة، والخبرات الفردية الكامنة في عقول موظفيها. لذا، فإن من أهم مميزات تطبيق هذا المفهوم هو الاستثمار الأمثل لرأس المال المعرفي، وتحويله إلى قوة إنتاجية تسهم في تنمية أداء الفرد، ورفع كفاءة المنظمة</a:t>
            </a:r>
            <a:r>
              <a:rPr lang="en-US" b="1" dirty="0">
                <a:solidFill>
                  <a:sysClr val="windowText" lastClr="000000"/>
                </a:solidFill>
              </a:rPr>
              <a:t>.</a:t>
            </a:r>
            <a:r>
              <a:rPr lang="en-US" dirty="0">
                <a:solidFill>
                  <a:sysClr val="windowText" lastClr="000000"/>
                </a:solidFill>
              </a:rPr>
              <a:t> </a:t>
            </a:r>
            <a:r>
              <a:rPr lang="en-US" b="1" dirty="0">
                <a:solidFill>
                  <a:sysClr val="windowText" lastClr="000000"/>
                </a:solidFill>
              </a:rPr>
              <a:t/>
            </a:r>
            <a:br>
              <a:rPr lang="en-US" b="1" dirty="0">
                <a:solidFill>
                  <a:sysClr val="windowText" lastClr="000000"/>
                </a:solidFill>
              </a:rPr>
            </a:br>
            <a:r>
              <a:rPr lang="ar-IQ" b="1" dirty="0">
                <a:solidFill>
                  <a:sysClr val="windowText" lastClr="000000"/>
                </a:solidFill>
              </a:rPr>
              <a:t>ويرى عالم الإدارة الأميركي " بيتر دروكر " أن العالم صار يتعامل فعلاً مع صناعات معرفية تكون الأفكار منتجاتها والبيانات موادها الأولية والعقل البشري أداتها ، إلى حد باتت المعرفة المكون الرئيسي للنظام الاقتصادي والاجتماعي المعاصر. </a:t>
            </a:r>
            <a:endParaRPr lang="ar-IQ" dirty="0">
              <a:solidFill>
                <a:sysClr val="windowText" lastClr="000000"/>
              </a:solidFill>
            </a:endParaRPr>
          </a:p>
        </p:txBody>
      </p:sp>
    </p:spTree>
    <p:extLst>
      <p:ext uri="{BB962C8B-B14F-4D97-AF65-F5344CB8AC3E}">
        <p14:creationId xmlns:p14="http://schemas.microsoft.com/office/powerpoint/2010/main" val="3085306872"/>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style>
          <a:lnRef idx="1">
            <a:schemeClr val="accent4"/>
          </a:lnRef>
          <a:fillRef idx="3">
            <a:schemeClr val="accent4"/>
          </a:fillRef>
          <a:effectRef idx="2">
            <a:schemeClr val="accent4"/>
          </a:effectRef>
          <a:fontRef idx="minor">
            <a:schemeClr val="lt1"/>
          </a:fontRef>
        </p:style>
        <p:txBody>
          <a:bodyPr>
            <a:normAutofit fontScale="85000" lnSpcReduction="10000"/>
          </a:bodyPr>
          <a:lstStyle/>
          <a:p>
            <a:pPr algn="justLow"/>
            <a:r>
              <a:rPr lang="ar-IQ" dirty="0">
                <a:solidFill>
                  <a:sysClr val="windowText" lastClr="000000"/>
                </a:solidFill>
              </a:rPr>
              <a:t> </a:t>
            </a:r>
            <a:r>
              <a:rPr lang="ar-IQ" u="sng" dirty="0">
                <a:solidFill>
                  <a:sysClr val="windowText" lastClr="000000"/>
                </a:solidFill>
              </a:rPr>
              <a:t>أ</a:t>
            </a:r>
            <a:r>
              <a:rPr lang="ar-IQ" u="sng" dirty="0" smtClean="0">
                <a:solidFill>
                  <a:sysClr val="windowText" lastClr="000000"/>
                </a:solidFill>
              </a:rPr>
              <a:t>همية راس المال المعرفي</a:t>
            </a:r>
            <a:endParaRPr lang="en-US" sz="2800" u="sng" dirty="0">
              <a:solidFill>
                <a:sysClr val="windowText" lastClr="000000"/>
              </a:solidFill>
            </a:endParaRPr>
          </a:p>
          <a:p>
            <a:pPr lvl="0" algn="justLow"/>
            <a:r>
              <a:rPr lang="ar-IQ" dirty="0">
                <a:solidFill>
                  <a:sysClr val="windowText" lastClr="000000"/>
                </a:solidFill>
              </a:rPr>
              <a:t>تتمثل اهمية راس المال المعرفي بامتلاك المنظمة السياحية او الفندقية لنخبة متميزة من العاملين على كافة المستويات وهذه النخبة لها القدرة على التعامل المرن في ظل نظام انتاجي متطور ولها القدرة على اعادة تركيب وتشكيل هذا النظام الانتاجي بطرق متميزة.</a:t>
            </a:r>
            <a:endParaRPr lang="en-US" sz="2800" dirty="0">
              <a:solidFill>
                <a:sysClr val="windowText" lastClr="000000"/>
              </a:solidFill>
            </a:endParaRPr>
          </a:p>
          <a:p>
            <a:pPr lvl="0" algn="justLow"/>
            <a:r>
              <a:rPr lang="ar-IQ" dirty="0">
                <a:solidFill>
                  <a:sysClr val="windowText" lastClr="000000"/>
                </a:solidFill>
              </a:rPr>
              <a:t>نظرا لكون راس المال المعرفي يمثل ميزة تنافسية حرجة للمنظمات السياحية او الفندقية الحديثة ودعامة اساسية لبقائها وازدهارها وتطورها، فان ذلك يدفع ادارة الموارد البشرية الى متابعة الكوادر المعرفية والنادرة لغرض جذبها واستقطابها كمهارات وخبرات متقدمة تستفيد منها المنظمة.</a:t>
            </a:r>
            <a:endParaRPr lang="en-US" sz="2800" dirty="0">
              <a:solidFill>
                <a:sysClr val="windowText" lastClr="000000"/>
              </a:solidFill>
            </a:endParaRPr>
          </a:p>
          <a:p>
            <a:pPr lvl="0" algn="justLow"/>
            <a:r>
              <a:rPr lang="ar-IQ" dirty="0">
                <a:solidFill>
                  <a:sysClr val="windowText" lastClr="000000"/>
                </a:solidFill>
              </a:rPr>
              <a:t>يساهم راس المال المعرفي بتطوير وانعاش عمليات الابتكار والابداع باستمرار في مجاميع عمل تتبع اساليب ابداعية لعصف الافكار وتوليدها ونقلها متجسدة بمنتجات وخدمات متطورة تحاكي رغبات الزبائن وحاجاتهم في سوق شديدة المنافسة</a:t>
            </a:r>
            <a:r>
              <a:rPr lang="ar-IQ" dirty="0" smtClean="0">
                <a:solidFill>
                  <a:sysClr val="windowText" lastClr="000000"/>
                </a:solidFill>
              </a:rPr>
              <a:t>.</a:t>
            </a:r>
            <a:endParaRPr lang="en-US" sz="2800" dirty="0">
              <a:solidFill>
                <a:sysClr val="windowText" lastClr="000000"/>
              </a:solidFill>
            </a:endParaRPr>
          </a:p>
          <a:p>
            <a:endParaRPr lang="ar-IQ" dirty="0">
              <a:solidFill>
                <a:sysClr val="windowText" lastClr="000000"/>
              </a:solidFill>
            </a:endParaRPr>
          </a:p>
        </p:txBody>
      </p:sp>
    </p:spTree>
    <p:extLst>
      <p:ext uri="{BB962C8B-B14F-4D97-AF65-F5344CB8AC3E}">
        <p14:creationId xmlns:p14="http://schemas.microsoft.com/office/powerpoint/2010/main" val="61781831"/>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3" end="3"/>
                                            </p:txEl>
                                          </p:spTgt>
                                        </p:tgtEl>
                                        <p:attrNameLst>
                                          <p:attrName>style.visibility</p:attrName>
                                        </p:attrNameLst>
                                      </p:cBhvr>
                                      <p:to>
                                        <p:strVal val="visible"/>
                                      </p:to>
                                    </p:set>
                                    <p:animEffect transition="in" filter="wipe(down)">
                                      <p:cBhvr>
                                        <p:cTn id="79" dur="580">
                                          <p:stCondLst>
                                            <p:cond delay="0"/>
                                          </p:stCondLst>
                                        </p:cTn>
                                        <p:tgtEl>
                                          <p:spTgt spid="3">
                                            <p:txEl>
                                              <p:pRg st="3" end="3"/>
                                            </p:txEl>
                                          </p:spTgt>
                                        </p:tgtEl>
                                      </p:cBhvr>
                                    </p:animEffect>
                                    <p:anim calcmode="lin" valueType="num">
                                      <p:cBhvr>
                                        <p:cTn id="8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3" end="3"/>
                                            </p:txEl>
                                          </p:spTgt>
                                        </p:tgtEl>
                                      </p:cBhvr>
                                      <p:to x="100000" y="60000"/>
                                    </p:animScale>
                                    <p:animScale>
                                      <p:cBhvr>
                                        <p:cTn id="86" dur="166" decel="50000">
                                          <p:stCondLst>
                                            <p:cond delay="676"/>
                                          </p:stCondLst>
                                        </p:cTn>
                                        <p:tgtEl>
                                          <p:spTgt spid="3">
                                            <p:txEl>
                                              <p:pRg st="3" end="3"/>
                                            </p:txEl>
                                          </p:spTgt>
                                        </p:tgtEl>
                                      </p:cBhvr>
                                      <p:to x="100000" y="100000"/>
                                    </p:animScale>
                                    <p:animScale>
                                      <p:cBhvr>
                                        <p:cTn id="87" dur="26">
                                          <p:stCondLst>
                                            <p:cond delay="1312"/>
                                          </p:stCondLst>
                                        </p:cTn>
                                        <p:tgtEl>
                                          <p:spTgt spid="3">
                                            <p:txEl>
                                              <p:pRg st="3" end="3"/>
                                            </p:txEl>
                                          </p:spTgt>
                                        </p:tgtEl>
                                      </p:cBhvr>
                                      <p:to x="100000" y="80000"/>
                                    </p:animScale>
                                    <p:animScale>
                                      <p:cBhvr>
                                        <p:cTn id="88" dur="166" decel="50000">
                                          <p:stCondLst>
                                            <p:cond delay="1338"/>
                                          </p:stCondLst>
                                        </p:cTn>
                                        <p:tgtEl>
                                          <p:spTgt spid="3">
                                            <p:txEl>
                                              <p:pRg st="3" end="3"/>
                                            </p:txEl>
                                          </p:spTgt>
                                        </p:tgtEl>
                                      </p:cBhvr>
                                      <p:to x="100000" y="100000"/>
                                    </p:animScale>
                                    <p:animScale>
                                      <p:cBhvr>
                                        <p:cTn id="89" dur="26">
                                          <p:stCondLst>
                                            <p:cond delay="1642"/>
                                          </p:stCondLst>
                                        </p:cTn>
                                        <p:tgtEl>
                                          <p:spTgt spid="3">
                                            <p:txEl>
                                              <p:pRg st="3" end="3"/>
                                            </p:txEl>
                                          </p:spTgt>
                                        </p:tgtEl>
                                      </p:cBhvr>
                                      <p:to x="100000" y="90000"/>
                                    </p:animScale>
                                    <p:animScale>
                                      <p:cBhvr>
                                        <p:cTn id="90" dur="166" decel="50000">
                                          <p:stCondLst>
                                            <p:cond delay="1668"/>
                                          </p:stCondLst>
                                        </p:cTn>
                                        <p:tgtEl>
                                          <p:spTgt spid="3">
                                            <p:txEl>
                                              <p:pRg st="3" end="3"/>
                                            </p:txEl>
                                          </p:spTgt>
                                        </p:tgtEl>
                                      </p:cBhvr>
                                      <p:to x="100000" y="100000"/>
                                    </p:animScale>
                                    <p:animScale>
                                      <p:cBhvr>
                                        <p:cTn id="91" dur="26">
                                          <p:stCondLst>
                                            <p:cond delay="1808"/>
                                          </p:stCondLst>
                                        </p:cTn>
                                        <p:tgtEl>
                                          <p:spTgt spid="3">
                                            <p:txEl>
                                              <p:pRg st="3" end="3"/>
                                            </p:txEl>
                                          </p:spTgt>
                                        </p:tgtEl>
                                      </p:cBhvr>
                                      <p:to x="100000" y="95000"/>
                                    </p:animScale>
                                    <p:animScale>
                                      <p:cBhvr>
                                        <p:cTn id="92"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style>
          <a:lnRef idx="1">
            <a:schemeClr val="accent4"/>
          </a:lnRef>
          <a:fillRef idx="3">
            <a:schemeClr val="accent4"/>
          </a:fillRef>
          <a:effectRef idx="2">
            <a:schemeClr val="accent4"/>
          </a:effectRef>
          <a:fontRef idx="minor">
            <a:schemeClr val="lt1"/>
          </a:fontRef>
        </p:style>
        <p:txBody>
          <a:bodyPr>
            <a:normAutofit fontScale="85000" lnSpcReduction="20000"/>
          </a:bodyPr>
          <a:lstStyle/>
          <a:p>
            <a:pPr lvl="0" algn="justLow"/>
            <a:r>
              <a:rPr lang="ar-IQ" dirty="0" smtClean="0">
                <a:solidFill>
                  <a:sysClr val="windowText" lastClr="000000"/>
                </a:solidFill>
              </a:rPr>
              <a:t>تنبع اهمية راس المال المعرفي من كونه وسيلة فعالة في مواجهة التحديات الراهنة والتعامل مع المتغيرات الجديدة وادراكها لذلك فقد اهتمت البلدان الراسمالية وعلى راسها اليابان بمضاعفة الاستثمار في الموارد البشرية مما سمح لها تحقيق السبق في العديد من المجالات ، وهذا حذا برئيس الولايات المتحدة اطلاق مقولته الشهيرة "اذا سجلت اليابان اسطورة حضارية انتاجا، وتوزيعا وكفاءة وجودة، فنحن افضل من يقلدها" </a:t>
            </a:r>
          </a:p>
          <a:p>
            <a:pPr lvl="0" algn="justLow"/>
            <a:r>
              <a:rPr lang="ar-IQ" dirty="0" smtClean="0">
                <a:solidFill>
                  <a:sysClr val="windowText" lastClr="000000"/>
                </a:solidFill>
              </a:rPr>
              <a:t>تبرز اهمية راس المال المعرفي من خلال الدور الذي يؤديه في منح المنظمة السياحية او الفندقية مقدرات تكيفية عالية تمكنها من مواكبة ما يسمى باقتصاد المعرفة (</a:t>
            </a:r>
            <a:r>
              <a:rPr lang="en-US" dirty="0" smtClean="0">
                <a:solidFill>
                  <a:sysClr val="windowText" lastClr="000000"/>
                </a:solidFill>
              </a:rPr>
              <a:t>Knowledge Economy</a:t>
            </a:r>
            <a:r>
              <a:rPr lang="ar-IQ" dirty="0" smtClean="0">
                <a:solidFill>
                  <a:sysClr val="windowText" lastClr="000000"/>
                </a:solidFill>
              </a:rPr>
              <a:t>) وذلك لما يتمتع به راس المال المعرفي من صفات عديدة اهمها : </a:t>
            </a:r>
          </a:p>
          <a:p>
            <a:pPr lvl="0" algn="justLow"/>
            <a:r>
              <a:rPr lang="ar-IQ">
                <a:solidFill>
                  <a:sysClr val="windowText" lastClr="000000"/>
                </a:solidFill>
              </a:rPr>
              <a:t> </a:t>
            </a:r>
            <a:r>
              <a:rPr lang="ar-IQ" smtClean="0">
                <a:solidFill>
                  <a:sysClr val="windowText" lastClr="000000"/>
                </a:solidFill>
              </a:rPr>
              <a:t> - </a:t>
            </a:r>
            <a:r>
              <a:rPr lang="ar-IQ" smtClean="0">
                <a:solidFill>
                  <a:sysClr val="windowText" lastClr="000000"/>
                </a:solidFill>
              </a:rPr>
              <a:t>قدرته </a:t>
            </a:r>
            <a:r>
              <a:rPr lang="ar-IQ" dirty="0" smtClean="0">
                <a:solidFill>
                  <a:sysClr val="windowText" lastClr="000000"/>
                </a:solidFill>
              </a:rPr>
              <a:t>على استيعاب المستجدات العلمية والتكنولوجية.</a:t>
            </a:r>
            <a:endParaRPr lang="en-US" sz="2400" dirty="0" smtClean="0">
              <a:solidFill>
                <a:sysClr val="windowText" lastClr="000000"/>
              </a:solidFill>
            </a:endParaRPr>
          </a:p>
          <a:p>
            <a:pPr lvl="1" algn="justLow"/>
            <a:r>
              <a:rPr lang="ar-IQ" dirty="0" smtClean="0">
                <a:solidFill>
                  <a:sysClr val="windowText" lastClr="000000"/>
                </a:solidFill>
              </a:rPr>
              <a:t>مرونته العالية على التحول</a:t>
            </a:r>
            <a:endParaRPr lang="en-US" sz="2400" dirty="0" smtClean="0">
              <a:solidFill>
                <a:sysClr val="windowText" lastClr="000000"/>
              </a:solidFill>
            </a:endParaRPr>
          </a:p>
          <a:p>
            <a:pPr lvl="1" algn="justLow"/>
            <a:r>
              <a:rPr lang="ar-IQ" dirty="0" smtClean="0">
                <a:solidFill>
                  <a:sysClr val="windowText" lastClr="000000"/>
                </a:solidFill>
              </a:rPr>
              <a:t>قابليته على حل المشكلات واتخاذ القرارات</a:t>
            </a:r>
            <a:endParaRPr lang="en-US" sz="2400" dirty="0" smtClean="0">
              <a:solidFill>
                <a:sysClr val="windowText" lastClr="000000"/>
              </a:solidFill>
            </a:endParaRPr>
          </a:p>
          <a:p>
            <a:pPr lvl="1" algn="justLow"/>
            <a:r>
              <a:rPr lang="ar-IQ" dirty="0" smtClean="0">
                <a:solidFill>
                  <a:sysClr val="windowText" lastClr="000000"/>
                </a:solidFill>
              </a:rPr>
              <a:t>امكانياته على التواصل مع الابتكار والابداع</a:t>
            </a:r>
            <a:endParaRPr lang="en-US" sz="2400" dirty="0" smtClean="0">
              <a:solidFill>
                <a:sysClr val="windowText" lastClr="000000"/>
              </a:solidFill>
            </a:endParaRPr>
          </a:p>
          <a:p>
            <a:endParaRPr lang="ar-IQ" dirty="0">
              <a:solidFill>
                <a:sysClr val="windowText" lastClr="000000"/>
              </a:solidFill>
            </a:endParaRPr>
          </a:p>
        </p:txBody>
      </p:sp>
    </p:spTree>
    <p:extLst>
      <p:ext uri="{BB962C8B-B14F-4D97-AF65-F5344CB8AC3E}">
        <p14:creationId xmlns:p14="http://schemas.microsoft.com/office/powerpoint/2010/main" val="286103496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295" y="0"/>
            <a:ext cx="9036495"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220696"/>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style>
          <a:lnRef idx="1">
            <a:schemeClr val="accent4"/>
          </a:lnRef>
          <a:fillRef idx="3">
            <a:schemeClr val="accent4"/>
          </a:fillRef>
          <a:effectRef idx="2">
            <a:schemeClr val="accent4"/>
          </a:effectRef>
          <a:fontRef idx="minor">
            <a:schemeClr val="lt1"/>
          </a:fontRef>
        </p:style>
        <p:txBody>
          <a:bodyPr>
            <a:normAutofit fontScale="92500"/>
          </a:bodyPr>
          <a:lstStyle/>
          <a:p>
            <a:r>
              <a:rPr lang="ar-IQ" b="1" u="sng" dirty="0">
                <a:solidFill>
                  <a:sysClr val="windowText" lastClr="000000"/>
                </a:solidFill>
              </a:rPr>
              <a:t>الاتجاهات الاستراتيجية لادارة الموارد البشرية بالمعرفة</a:t>
            </a:r>
            <a:endParaRPr lang="en-US" dirty="0">
              <a:solidFill>
                <a:sysClr val="windowText" lastClr="000000"/>
              </a:solidFill>
            </a:endParaRPr>
          </a:p>
          <a:p>
            <a:r>
              <a:rPr lang="ar-IQ" b="1" dirty="0">
                <a:solidFill>
                  <a:sysClr val="windowText" lastClr="000000"/>
                </a:solidFill>
              </a:rPr>
              <a:t>تعزز قدرة المؤسسة للاحتفاظ بالأداء المؤسسي المعتمد على الخبرة والمعرفة، وتحسينه.</a:t>
            </a:r>
            <a:endParaRPr lang="en-US" dirty="0">
              <a:solidFill>
                <a:sysClr val="windowText" lastClr="000000"/>
              </a:solidFill>
            </a:endParaRPr>
          </a:p>
          <a:p>
            <a:r>
              <a:rPr lang="ar-IQ" b="1" dirty="0">
                <a:solidFill>
                  <a:sysClr val="windowText" lastClr="000000"/>
                </a:solidFill>
              </a:rPr>
              <a:t>·تتيح </a:t>
            </a:r>
            <a:r>
              <a:rPr lang="ar-IQ" b="1" dirty="0" smtClean="0">
                <a:solidFill>
                  <a:sysClr val="windowText" lastClr="000000"/>
                </a:solidFill>
              </a:rPr>
              <a:t>للمنظمةتحديد </a:t>
            </a:r>
            <a:r>
              <a:rPr lang="ar-IQ" b="1" dirty="0">
                <a:solidFill>
                  <a:sysClr val="windowText" lastClr="000000"/>
                </a:solidFill>
              </a:rPr>
              <a:t>المعرفة المطلوبة، وتوثيق المتوافر منها وتطويرها والمشاركة بها وتطبيقها وتقييمها.</a:t>
            </a:r>
            <a:endParaRPr lang="en-US" dirty="0">
              <a:solidFill>
                <a:sysClr val="windowText" lastClr="000000"/>
              </a:solidFill>
            </a:endParaRPr>
          </a:p>
          <a:p>
            <a:r>
              <a:rPr lang="ar-IQ" b="1" dirty="0">
                <a:solidFill>
                  <a:sysClr val="windowText" lastClr="000000"/>
                </a:solidFill>
              </a:rPr>
              <a:t>·تدعم الجهود للاستفادة من جميع الموجودات الملموسة وغير الملموسة، بتوفير إطار عمل لتعزيز المعرفة التنظيمية. </a:t>
            </a:r>
            <a:endParaRPr lang="en-US" dirty="0">
              <a:solidFill>
                <a:sysClr val="windowText" lastClr="000000"/>
              </a:solidFill>
            </a:endParaRPr>
          </a:p>
          <a:p>
            <a:r>
              <a:rPr lang="ar-IQ" b="1" dirty="0">
                <a:solidFill>
                  <a:sysClr val="windowText" lastClr="000000"/>
                </a:solidFill>
              </a:rPr>
              <a:t>·تسهم في تعظيم قيمة المعرفة ذاتها عبر التركيز على المحتوى.</a:t>
            </a:r>
            <a:endParaRPr lang="en-US" dirty="0">
              <a:solidFill>
                <a:sysClr val="windowText" lastClr="000000"/>
              </a:solidFill>
            </a:endParaRPr>
          </a:p>
          <a:p>
            <a:r>
              <a:rPr lang="ar-IQ" b="1" dirty="0">
                <a:solidFill>
                  <a:sysClr val="windowText" lastClr="000000"/>
                </a:solidFill>
              </a:rPr>
              <a:t>·تعد المعرفة البشرية المصدر الأساسي للقيمة. </a:t>
            </a:r>
            <a:endParaRPr lang="en-US" dirty="0">
              <a:solidFill>
                <a:sysClr val="windowText" lastClr="000000"/>
              </a:solidFill>
            </a:endParaRPr>
          </a:p>
          <a:p>
            <a:r>
              <a:rPr lang="ar-IQ" b="1" dirty="0">
                <a:solidFill>
                  <a:sysClr val="windowText" lastClr="000000"/>
                </a:solidFill>
              </a:rPr>
              <a:t>·المعرفة أصبحت الأساس لخلق الميزة التنافسية وإدامتها.</a:t>
            </a:r>
            <a:endParaRPr lang="en-US" dirty="0">
              <a:solidFill>
                <a:sysClr val="windowText" lastClr="000000"/>
              </a:solidFill>
            </a:endParaRPr>
          </a:p>
          <a:p>
            <a:endParaRPr lang="ar-IQ" dirty="0">
              <a:solidFill>
                <a:sysClr val="windowText" lastClr="000000"/>
              </a:solidFill>
            </a:endParaRPr>
          </a:p>
        </p:txBody>
      </p:sp>
    </p:spTree>
    <p:extLst>
      <p:ext uri="{BB962C8B-B14F-4D97-AF65-F5344CB8AC3E}">
        <p14:creationId xmlns:p14="http://schemas.microsoft.com/office/powerpoint/2010/main" val="29847492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307</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dell_pc</dc:creator>
  <cp:lastModifiedBy>dell_pc</cp:lastModifiedBy>
  <cp:revision>4</cp:revision>
  <dcterms:created xsi:type="dcterms:W3CDTF">2015-11-08T03:44:45Z</dcterms:created>
  <dcterms:modified xsi:type="dcterms:W3CDTF">2015-11-08T04:08:38Z</dcterms:modified>
</cp:coreProperties>
</file>