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1" r:id="rId2"/>
    <p:sldId id="256" r:id="rId3"/>
    <p:sldId id="257" r:id="rId4"/>
    <p:sldId id="258" r:id="rId5"/>
    <p:sldId id="259" r:id="rId6"/>
    <p:sldId id="260"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139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089B1526-6C88-4B1A-8F9F-EC7E15ACEC71}" type="datetimeFigureOut">
              <a:rPr lang="ar-IQ" smtClean="0"/>
              <a:t>27/06/1438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BD095DC-4B36-4E04-86D1-3C4D8D87635B}" type="slidenum">
              <a:rPr lang="ar-IQ" smtClean="0"/>
              <a:t>‹#›</a:t>
            </a:fld>
            <a:endParaRPr lang="ar-IQ"/>
          </a:p>
        </p:txBody>
      </p:sp>
    </p:spTree>
    <p:extLst>
      <p:ext uri="{BB962C8B-B14F-4D97-AF65-F5344CB8AC3E}">
        <p14:creationId xmlns:p14="http://schemas.microsoft.com/office/powerpoint/2010/main" val="1643406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89B1526-6C88-4B1A-8F9F-EC7E15ACEC71}" type="datetimeFigureOut">
              <a:rPr lang="ar-IQ" smtClean="0"/>
              <a:t>27/06/1438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BD095DC-4B36-4E04-86D1-3C4D8D87635B}" type="slidenum">
              <a:rPr lang="ar-IQ" smtClean="0"/>
              <a:t>‹#›</a:t>
            </a:fld>
            <a:endParaRPr lang="ar-IQ"/>
          </a:p>
        </p:txBody>
      </p:sp>
    </p:spTree>
    <p:extLst>
      <p:ext uri="{BB962C8B-B14F-4D97-AF65-F5344CB8AC3E}">
        <p14:creationId xmlns:p14="http://schemas.microsoft.com/office/powerpoint/2010/main" val="2840564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89B1526-6C88-4B1A-8F9F-EC7E15ACEC71}" type="datetimeFigureOut">
              <a:rPr lang="ar-IQ" smtClean="0"/>
              <a:t>27/06/1438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BD095DC-4B36-4E04-86D1-3C4D8D87635B}" type="slidenum">
              <a:rPr lang="ar-IQ" smtClean="0"/>
              <a:t>‹#›</a:t>
            </a:fld>
            <a:endParaRPr lang="ar-IQ"/>
          </a:p>
        </p:txBody>
      </p:sp>
    </p:spTree>
    <p:extLst>
      <p:ext uri="{BB962C8B-B14F-4D97-AF65-F5344CB8AC3E}">
        <p14:creationId xmlns:p14="http://schemas.microsoft.com/office/powerpoint/2010/main" val="272400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89B1526-6C88-4B1A-8F9F-EC7E15ACEC71}" type="datetimeFigureOut">
              <a:rPr lang="ar-IQ" smtClean="0"/>
              <a:t>27/06/1438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BD095DC-4B36-4E04-86D1-3C4D8D87635B}" type="slidenum">
              <a:rPr lang="ar-IQ" smtClean="0"/>
              <a:t>‹#›</a:t>
            </a:fld>
            <a:endParaRPr lang="ar-IQ"/>
          </a:p>
        </p:txBody>
      </p:sp>
    </p:spTree>
    <p:extLst>
      <p:ext uri="{BB962C8B-B14F-4D97-AF65-F5344CB8AC3E}">
        <p14:creationId xmlns:p14="http://schemas.microsoft.com/office/powerpoint/2010/main" val="3964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9B1526-6C88-4B1A-8F9F-EC7E15ACEC71}" type="datetimeFigureOut">
              <a:rPr lang="ar-IQ" smtClean="0"/>
              <a:t>27/06/1438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BD095DC-4B36-4E04-86D1-3C4D8D87635B}" type="slidenum">
              <a:rPr lang="ar-IQ" smtClean="0"/>
              <a:t>‹#›</a:t>
            </a:fld>
            <a:endParaRPr lang="ar-IQ"/>
          </a:p>
        </p:txBody>
      </p:sp>
    </p:spTree>
    <p:extLst>
      <p:ext uri="{BB962C8B-B14F-4D97-AF65-F5344CB8AC3E}">
        <p14:creationId xmlns:p14="http://schemas.microsoft.com/office/powerpoint/2010/main" val="3266749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089B1526-6C88-4B1A-8F9F-EC7E15ACEC71}" type="datetimeFigureOut">
              <a:rPr lang="ar-IQ" smtClean="0"/>
              <a:t>27/06/1438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BD095DC-4B36-4E04-86D1-3C4D8D87635B}" type="slidenum">
              <a:rPr lang="ar-IQ" smtClean="0"/>
              <a:t>‹#›</a:t>
            </a:fld>
            <a:endParaRPr lang="ar-IQ"/>
          </a:p>
        </p:txBody>
      </p:sp>
    </p:spTree>
    <p:extLst>
      <p:ext uri="{BB962C8B-B14F-4D97-AF65-F5344CB8AC3E}">
        <p14:creationId xmlns:p14="http://schemas.microsoft.com/office/powerpoint/2010/main" val="2299445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089B1526-6C88-4B1A-8F9F-EC7E15ACEC71}" type="datetimeFigureOut">
              <a:rPr lang="ar-IQ" smtClean="0"/>
              <a:t>27/06/1438</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BD095DC-4B36-4E04-86D1-3C4D8D87635B}" type="slidenum">
              <a:rPr lang="ar-IQ" smtClean="0"/>
              <a:t>‹#›</a:t>
            </a:fld>
            <a:endParaRPr lang="ar-IQ"/>
          </a:p>
        </p:txBody>
      </p:sp>
    </p:spTree>
    <p:extLst>
      <p:ext uri="{BB962C8B-B14F-4D97-AF65-F5344CB8AC3E}">
        <p14:creationId xmlns:p14="http://schemas.microsoft.com/office/powerpoint/2010/main" val="2393665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089B1526-6C88-4B1A-8F9F-EC7E15ACEC71}" type="datetimeFigureOut">
              <a:rPr lang="ar-IQ" smtClean="0"/>
              <a:t>27/06/1438</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BD095DC-4B36-4E04-86D1-3C4D8D87635B}" type="slidenum">
              <a:rPr lang="ar-IQ" smtClean="0"/>
              <a:t>‹#›</a:t>
            </a:fld>
            <a:endParaRPr lang="ar-IQ"/>
          </a:p>
        </p:txBody>
      </p:sp>
    </p:spTree>
    <p:extLst>
      <p:ext uri="{BB962C8B-B14F-4D97-AF65-F5344CB8AC3E}">
        <p14:creationId xmlns:p14="http://schemas.microsoft.com/office/powerpoint/2010/main" val="3492608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B1526-6C88-4B1A-8F9F-EC7E15ACEC71}" type="datetimeFigureOut">
              <a:rPr lang="ar-IQ" smtClean="0"/>
              <a:t>27/06/1438</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BD095DC-4B36-4E04-86D1-3C4D8D87635B}" type="slidenum">
              <a:rPr lang="ar-IQ" smtClean="0"/>
              <a:t>‹#›</a:t>
            </a:fld>
            <a:endParaRPr lang="ar-IQ"/>
          </a:p>
        </p:txBody>
      </p:sp>
    </p:spTree>
    <p:extLst>
      <p:ext uri="{BB962C8B-B14F-4D97-AF65-F5344CB8AC3E}">
        <p14:creationId xmlns:p14="http://schemas.microsoft.com/office/powerpoint/2010/main" val="2177959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B1526-6C88-4B1A-8F9F-EC7E15ACEC71}" type="datetimeFigureOut">
              <a:rPr lang="ar-IQ" smtClean="0"/>
              <a:t>27/06/1438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BD095DC-4B36-4E04-86D1-3C4D8D87635B}" type="slidenum">
              <a:rPr lang="ar-IQ" smtClean="0"/>
              <a:t>‹#›</a:t>
            </a:fld>
            <a:endParaRPr lang="ar-IQ"/>
          </a:p>
        </p:txBody>
      </p:sp>
    </p:spTree>
    <p:extLst>
      <p:ext uri="{BB962C8B-B14F-4D97-AF65-F5344CB8AC3E}">
        <p14:creationId xmlns:p14="http://schemas.microsoft.com/office/powerpoint/2010/main" val="101060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B1526-6C88-4B1A-8F9F-EC7E15ACEC71}" type="datetimeFigureOut">
              <a:rPr lang="ar-IQ" smtClean="0"/>
              <a:t>27/06/1438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BD095DC-4B36-4E04-86D1-3C4D8D87635B}" type="slidenum">
              <a:rPr lang="ar-IQ" smtClean="0"/>
              <a:t>‹#›</a:t>
            </a:fld>
            <a:endParaRPr lang="ar-IQ"/>
          </a:p>
        </p:txBody>
      </p:sp>
    </p:spTree>
    <p:extLst>
      <p:ext uri="{BB962C8B-B14F-4D97-AF65-F5344CB8AC3E}">
        <p14:creationId xmlns:p14="http://schemas.microsoft.com/office/powerpoint/2010/main" val="781815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89B1526-6C88-4B1A-8F9F-EC7E15ACEC71}" type="datetimeFigureOut">
              <a:rPr lang="ar-IQ" smtClean="0"/>
              <a:t>27/06/1438</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BD095DC-4B36-4E04-86D1-3C4D8D87635B}" type="slidenum">
              <a:rPr lang="ar-IQ" smtClean="0"/>
              <a:t>‹#›</a:t>
            </a:fld>
            <a:endParaRPr lang="ar-IQ"/>
          </a:p>
        </p:txBody>
      </p:sp>
    </p:spTree>
    <p:extLst>
      <p:ext uri="{BB962C8B-B14F-4D97-AF65-F5344CB8AC3E}">
        <p14:creationId xmlns:p14="http://schemas.microsoft.com/office/powerpoint/2010/main" val="876173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0728"/>
            <a:ext cx="7772400" cy="4176464"/>
          </a:xfrm>
        </p:spPr>
        <p:style>
          <a:lnRef idx="1">
            <a:schemeClr val="accent1"/>
          </a:lnRef>
          <a:fillRef idx="2">
            <a:schemeClr val="accent1"/>
          </a:fillRef>
          <a:effectRef idx="1">
            <a:schemeClr val="accent1"/>
          </a:effectRef>
          <a:fontRef idx="minor">
            <a:schemeClr val="dk1"/>
          </a:fontRef>
        </p:style>
        <p:txBody>
          <a:bodyPr>
            <a:normAutofit/>
          </a:bodyPr>
          <a:lstStyle/>
          <a:p>
            <a:r>
              <a:rPr lang="ar-SA" sz="4800" b="1" dirty="0" smtClean="0">
                <a:latin typeface="Simplified Arabic" panose="02020603050405020304" pitchFamily="18" charset="-78"/>
                <a:cs typeface="Simplified Arabic" panose="02020603050405020304" pitchFamily="18" charset="-78"/>
              </a:rPr>
              <a:t>اعادة هندسة الموارد البشرية</a:t>
            </a:r>
            <a:br>
              <a:rPr lang="ar-SA" sz="4800" b="1" dirty="0" smtClean="0">
                <a:latin typeface="Simplified Arabic" panose="02020603050405020304" pitchFamily="18" charset="-78"/>
                <a:cs typeface="Simplified Arabic" panose="02020603050405020304" pitchFamily="18" charset="-78"/>
              </a:rPr>
            </a:br>
            <a:r>
              <a:rPr lang="ar-SA" sz="2800" b="1" dirty="0" smtClean="0">
                <a:latin typeface="Simplified Arabic" panose="02020603050405020304" pitchFamily="18" charset="-78"/>
                <a:cs typeface="Simplified Arabic" panose="02020603050405020304" pitchFamily="18" charset="-78"/>
              </a:rPr>
              <a:t>محاضرة </a:t>
            </a:r>
            <a:r>
              <a:rPr lang="ar-SA" sz="2800" b="1" dirty="0">
                <a:latin typeface="Simplified Arabic" panose="02020603050405020304" pitchFamily="18" charset="-78"/>
                <a:cs typeface="Simplified Arabic" panose="02020603050405020304" pitchFamily="18" charset="-78"/>
              </a:rPr>
              <a:t>مقدمة الى طلبة مرحلة الدكتوراه </a:t>
            </a:r>
            <a:br>
              <a:rPr lang="ar-SA" sz="2800" b="1" dirty="0">
                <a:latin typeface="Simplified Arabic" panose="02020603050405020304" pitchFamily="18" charset="-78"/>
                <a:cs typeface="Simplified Arabic" panose="02020603050405020304" pitchFamily="18" charset="-78"/>
              </a:rPr>
            </a:br>
            <a:r>
              <a:rPr lang="ar-SA" sz="2800" b="1" dirty="0">
                <a:latin typeface="Simplified Arabic" panose="02020603050405020304" pitchFamily="18" charset="-78"/>
                <a:cs typeface="Simplified Arabic" panose="02020603050405020304" pitchFamily="18" charset="-78"/>
              </a:rPr>
              <a:t>كلية العلوم السياحة / الجامعة </a:t>
            </a:r>
            <a:r>
              <a:rPr lang="ar-SA" sz="2800" b="1" dirty="0" smtClean="0">
                <a:latin typeface="Simplified Arabic" panose="02020603050405020304" pitchFamily="18" charset="-78"/>
                <a:cs typeface="Simplified Arabic" panose="02020603050405020304" pitchFamily="18" charset="-78"/>
              </a:rPr>
              <a:t>المستنصرية</a:t>
            </a:r>
            <a:r>
              <a:rPr lang="en-US" b="1" dirty="0">
                <a:latin typeface="Simplified Arabic" panose="02020603050405020304" pitchFamily="18" charset="-78"/>
                <a:cs typeface="Simplified Arabic" panose="02020603050405020304" pitchFamily="18" charset="-78"/>
              </a:rPr>
              <a:t/>
            </a:r>
            <a:br>
              <a:rPr lang="en-US" b="1" dirty="0">
                <a:latin typeface="Simplified Arabic" panose="02020603050405020304" pitchFamily="18" charset="-78"/>
                <a:cs typeface="Simplified Arabic" panose="02020603050405020304" pitchFamily="18" charset="-78"/>
              </a:rPr>
            </a:br>
            <a:r>
              <a:rPr lang="ar-SA" b="1" dirty="0" smtClean="0">
                <a:latin typeface="Simplified Arabic" panose="02020603050405020304" pitchFamily="18" charset="-78"/>
                <a:cs typeface="Simplified Arabic" panose="02020603050405020304" pitchFamily="18" charset="-78"/>
              </a:rPr>
              <a:t/>
            </a:r>
            <a:br>
              <a:rPr lang="ar-SA" b="1" dirty="0" smtClean="0">
                <a:latin typeface="Simplified Arabic" panose="02020603050405020304" pitchFamily="18" charset="-78"/>
                <a:cs typeface="Simplified Arabic" panose="02020603050405020304" pitchFamily="18" charset="-78"/>
              </a:rPr>
            </a:br>
            <a:r>
              <a:rPr lang="ar-SA" b="1" dirty="0">
                <a:latin typeface="Simplified Arabic" panose="02020603050405020304" pitchFamily="18" charset="-78"/>
                <a:cs typeface="Simplified Arabic" panose="02020603050405020304" pitchFamily="18" charset="-78"/>
              </a:rPr>
              <a:t> </a:t>
            </a:r>
            <a:r>
              <a:rPr lang="ar-SA" b="1" dirty="0" smtClean="0">
                <a:latin typeface="Simplified Arabic" panose="02020603050405020304" pitchFamily="18" charset="-78"/>
                <a:cs typeface="Simplified Arabic" panose="02020603050405020304" pitchFamily="18" charset="-78"/>
              </a:rPr>
              <a:t>                       </a:t>
            </a:r>
            <a:r>
              <a:rPr lang="ar-SA" sz="1600" b="1" dirty="0" smtClean="0">
                <a:latin typeface="Simplified Arabic" panose="02020603050405020304" pitchFamily="18" charset="-78"/>
                <a:cs typeface="Simplified Arabic" panose="02020603050405020304" pitchFamily="18" charset="-78"/>
              </a:rPr>
              <a:t>اعداد </a:t>
            </a:r>
            <a:br>
              <a:rPr lang="ar-SA" sz="1600" b="1" dirty="0" smtClean="0">
                <a:latin typeface="Simplified Arabic" panose="02020603050405020304" pitchFamily="18" charset="-78"/>
                <a:cs typeface="Simplified Arabic" panose="02020603050405020304" pitchFamily="18" charset="-78"/>
              </a:rPr>
            </a:br>
            <a:r>
              <a:rPr lang="ar-SA" sz="1600" b="1" dirty="0" smtClean="0">
                <a:latin typeface="Simplified Arabic" panose="02020603050405020304" pitchFamily="18" charset="-78"/>
                <a:cs typeface="Simplified Arabic" panose="02020603050405020304" pitchFamily="18" charset="-78"/>
              </a:rPr>
              <a:t>                                                                   الاستاذ المساعد الدكتور</a:t>
            </a:r>
            <a:br>
              <a:rPr lang="ar-SA" sz="1600" b="1" dirty="0" smtClean="0">
                <a:latin typeface="Simplified Arabic" panose="02020603050405020304" pitchFamily="18" charset="-78"/>
                <a:cs typeface="Simplified Arabic" panose="02020603050405020304" pitchFamily="18" charset="-78"/>
              </a:rPr>
            </a:br>
            <a:r>
              <a:rPr lang="ar-SA" sz="1600" b="1" dirty="0" smtClean="0">
                <a:latin typeface="Simplified Arabic" panose="02020603050405020304" pitchFamily="18" charset="-78"/>
                <a:cs typeface="Simplified Arabic" panose="02020603050405020304" pitchFamily="18" charset="-78"/>
              </a:rPr>
              <a:t>                                                                 نوفل </a:t>
            </a:r>
            <a:r>
              <a:rPr lang="ar-SA" sz="1600" b="1" dirty="0">
                <a:latin typeface="Simplified Arabic" panose="02020603050405020304" pitchFamily="18" charset="-78"/>
                <a:cs typeface="Simplified Arabic" panose="02020603050405020304" pitchFamily="18" charset="-78"/>
              </a:rPr>
              <a:t>الكلابي</a:t>
            </a:r>
            <a:endParaRPr lang="en-US" sz="16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084928734"/>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404664"/>
            <a:ext cx="8280920" cy="5976664"/>
          </a:xfrm>
        </p:spPr>
        <p:style>
          <a:lnRef idx="1">
            <a:schemeClr val="accent1"/>
          </a:lnRef>
          <a:fillRef idx="2">
            <a:schemeClr val="accent1"/>
          </a:fillRef>
          <a:effectRef idx="1">
            <a:schemeClr val="accent1"/>
          </a:effectRef>
          <a:fontRef idx="minor">
            <a:schemeClr val="dk1"/>
          </a:fontRef>
        </p:style>
        <p:txBody>
          <a:bodyPr>
            <a:normAutofit/>
          </a:bodyPr>
          <a:lstStyle/>
          <a:p>
            <a:r>
              <a:rPr lang="ar-DZ" b="1" u="sng" dirty="0"/>
              <a:t>مفهوم إعادة هندسة الموارد </a:t>
            </a:r>
            <a:r>
              <a:rPr lang="ar-DZ" b="1" u="sng" dirty="0" smtClean="0"/>
              <a:t>البشرية</a:t>
            </a:r>
            <a:endParaRPr lang="ar-IQ" b="1" u="sng" dirty="0" smtClean="0"/>
          </a:p>
          <a:p>
            <a:endParaRPr lang="en-US" dirty="0"/>
          </a:p>
          <a:p>
            <a:pPr algn="justLow"/>
            <a:r>
              <a:rPr lang="ar-DZ" dirty="0"/>
              <a:t>	</a:t>
            </a:r>
            <a:r>
              <a:rPr lang="ar-DZ" b="1" dirty="0"/>
              <a:t>تتضمن إعادة هندسة الموارد البشرية إلغاء الخدمات ذات القيمة المضافة المنخفضة, والاعتماد على المصادر الخارجية, و استعمال تكنولوجيا المعلومات الجديدة,  و التي ستكون لها تأثير بالغ على نشاطات مكان ودور مدير الموارد البشرية</a:t>
            </a:r>
            <a:r>
              <a:rPr lang="ar-DZ" b="1" dirty="0" smtClean="0"/>
              <a:t>.</a:t>
            </a:r>
            <a:endParaRPr lang="en-US" b="1" dirty="0"/>
          </a:p>
          <a:p>
            <a:endParaRPr lang="ar-IQ" dirty="0"/>
          </a:p>
        </p:txBody>
      </p:sp>
    </p:spTree>
    <p:extLst>
      <p:ext uri="{BB962C8B-B14F-4D97-AF65-F5344CB8AC3E}">
        <p14:creationId xmlns:p14="http://schemas.microsoft.com/office/powerpoint/2010/main" val="36032289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120680"/>
          </a:xfrm>
        </p:spPr>
        <p:style>
          <a:lnRef idx="1">
            <a:schemeClr val="accent1"/>
          </a:lnRef>
          <a:fillRef idx="2">
            <a:schemeClr val="accent1"/>
          </a:fillRef>
          <a:effectRef idx="1">
            <a:schemeClr val="accent1"/>
          </a:effectRef>
          <a:fontRef idx="minor">
            <a:schemeClr val="dk1"/>
          </a:fontRef>
        </p:style>
        <p:txBody>
          <a:bodyPr/>
          <a:lstStyle/>
          <a:p>
            <a:pPr algn="justLow"/>
            <a:endParaRPr lang="ar-IQ" dirty="0"/>
          </a:p>
          <a:p>
            <a:pPr algn="justLow"/>
            <a:endParaRPr lang="ar-IQ" dirty="0" smtClean="0">
              <a:solidFill>
                <a:srgbClr val="92D050"/>
              </a:solidFill>
            </a:endParaRPr>
          </a:p>
          <a:p>
            <a:pPr algn="justLow"/>
            <a:r>
              <a:rPr lang="ar-DZ" dirty="0" smtClean="0"/>
              <a:t> السؤال المطروح </a:t>
            </a:r>
            <a:r>
              <a:rPr lang="ar-IQ" dirty="0" smtClean="0"/>
              <a:t>هنا هو </a:t>
            </a:r>
          </a:p>
          <a:p>
            <a:pPr algn="justLow"/>
            <a:r>
              <a:rPr lang="ar-DZ" dirty="0" smtClean="0"/>
              <a:t>على أيّ أساس يتم التقييم, و إجراءات مكافأة الأفراد, و لمن توجه برامج التدريب ؟    لمواجهة هذه التحديات عدة أساليب للتغيير يمكن أن تؤخذ بعين الاعتبار. </a:t>
            </a:r>
            <a:endParaRPr lang="en-US" dirty="0" smtClean="0"/>
          </a:p>
          <a:p>
            <a:endParaRPr lang="ar-IQ" dirty="0">
              <a:solidFill>
                <a:srgbClr val="92D050"/>
              </a:solidFill>
            </a:endParaRPr>
          </a:p>
        </p:txBody>
      </p:sp>
    </p:spTree>
    <p:extLst>
      <p:ext uri="{BB962C8B-B14F-4D97-AF65-F5344CB8AC3E}">
        <p14:creationId xmlns:p14="http://schemas.microsoft.com/office/powerpoint/2010/main" val="85101123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algn="ctr"/>
            <a:r>
              <a:rPr lang="ar-DZ" b="1" u="sng" dirty="0"/>
              <a:t>أساليب التغيير:</a:t>
            </a:r>
            <a:endParaRPr lang="en-US" dirty="0"/>
          </a:p>
          <a:p>
            <a:pPr marL="0" lvl="0" indent="0" algn="justLow">
              <a:buNone/>
            </a:pPr>
            <a:r>
              <a:rPr lang="ar-IQ" dirty="0" smtClean="0"/>
              <a:t>1. </a:t>
            </a:r>
            <a:r>
              <a:rPr lang="ar-DZ" dirty="0" smtClean="0"/>
              <a:t>توزيع </a:t>
            </a:r>
            <a:r>
              <a:rPr lang="ar-DZ" dirty="0"/>
              <a:t>الوظيفة على </a:t>
            </a:r>
            <a:r>
              <a:rPr lang="ar-IQ" dirty="0" smtClean="0"/>
              <a:t>الافراد </a:t>
            </a:r>
            <a:r>
              <a:rPr lang="ar-DZ" dirty="0" smtClean="0"/>
              <a:t>الذين </a:t>
            </a:r>
            <a:r>
              <a:rPr lang="ar-DZ" dirty="0"/>
              <a:t>يريدون أن يصبحوا كلهم مديرين للموارد </a:t>
            </a:r>
            <a:r>
              <a:rPr lang="ar-DZ" dirty="0" smtClean="0"/>
              <a:t>البشرية</a:t>
            </a:r>
            <a:endParaRPr lang="en-US" dirty="0"/>
          </a:p>
          <a:p>
            <a:pPr marL="0" lvl="0" indent="0" algn="justLow">
              <a:buNone/>
            </a:pPr>
            <a:r>
              <a:rPr lang="ar-IQ" dirty="0" smtClean="0"/>
              <a:t>2. </a:t>
            </a:r>
            <a:r>
              <a:rPr lang="ar-DZ" dirty="0" smtClean="0"/>
              <a:t>التخطيط </a:t>
            </a:r>
            <a:r>
              <a:rPr lang="ar-DZ" dirty="0"/>
              <a:t>الاستراتيجي للوظيفة لمواجهة المشاكل الجوهرية في أعمال الشركة و كذلك من أجل إنتاج قيمة مضافة, و هنا محترف الموارد البشرية يصبح </a:t>
            </a:r>
            <a:r>
              <a:rPr lang="fr-FR" dirty="0"/>
              <a:t>« Business </a:t>
            </a:r>
            <a:r>
              <a:rPr lang="en-US" dirty="0"/>
              <a:t>partner</a:t>
            </a:r>
            <a:r>
              <a:rPr lang="fr-FR" dirty="0"/>
              <a:t> »</a:t>
            </a:r>
            <a:r>
              <a:rPr lang="ar-DZ" dirty="0"/>
              <a:t> مهمته تكمن في مساعدة الأفراد في حل و بدون آجال و بأحسن الأحوال المشاكل التي يتعرضون لها في إرضاء الزبائن و رفع قيمة رقم الأعمال وزيادة الأرباح و الإنتاجية.</a:t>
            </a:r>
            <a:endParaRPr lang="en-US" dirty="0"/>
          </a:p>
          <a:p>
            <a:pPr algn="justLow"/>
            <a:r>
              <a:rPr lang="ar-DZ" dirty="0"/>
              <a:t>   إذا كانت الأرباح سريعة في البداية فستكون مستقرة لفترة طويلة, قبل أن تتحول بقة إلى الارتفاع عندما تتقوى المؤسسة و تصل إلى خلق انسجام و تعاون ما بين نشاطات إدارة الموارد البشرية.</a:t>
            </a:r>
            <a:endParaRPr lang="en-US" dirty="0"/>
          </a:p>
          <a:p>
            <a:endParaRPr lang="ar-IQ" dirty="0"/>
          </a:p>
        </p:txBody>
      </p:sp>
    </p:spTree>
    <p:extLst>
      <p:ext uri="{BB962C8B-B14F-4D97-AF65-F5344CB8AC3E}">
        <p14:creationId xmlns:p14="http://schemas.microsoft.com/office/powerpoint/2010/main" val="93439604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style>
          <a:lnRef idx="1">
            <a:schemeClr val="accent1"/>
          </a:lnRef>
          <a:fillRef idx="2">
            <a:schemeClr val="accent1"/>
          </a:fillRef>
          <a:effectRef idx="1">
            <a:schemeClr val="accent1"/>
          </a:effectRef>
          <a:fontRef idx="minor">
            <a:schemeClr val="dk1"/>
          </a:fontRef>
        </p:style>
        <p:txBody>
          <a:bodyPr/>
          <a:lstStyle/>
          <a:p>
            <a:pPr marL="0" lvl="0" indent="0" algn="justLow">
              <a:buNone/>
            </a:pPr>
            <a:endParaRPr lang="ar-IQ" dirty="0" smtClean="0"/>
          </a:p>
          <a:p>
            <a:pPr marL="0" lvl="0" indent="0" algn="justLow">
              <a:buNone/>
            </a:pPr>
            <a:r>
              <a:rPr lang="ar-IQ" dirty="0"/>
              <a:t>3</a:t>
            </a:r>
            <a:r>
              <a:rPr lang="ar-IQ" dirty="0" smtClean="0"/>
              <a:t>. </a:t>
            </a:r>
            <a:r>
              <a:rPr lang="ar-DZ" dirty="0" smtClean="0"/>
              <a:t>إعادة </a:t>
            </a:r>
            <a:r>
              <a:rPr lang="ar-DZ" dirty="0"/>
              <a:t>تصميم هيكل يأخذ بعين الاعتبار الأبعاد الجماعية للدفاع عن حقوق العمال مع الأخذ بعين الاعتبار أن إعادة تصميم مسارات إدارة الموارد البشرية لا ينبغي أن يلغي وجود محترفي في هذه الوظيفة, بل يجب تطوير مكانتهم و دورهم بالنسبة للبعض, و على البعض الآخر أن يتجمعوا في مراكز داخلية و خارجية من أجل الإنتقال من الإدارة المركزية إلى الوحدات العلمية.</a:t>
            </a:r>
            <a:endParaRPr lang="en-US" dirty="0"/>
          </a:p>
          <a:p>
            <a:endParaRPr lang="ar-IQ" dirty="0"/>
          </a:p>
        </p:txBody>
      </p:sp>
    </p:spTree>
    <p:extLst>
      <p:ext uri="{BB962C8B-B14F-4D97-AF65-F5344CB8AC3E}">
        <p14:creationId xmlns:p14="http://schemas.microsoft.com/office/powerpoint/2010/main" val="26238354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style>
          <a:lnRef idx="1">
            <a:schemeClr val="accent1"/>
          </a:lnRef>
          <a:fillRef idx="2">
            <a:schemeClr val="accent1"/>
          </a:fillRef>
          <a:effectRef idx="1">
            <a:schemeClr val="accent1"/>
          </a:effectRef>
          <a:fontRef idx="minor">
            <a:schemeClr val="dk1"/>
          </a:fontRef>
        </p:style>
        <p:txBody>
          <a:bodyPr>
            <a:normAutofit fontScale="47500" lnSpcReduction="20000"/>
          </a:bodyPr>
          <a:lstStyle/>
          <a:p>
            <a:pPr algn="ctr"/>
            <a:r>
              <a:rPr lang="ar-DZ" sz="4200" b="1" u="sng" dirty="0"/>
              <a:t>استراتيجيات اعادة هندسة الموارد البشرية</a:t>
            </a:r>
            <a:endParaRPr lang="en-US" sz="4200" dirty="0"/>
          </a:p>
          <a:p>
            <a:pPr marL="0" indent="0" algn="justLow">
              <a:buNone/>
            </a:pPr>
            <a:r>
              <a:rPr lang="ar-DZ" sz="4200" b="1" dirty="0"/>
              <a:t> </a:t>
            </a:r>
            <a:endParaRPr lang="en-US" sz="4200" dirty="0"/>
          </a:p>
          <a:p>
            <a:pPr algn="justLow"/>
            <a:r>
              <a:rPr lang="ar-DZ" sz="4200" b="1" u="sng" dirty="0"/>
              <a:t>1. استراتيجية استثمار رأس المال المعرفي:</a:t>
            </a:r>
            <a:r>
              <a:rPr lang="ar-DZ" sz="4200" dirty="0"/>
              <a:t> ترتكز على</a:t>
            </a:r>
            <a:r>
              <a:rPr lang="ar-DZ" sz="4200" dirty="0" smtClean="0"/>
              <a:t>:</a:t>
            </a:r>
            <a:endParaRPr lang="en-US" sz="4200" dirty="0"/>
          </a:p>
          <a:p>
            <a:pPr lvl="0" algn="justLow"/>
            <a:r>
              <a:rPr lang="ar-DZ" sz="4200" dirty="0"/>
              <a:t>الاهتمام الاستثنائي بدون النخبة التي تستطيع إنتاج الأفكار </a:t>
            </a:r>
            <a:r>
              <a:rPr lang="ar-DZ" sz="4200" dirty="0" smtClean="0"/>
              <a:t>الجديدة</a:t>
            </a:r>
            <a:endParaRPr lang="en-US" sz="4200" dirty="0"/>
          </a:p>
          <a:p>
            <a:pPr lvl="0" algn="justLow"/>
            <a:r>
              <a:rPr lang="ar-DZ" sz="4200" dirty="0"/>
              <a:t>التأكيد على رفع معايير الأداء لجميع </a:t>
            </a:r>
            <a:r>
              <a:rPr lang="ar-DZ" sz="4200" dirty="0" smtClean="0"/>
              <a:t>المتعاملين</a:t>
            </a:r>
            <a:endParaRPr lang="en-US" sz="4200" dirty="0"/>
          </a:p>
          <a:p>
            <a:pPr lvl="0" algn="justLow"/>
            <a:r>
              <a:rPr lang="ar-DZ" sz="4200" dirty="0"/>
              <a:t>توفير المناخ الإبداعي للعاملين بما يجعلهم في حالة تعلم و تجدد </a:t>
            </a:r>
            <a:r>
              <a:rPr lang="ar-DZ" sz="4200" dirty="0" smtClean="0"/>
              <a:t>مستمر</a:t>
            </a:r>
            <a:endParaRPr lang="en-US" sz="4200" dirty="0"/>
          </a:p>
          <a:p>
            <a:pPr lvl="0" algn="justLow"/>
            <a:r>
              <a:rPr lang="ar-DZ" sz="4200" dirty="0"/>
              <a:t>وقاية الخبرات و المهارات من التقادم و الاغتراب و الإحباط الوظيفي.</a:t>
            </a:r>
            <a:endParaRPr lang="en-US" sz="4200" dirty="0"/>
          </a:p>
          <a:p>
            <a:pPr marL="0" lvl="0" indent="0" algn="justLow">
              <a:buNone/>
            </a:pPr>
            <a:endParaRPr lang="en-US" sz="4200" dirty="0"/>
          </a:p>
          <a:p>
            <a:pPr algn="justLow"/>
            <a:r>
              <a:rPr lang="ar-DZ" sz="4200" b="1" u="sng" dirty="0"/>
              <a:t>2. استراتيجية تخفيض قوة العمل:</a:t>
            </a:r>
            <a:r>
              <a:rPr lang="ar-DZ" sz="4200" dirty="0"/>
              <a:t> تشمل الخيارات التالية:</a:t>
            </a:r>
            <a:endParaRPr lang="en-US" sz="4200" dirty="0"/>
          </a:p>
          <a:p>
            <a:pPr lvl="0" algn="justLow"/>
            <a:r>
              <a:rPr lang="ar-DZ" sz="4200" dirty="0"/>
              <a:t>المكافأة </a:t>
            </a:r>
            <a:r>
              <a:rPr lang="ar-DZ" sz="4200" dirty="0" smtClean="0"/>
              <a:t>المجزية</a:t>
            </a:r>
            <a:endParaRPr lang="en-US" sz="4200" dirty="0"/>
          </a:p>
          <a:p>
            <a:pPr lvl="0" algn="justLow"/>
            <a:r>
              <a:rPr lang="ar-DZ" sz="4200" dirty="0"/>
              <a:t>التقاعد </a:t>
            </a:r>
            <a:r>
              <a:rPr lang="ar-DZ" sz="4200" dirty="0" smtClean="0"/>
              <a:t>المبكر</a:t>
            </a:r>
            <a:endParaRPr lang="en-US" sz="4200" dirty="0"/>
          </a:p>
          <a:p>
            <a:pPr lvl="0" algn="justLow"/>
            <a:r>
              <a:rPr lang="ar-DZ" sz="4200" dirty="0"/>
              <a:t>البحث عن وظائف خارج </a:t>
            </a:r>
            <a:r>
              <a:rPr lang="ar-DZ" sz="4200" dirty="0" smtClean="0"/>
              <a:t>المنظمة</a:t>
            </a:r>
            <a:endParaRPr lang="en-US" sz="4200" dirty="0"/>
          </a:p>
          <a:p>
            <a:pPr lvl="0" algn="justLow"/>
            <a:r>
              <a:rPr lang="ar-DZ" sz="4200" dirty="0"/>
              <a:t>إعادة توزيع العاملين</a:t>
            </a:r>
            <a:r>
              <a:rPr lang="ar-DZ" sz="4200" dirty="0" smtClean="0"/>
              <a:t>.</a:t>
            </a:r>
            <a:endParaRPr lang="en-US" sz="4200" dirty="0" smtClean="0"/>
          </a:p>
          <a:p>
            <a:pPr algn="justLow"/>
            <a:endParaRPr lang="en-US" sz="4200" dirty="0"/>
          </a:p>
          <a:p>
            <a:pPr algn="justLow"/>
            <a:r>
              <a:rPr lang="ar-DZ" sz="4200" b="1" u="sng" dirty="0" smtClean="0"/>
              <a:t>3</a:t>
            </a:r>
            <a:r>
              <a:rPr lang="ar-DZ" sz="4200" b="1" u="sng" dirty="0"/>
              <a:t>. استراتيجية تنمية ثقافة </a:t>
            </a:r>
            <a:r>
              <a:rPr lang="ar-SA" sz="4200" b="1" u="sng" dirty="0" smtClean="0"/>
              <a:t>ا</a:t>
            </a:r>
            <a:r>
              <a:rPr lang="ar-DZ" sz="4200" b="1" u="sng" dirty="0" smtClean="0"/>
              <a:t>لجودة</a:t>
            </a:r>
            <a:r>
              <a:rPr lang="ar-DZ" sz="4200" b="1" u="sng" dirty="0"/>
              <a:t>: </a:t>
            </a:r>
            <a:r>
              <a:rPr lang="ar-DZ" sz="4200" dirty="0"/>
              <a:t>تسعى إلى:</a:t>
            </a:r>
            <a:endParaRPr lang="en-US" sz="4200" dirty="0"/>
          </a:p>
          <a:p>
            <a:pPr lvl="0" algn="justLow"/>
            <a:r>
              <a:rPr lang="ar-DZ" sz="4200" dirty="0"/>
              <a:t>تغيير </a:t>
            </a:r>
            <a:r>
              <a:rPr lang="ar-DZ" sz="4200" dirty="0" smtClean="0"/>
              <a:t>الاتجاهات</a:t>
            </a:r>
            <a:endParaRPr lang="en-US" sz="4200" dirty="0"/>
          </a:p>
          <a:p>
            <a:pPr lvl="0" algn="justLow"/>
            <a:r>
              <a:rPr lang="ar-DZ" sz="4200" dirty="0"/>
              <a:t>اعتبار إعادة الهيكلة أسلوباً جديداً للحياة و أساس التحسن </a:t>
            </a:r>
            <a:r>
              <a:rPr lang="ar-DZ" sz="4200" dirty="0" smtClean="0"/>
              <a:t>المستمر</a:t>
            </a:r>
            <a:endParaRPr lang="en-US" sz="4200" dirty="0"/>
          </a:p>
          <a:p>
            <a:pPr lvl="0" algn="justLow"/>
            <a:r>
              <a:rPr lang="ar-DZ" sz="4200" dirty="0"/>
              <a:t>شعور الأفراد بالمسؤولية عن تخفيض التكاليف و تحسين الجودة.</a:t>
            </a:r>
            <a:endParaRPr lang="en-US" sz="4200" dirty="0"/>
          </a:p>
          <a:p>
            <a:endParaRPr lang="en-US" dirty="0"/>
          </a:p>
        </p:txBody>
      </p:sp>
    </p:spTree>
    <p:extLst>
      <p:ext uri="{BB962C8B-B14F-4D97-AF65-F5344CB8AC3E}">
        <p14:creationId xmlns:p14="http://schemas.microsoft.com/office/powerpoint/2010/main" val="156657397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additive="base">
                                        <p:cTn id="4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additive="base">
                                        <p:cTn id="4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 calcmode="lin" valueType="num">
                                      <p:cBhvr additive="base">
                                        <p:cTn id="5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31" presetClass="entr" presetSubtype="0" fill="hold"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 calcmode="lin" valueType="num">
                                      <p:cBhvr>
                                        <p:cTn id="59"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0"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61"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2" dur="1000"/>
                                        <p:tgtEl>
                                          <p:spTgt spid="3">
                                            <p:txEl>
                                              <p:pRg st="8" end="8"/>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87" presetID="31" presetClass="entr" presetSubtype="0" fill="hold" nodeType="withEffect">
                                  <p:stCondLst>
                                    <p:cond delay="0"/>
                                  </p:stCondLst>
                                  <p:childTnLst>
                                    <p:set>
                                      <p:cBhvr>
                                        <p:cTn id="88" dur="1" fill="hold">
                                          <p:stCondLst>
                                            <p:cond delay="0"/>
                                          </p:stCondLst>
                                        </p:cTn>
                                        <p:tgtEl>
                                          <p:spTgt spid="3">
                                            <p:txEl>
                                              <p:pRg st="14" end="14"/>
                                            </p:txEl>
                                          </p:spTgt>
                                        </p:tgtEl>
                                        <p:attrNameLst>
                                          <p:attrName>style.visibility</p:attrName>
                                        </p:attrNameLst>
                                      </p:cBhvr>
                                      <p:to>
                                        <p:strVal val="visible"/>
                                      </p:to>
                                    </p:set>
                                    <p:anim calcmode="lin" valueType="num">
                                      <p:cBhvr>
                                        <p:cTn id="89" dur="1000" fill="hold"/>
                                        <p:tgtEl>
                                          <p:spTgt spid="3">
                                            <p:txEl>
                                              <p:pRg st="14" end="14"/>
                                            </p:txEl>
                                          </p:spTgt>
                                        </p:tgtEl>
                                        <p:attrNameLst>
                                          <p:attrName>ppt_w</p:attrName>
                                        </p:attrNameLst>
                                      </p:cBhvr>
                                      <p:tavLst>
                                        <p:tav tm="0">
                                          <p:val>
                                            <p:fltVal val="0"/>
                                          </p:val>
                                        </p:tav>
                                        <p:tav tm="100000">
                                          <p:val>
                                            <p:strVal val="#ppt_w"/>
                                          </p:val>
                                        </p:tav>
                                      </p:tavLst>
                                    </p:anim>
                                    <p:anim calcmode="lin" valueType="num">
                                      <p:cBhvr>
                                        <p:cTn id="90" dur="1000" fill="hold"/>
                                        <p:tgtEl>
                                          <p:spTgt spid="3">
                                            <p:txEl>
                                              <p:pRg st="14" end="14"/>
                                            </p:txEl>
                                          </p:spTgt>
                                        </p:tgtEl>
                                        <p:attrNameLst>
                                          <p:attrName>ppt_h</p:attrName>
                                        </p:attrNameLst>
                                      </p:cBhvr>
                                      <p:tavLst>
                                        <p:tav tm="0">
                                          <p:val>
                                            <p:fltVal val="0"/>
                                          </p:val>
                                        </p:tav>
                                        <p:tav tm="100000">
                                          <p:val>
                                            <p:strVal val="#ppt_h"/>
                                          </p:val>
                                        </p:tav>
                                      </p:tavLst>
                                    </p:anim>
                                    <p:anim calcmode="lin" valueType="num">
                                      <p:cBhvr>
                                        <p:cTn id="91" dur="1000" fill="hold"/>
                                        <p:tgtEl>
                                          <p:spTgt spid="3">
                                            <p:txEl>
                                              <p:pRg st="14" end="14"/>
                                            </p:txEl>
                                          </p:spTgt>
                                        </p:tgtEl>
                                        <p:attrNameLst>
                                          <p:attrName>style.rotation</p:attrName>
                                        </p:attrNameLst>
                                      </p:cBhvr>
                                      <p:tavLst>
                                        <p:tav tm="0">
                                          <p:val>
                                            <p:fltVal val="90"/>
                                          </p:val>
                                        </p:tav>
                                        <p:tav tm="100000">
                                          <p:val>
                                            <p:fltVal val="0"/>
                                          </p:val>
                                        </p:tav>
                                      </p:tavLst>
                                    </p:anim>
                                    <p:animEffect transition="in" filter="fade">
                                      <p:cBhvr>
                                        <p:cTn id="92" dur="1000"/>
                                        <p:tgtEl>
                                          <p:spTgt spid="3">
                                            <p:txEl>
                                              <p:pRg st="14" end="14"/>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3">
                                            <p:txEl>
                                              <p:pRg st="16" end="16"/>
                                            </p:txEl>
                                          </p:spTgt>
                                        </p:tgtEl>
                                        <p:attrNameLst>
                                          <p:attrName>style.visibility</p:attrName>
                                        </p:attrNameLst>
                                      </p:cBhvr>
                                      <p:to>
                                        <p:strVal val="visible"/>
                                      </p:to>
                                    </p:set>
                                    <p:anim calcmode="lin" valueType="num">
                                      <p:cBhvr additive="base">
                                        <p:cTn id="103"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3">
                                            <p:txEl>
                                              <p:pRg st="17" end="17"/>
                                            </p:txEl>
                                          </p:spTgt>
                                        </p:tgtEl>
                                        <p:attrNameLst>
                                          <p:attrName>style.visibility</p:attrName>
                                        </p:attrNameLst>
                                      </p:cBhvr>
                                      <p:to>
                                        <p:strVal val="visible"/>
                                      </p:to>
                                    </p:set>
                                    <p:anim calcmode="lin" valueType="num">
                                      <p:cBhvr additive="base">
                                        <p:cTn id="109" dur="500" fill="hold"/>
                                        <p:tgtEl>
                                          <p:spTgt spid="3">
                                            <p:txEl>
                                              <p:pRg st="17" end="17"/>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3">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156</Words>
  <Application>Microsoft Office PowerPoint</Application>
  <PresentationFormat>On-screen Show (4:3)</PresentationFormat>
  <Paragraphs>32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Simplified Arabic</vt:lpstr>
      <vt:lpstr>Times New Roman</vt:lpstr>
      <vt:lpstr>Office Theme</vt:lpstr>
      <vt:lpstr>اعادة هندسة الموارد البشرية محاضرة مقدمة الى طلبة مرحلة الدكتوراه  كلية العلوم السياحة / الجامعة المستنصرية                          اعداد                                                                     الاستاذ المساعد الدكتور                                                                  نوفل الكلابي</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dell_pc</dc:creator>
  <cp:lastModifiedBy>sadik1</cp:lastModifiedBy>
  <cp:revision>7</cp:revision>
  <dcterms:created xsi:type="dcterms:W3CDTF">2016-01-11T03:57:29Z</dcterms:created>
  <dcterms:modified xsi:type="dcterms:W3CDTF">2017-03-25T18:57:23Z</dcterms:modified>
</cp:coreProperties>
</file>