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15"/>
  </p:notesMasterIdLst>
  <p:sldIdLst>
    <p:sldId id="270" r:id="rId2"/>
    <p:sldId id="262" r:id="rId3"/>
    <p:sldId id="257" r:id="rId4"/>
    <p:sldId id="265" r:id="rId5"/>
    <p:sldId id="258" r:id="rId6"/>
    <p:sldId id="259" r:id="rId7"/>
    <p:sldId id="260" r:id="rId8"/>
    <p:sldId id="267" r:id="rId9"/>
    <p:sldId id="261" r:id="rId10"/>
    <p:sldId id="268" r:id="rId11"/>
    <p:sldId id="264" r:id="rId12"/>
    <p:sldId id="266" r:id="rId13"/>
    <p:sldId id="269" r:id="rId1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6" d="100"/>
          <a:sy n="86" d="100"/>
        </p:scale>
        <p:origin x="152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CC7C604-A67B-4A80-87CD-668B49393861}" type="datetimeFigureOut">
              <a:rPr lang="ar-IQ" smtClean="0"/>
              <a:t>12/04/1444</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6BD6715-2804-4451-9858-880C8AC58FD9}" type="slidenum">
              <a:rPr lang="ar-IQ" smtClean="0"/>
              <a:t>‹#›</a:t>
            </a:fld>
            <a:endParaRPr lang="ar-IQ"/>
          </a:p>
        </p:txBody>
      </p:sp>
    </p:spTree>
    <p:extLst>
      <p:ext uri="{BB962C8B-B14F-4D97-AF65-F5344CB8AC3E}">
        <p14:creationId xmlns:p14="http://schemas.microsoft.com/office/powerpoint/2010/main" val="111072777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96BD6715-2804-4451-9858-880C8AC58FD9}" type="slidenum">
              <a:rPr lang="ar-IQ" smtClean="0"/>
              <a:t>1</a:t>
            </a:fld>
            <a:endParaRPr lang="ar-IQ"/>
          </a:p>
        </p:txBody>
      </p:sp>
    </p:spTree>
    <p:extLst>
      <p:ext uri="{BB962C8B-B14F-4D97-AF65-F5344CB8AC3E}">
        <p14:creationId xmlns:p14="http://schemas.microsoft.com/office/powerpoint/2010/main" val="2351492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E398AE-388C-4D69-B359-1A78DB72228E}" type="datetimeFigureOut">
              <a:rPr lang="ar-IQ" smtClean="0"/>
              <a:t>12/04/1444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F3CA030-526A-48FD-9F4D-D51C973C420C}" type="slidenum">
              <a:rPr lang="ar-IQ" smtClean="0"/>
              <a:t>‹#›</a:t>
            </a:fld>
            <a:endParaRPr lang="ar-IQ"/>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E398AE-388C-4D69-B359-1A78DB72228E}" type="datetimeFigureOut">
              <a:rPr lang="ar-IQ" smtClean="0"/>
              <a:t>12/04/1444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F3CA030-526A-48FD-9F4D-D51C973C420C}" type="slidenum">
              <a:rPr lang="ar-IQ" smtClean="0"/>
              <a:t>‹#›</a:t>
            </a:fld>
            <a:endParaRPr lang="ar-IQ"/>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E398AE-388C-4D69-B359-1A78DB72228E}" type="datetimeFigureOut">
              <a:rPr lang="ar-IQ" smtClean="0"/>
              <a:t>12/04/1444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F3CA030-526A-48FD-9F4D-D51C973C420C}" type="slidenum">
              <a:rPr lang="ar-IQ" smtClean="0"/>
              <a:t>‹#›</a:t>
            </a:fld>
            <a:endParaRPr lang="ar-IQ"/>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EE398AE-388C-4D69-B359-1A78DB72228E}" type="datetimeFigureOut">
              <a:rPr lang="ar-IQ" smtClean="0"/>
              <a:t>12/04/1444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F3CA030-526A-48FD-9F4D-D51C973C420C}" type="slidenum">
              <a:rPr lang="ar-IQ" smtClean="0"/>
              <a:t>‹#›</a:t>
            </a:fld>
            <a:endParaRPr lang="ar-IQ"/>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E398AE-388C-4D69-B359-1A78DB72228E}" type="datetimeFigureOut">
              <a:rPr lang="ar-IQ" smtClean="0"/>
              <a:t>12/04/1444</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F3CA030-526A-48FD-9F4D-D51C973C420C}" type="slidenum">
              <a:rPr lang="ar-IQ" smtClean="0"/>
              <a:t>‹#›</a:t>
            </a:fld>
            <a:endParaRPr lang="ar-IQ"/>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EE398AE-388C-4D69-B359-1A78DB72228E}" type="datetimeFigureOut">
              <a:rPr lang="ar-IQ" smtClean="0"/>
              <a:t>12/04/1444</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DF3CA030-526A-48FD-9F4D-D51C973C420C}" type="slidenum">
              <a:rPr lang="ar-IQ" smtClean="0"/>
              <a:t>‹#›</a:t>
            </a:fld>
            <a:endParaRPr lang="ar-IQ"/>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EE398AE-388C-4D69-B359-1A78DB72228E}" type="datetimeFigureOut">
              <a:rPr lang="ar-IQ" smtClean="0"/>
              <a:t>12/04/1444</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DF3CA030-526A-48FD-9F4D-D51C973C420C}" type="slidenum">
              <a:rPr lang="ar-IQ" smtClean="0"/>
              <a:t>‹#›</a:t>
            </a:fld>
            <a:endParaRPr lang="ar-IQ"/>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EE398AE-388C-4D69-B359-1A78DB72228E}" type="datetimeFigureOut">
              <a:rPr lang="ar-IQ" smtClean="0"/>
              <a:t>12/04/1444</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DF3CA030-526A-48FD-9F4D-D51C973C420C}" type="slidenum">
              <a:rPr lang="ar-IQ" smtClean="0"/>
              <a:t>‹#›</a:t>
            </a:fld>
            <a:endParaRPr lang="ar-IQ"/>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E398AE-388C-4D69-B359-1A78DB72228E}" type="datetimeFigureOut">
              <a:rPr lang="ar-IQ" smtClean="0"/>
              <a:t>12/04/1444</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DF3CA030-526A-48FD-9F4D-D51C973C420C}" type="slidenum">
              <a:rPr lang="ar-IQ" smtClean="0"/>
              <a:t>‹#›</a:t>
            </a:fld>
            <a:endParaRPr lang="ar-IQ"/>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E398AE-388C-4D69-B359-1A78DB72228E}" type="datetimeFigureOut">
              <a:rPr lang="ar-IQ" smtClean="0"/>
              <a:t>12/04/1444</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DF3CA030-526A-48FD-9F4D-D51C973C420C}" type="slidenum">
              <a:rPr lang="ar-IQ" smtClean="0"/>
              <a:t>‹#›</a:t>
            </a:fld>
            <a:endParaRPr lang="ar-IQ"/>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E398AE-388C-4D69-B359-1A78DB72228E}" type="datetimeFigureOut">
              <a:rPr lang="ar-IQ" smtClean="0"/>
              <a:t>12/04/1444</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DF3CA030-526A-48FD-9F4D-D51C973C420C}" type="slidenum">
              <a:rPr lang="ar-IQ" smtClean="0"/>
              <a:t>‹#›</a:t>
            </a:fld>
            <a:endParaRPr lang="ar-IQ"/>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9EE398AE-388C-4D69-B359-1A78DB72228E}" type="datetimeFigureOut">
              <a:rPr lang="ar-IQ" smtClean="0"/>
              <a:t>12/04/1444</a:t>
            </a:fld>
            <a:endParaRPr lang="ar-IQ"/>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ar-IQ"/>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F3CA030-526A-48FD-9F4D-D51C973C420C}"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rot="19831416">
            <a:off x="2134749" y="1777028"/>
            <a:ext cx="5891907" cy="3418572"/>
          </a:xfrm>
          <a:ln/>
          <a:scene3d>
            <a:camera prst="isometricBottomDown"/>
            <a:lightRig rig="threePt" dir="t"/>
          </a:scene3d>
        </p:spPr>
        <p:style>
          <a:lnRef idx="1">
            <a:schemeClr val="accent5"/>
          </a:lnRef>
          <a:fillRef idx="2">
            <a:schemeClr val="accent5"/>
          </a:fillRef>
          <a:effectRef idx="1">
            <a:schemeClr val="accent5"/>
          </a:effectRef>
          <a:fontRef idx="minor">
            <a:schemeClr val="dk1"/>
          </a:fontRef>
        </p:style>
        <p:txBody>
          <a:bodyPr>
            <a:noAutofit/>
            <a:scene3d>
              <a:camera prst="orthographicFront"/>
              <a:lightRig rig="freezing" dir="t">
                <a:rot lat="0" lon="0" rev="5640000"/>
              </a:lightRig>
            </a:scene3d>
            <a:sp3d prstMaterial="flat">
              <a:bevelT w="38100" h="38100"/>
              <a:contourClr>
                <a:schemeClr val="tx2"/>
              </a:contourClr>
            </a:sp3d>
          </a:bodyPr>
          <a:lstStyle/>
          <a:p>
            <a:pPr algn="ctr"/>
            <a:r>
              <a:rPr lang="ar-IQ" sz="960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تقاليد الاعلام</a:t>
            </a:r>
          </a:p>
        </p:txBody>
      </p:sp>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1210715">
            <a:off x="458846" y="424262"/>
            <a:ext cx="3041452" cy="2567471"/>
          </a:xfrm>
          <a:prstGeom prst="rect">
            <a:avLst/>
          </a:prstGeom>
          <a:solidFill>
            <a:srgbClr val="FFFFFF">
              <a:shade val="85000"/>
            </a:srgbClr>
          </a:solidFill>
          <a:ln w="190500" cap="sq">
            <a:noFill/>
            <a:miter lim="800000"/>
          </a:ln>
          <a:effectLst>
            <a:outerShdw blurRad="225425" dist="50800" dir="5220000" algn="ctr">
              <a:srgbClr val="000000">
                <a:alpha val="33000"/>
              </a:srgbClr>
            </a:outerShdw>
            <a:softEdge rad="635000"/>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pic>
    </p:spTree>
    <p:extLst>
      <p:ext uri="{BB962C8B-B14F-4D97-AF65-F5344CB8AC3E}">
        <p14:creationId xmlns:p14="http://schemas.microsoft.com/office/powerpoint/2010/main" val="818272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051720" y="332656"/>
            <a:ext cx="6552728" cy="1298408"/>
          </a:xfrm>
        </p:spPr>
        <p:txBody>
          <a:bodyPr>
            <a:noAutofit/>
          </a:bodyPr>
          <a:lstStyle/>
          <a:p>
            <a:r>
              <a:rPr lang="ar-IQ" sz="44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اوضاع استخدام العلم </a:t>
            </a:r>
          </a:p>
        </p:txBody>
      </p:sp>
      <p:sp>
        <p:nvSpPr>
          <p:cNvPr id="3" name="عنصر نائب للمحتوى 2"/>
          <p:cNvSpPr>
            <a:spLocks noGrp="1"/>
          </p:cNvSpPr>
          <p:nvPr>
            <p:ph sz="quarter" idx="13"/>
          </p:nvPr>
        </p:nvSpPr>
        <p:spPr>
          <a:xfrm>
            <a:off x="457200" y="1700808"/>
            <a:ext cx="8229600" cy="4896544"/>
          </a:xfrm>
        </p:spPr>
        <p:txBody>
          <a:bodyPr>
            <a:noAutofit/>
          </a:bodyPr>
          <a:lstStyle/>
          <a:p>
            <a:r>
              <a:rPr lang="ar-IQ" sz="3600" dirty="0" smtClean="0">
                <a:solidFill>
                  <a:srgbClr val="00B0F0"/>
                </a:solidFill>
                <a:cs typeface="PT Bold Heading" pitchFamily="2" charset="-78"/>
              </a:rPr>
              <a:t>اذا </a:t>
            </a:r>
            <a:r>
              <a:rPr lang="ar-IQ" sz="3600" dirty="0">
                <a:solidFill>
                  <a:srgbClr val="00B0F0"/>
                </a:solidFill>
                <a:cs typeface="PT Bold Heading" pitchFamily="2" charset="-78"/>
              </a:rPr>
              <a:t>ارتفعت اعلام دول عديدة تكون السواري على ارتفاع واحد ويكون علم الدولة على يسار الناظر .</a:t>
            </a:r>
          </a:p>
          <a:p>
            <a:r>
              <a:rPr lang="ar-IQ" sz="3600" dirty="0">
                <a:solidFill>
                  <a:srgbClr val="7030A0"/>
                </a:solidFill>
                <a:cs typeface="PT Bold Heading" pitchFamily="2" charset="-78"/>
              </a:rPr>
              <a:t>اذا رفع العلم الوطني متقاطعا مع علم اخر يكون فوق العلم الاخر وعلى يسار الناظر .</a:t>
            </a:r>
          </a:p>
          <a:p>
            <a:r>
              <a:rPr lang="ar-IQ" sz="3600" dirty="0">
                <a:solidFill>
                  <a:srgbClr val="FF0000"/>
                </a:solidFill>
                <a:cs typeface="PT Bold Heading" pitchFamily="2" charset="-78"/>
              </a:rPr>
              <a:t>عند وضع العلم العراقي عموديا يكون اللون الاحمر على يسار الناظر </a:t>
            </a:r>
            <a:r>
              <a:rPr lang="ar-IQ" sz="3600" dirty="0" smtClean="0">
                <a:cs typeface="PT Bold Heading" pitchFamily="2" charset="-78"/>
              </a:rPr>
              <a:t>.</a:t>
            </a:r>
            <a:endParaRPr lang="ar-IQ" sz="3600" dirty="0">
              <a:cs typeface="PT Bold Heading" pitchFamily="2" charset="-78"/>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630" y="260648"/>
            <a:ext cx="2227364" cy="1669629"/>
          </a:xfrm>
          <a:prstGeom prst="rect">
            <a:avLst/>
          </a:prstGeom>
        </p:spPr>
      </p:pic>
    </p:spTree>
    <p:extLst>
      <p:ext uri="{BB962C8B-B14F-4D97-AF65-F5344CB8AC3E}">
        <p14:creationId xmlns:p14="http://schemas.microsoft.com/office/powerpoint/2010/main" val="2680478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8)">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45" presetClass="entr" presetSubtype="0" fill="hold"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Effect transition="in" filter="fade">
                                      <p:cBhvr>
                                        <p:cTn id="30" dur="2000"/>
                                        <p:tgtEl>
                                          <p:spTgt spid="3">
                                            <p:txEl>
                                              <p:pRg st="0" end="0"/>
                                            </p:txEl>
                                          </p:spTgt>
                                        </p:tgtEl>
                                      </p:cBhvr>
                                    </p:animEffect>
                                    <p:anim calcmode="lin" valueType="num">
                                      <p:cBhvr>
                                        <p:cTn id="31"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1" end="1"/>
                                            </p:txEl>
                                          </p:spTgt>
                                        </p:tgtEl>
                                        <p:attrNameLst>
                                          <p:attrName>style.visibility</p:attrName>
                                        </p:attrNameLst>
                                      </p:cBhvr>
                                      <p:to>
                                        <p:strVal val="visible"/>
                                      </p:to>
                                    </p:set>
                                    <p:animEffect transition="in" filter="wipe(down)">
                                      <p:cBhvr>
                                        <p:cTn id="37" dur="500"/>
                                        <p:tgtEl>
                                          <p:spTgt spid="3">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Effect transition="in" filter="wheel(1)">
                                      <p:cBhvr>
                                        <p:cTn id="4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67744" y="332656"/>
            <a:ext cx="6552728" cy="1298408"/>
          </a:xfrm>
        </p:spPr>
        <p:txBody>
          <a:bodyPr>
            <a:noAutofit/>
          </a:bodyPr>
          <a:lstStyle/>
          <a:p>
            <a:r>
              <a:rPr lang="ar-IQ" sz="44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اوضاع استخدام العلم </a:t>
            </a:r>
          </a:p>
        </p:txBody>
      </p:sp>
      <p:sp>
        <p:nvSpPr>
          <p:cNvPr id="3" name="عنصر نائب للمحتوى 2"/>
          <p:cNvSpPr>
            <a:spLocks noGrp="1"/>
          </p:cNvSpPr>
          <p:nvPr>
            <p:ph sz="quarter" idx="13"/>
          </p:nvPr>
        </p:nvSpPr>
        <p:spPr>
          <a:xfrm>
            <a:off x="457200" y="1700808"/>
            <a:ext cx="8435280" cy="4896544"/>
          </a:xfrm>
        </p:spPr>
        <p:txBody>
          <a:bodyPr>
            <a:noAutofit/>
          </a:bodyPr>
          <a:lstStyle/>
          <a:p>
            <a:r>
              <a:rPr lang="ar-IQ" sz="3200" dirty="0" smtClean="0">
                <a:solidFill>
                  <a:schemeClr val="accent1">
                    <a:lumMod val="75000"/>
                  </a:schemeClr>
                </a:solidFill>
                <a:cs typeface="PT Bold Heading" pitchFamily="2" charset="-78"/>
              </a:rPr>
              <a:t>في </a:t>
            </a:r>
            <a:r>
              <a:rPr lang="ar-IQ" sz="3200" dirty="0">
                <a:solidFill>
                  <a:schemeClr val="accent1">
                    <a:lumMod val="75000"/>
                  </a:schemeClr>
                </a:solidFill>
                <a:cs typeface="PT Bold Heading" pitchFamily="2" charset="-78"/>
              </a:rPr>
              <a:t>المعسكرات يرفع العلم الوطني اولا ثم باقي الاعلام .</a:t>
            </a:r>
          </a:p>
          <a:p>
            <a:r>
              <a:rPr lang="ar-IQ"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PT Bold Heading" pitchFamily="2" charset="-78"/>
              </a:rPr>
              <a:t>عند تنكيس العلم وبامر رسمي يجب رفعه اولا الى نهاية السارية وتؤدى تحية العلم ثم ينكس ( يخفض ) بقدر عرض العلم نفسه عدى علمي العراق والسعودية لاحتوائها على لفظ الجلالة .</a:t>
            </a:r>
          </a:p>
          <a:p>
            <a:r>
              <a:rPr lang="ar-IQ" sz="3200" dirty="0">
                <a:solidFill>
                  <a:srgbClr val="0070C0"/>
                </a:solidFill>
                <a:cs typeface="PT Bold Heading" pitchFamily="2" charset="-78"/>
              </a:rPr>
              <a:t>يرفع العلم الوطني على مقدمة السفن المارة بالمياه الاقليمية </a:t>
            </a:r>
            <a:r>
              <a:rPr lang="ar-IQ" sz="3200" dirty="0" smtClean="0">
                <a:cs typeface="PT Bold Heading" pitchFamily="2" charset="-78"/>
              </a:rPr>
              <a:t>.</a:t>
            </a:r>
            <a:endParaRPr lang="ar-IQ" sz="3200" dirty="0">
              <a:cs typeface="PT Bold Heading" pitchFamily="2" charset="-78"/>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630" y="260648"/>
            <a:ext cx="2227364" cy="1669629"/>
          </a:xfrm>
          <a:prstGeom prst="rect">
            <a:avLst/>
          </a:prstGeom>
        </p:spPr>
      </p:pic>
    </p:spTree>
    <p:extLst>
      <p:ext uri="{BB962C8B-B14F-4D97-AF65-F5344CB8AC3E}">
        <p14:creationId xmlns:p14="http://schemas.microsoft.com/office/powerpoint/2010/main" val="2791499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8)">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 calcmode="lin" valueType="num">
                                      <p:cBhvr additive="base">
                                        <p:cTn id="3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nodeType="clickEffect">
                                  <p:stCondLst>
                                    <p:cond delay="0"/>
                                  </p:stCondLst>
                                  <p:childTnLst>
                                    <p:set>
                                      <p:cBhvr>
                                        <p:cTn id="35" dur="1" fill="hold">
                                          <p:stCondLst>
                                            <p:cond delay="0"/>
                                          </p:stCondLst>
                                        </p:cTn>
                                        <p:tgtEl>
                                          <p:spTgt spid="3">
                                            <p:txEl>
                                              <p:pRg st="1" end="1"/>
                                            </p:txEl>
                                          </p:spTgt>
                                        </p:tgtEl>
                                        <p:attrNameLst>
                                          <p:attrName>style.visibility</p:attrName>
                                        </p:attrNameLst>
                                      </p:cBhvr>
                                      <p:to>
                                        <p:strVal val="visible"/>
                                      </p:to>
                                    </p:set>
                                    <p:anim calcmode="lin" valueType="num">
                                      <p:cBhvr>
                                        <p:cTn id="3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38" dur="500"/>
                                        <p:tgtEl>
                                          <p:spTgt spid="3">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4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23728" y="332656"/>
            <a:ext cx="6552728" cy="1298408"/>
          </a:xfrm>
        </p:spPr>
        <p:txBody>
          <a:bodyPr>
            <a:noAutofit/>
          </a:bodyPr>
          <a:lstStyle/>
          <a:p>
            <a:r>
              <a:rPr lang="ar-IQ" sz="44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اوضاع استخدام العلم </a:t>
            </a:r>
          </a:p>
        </p:txBody>
      </p:sp>
      <p:sp>
        <p:nvSpPr>
          <p:cNvPr id="3" name="عنصر نائب للمحتوى 2"/>
          <p:cNvSpPr>
            <a:spLocks noGrp="1"/>
          </p:cNvSpPr>
          <p:nvPr>
            <p:ph sz="quarter" idx="13"/>
          </p:nvPr>
        </p:nvSpPr>
        <p:spPr>
          <a:xfrm>
            <a:off x="457200" y="1700808"/>
            <a:ext cx="8229600" cy="4896544"/>
          </a:xfrm>
        </p:spPr>
        <p:txBody>
          <a:bodyPr>
            <a:noAutofit/>
          </a:bodyPr>
          <a:lstStyle/>
          <a:p>
            <a:r>
              <a:rPr lang="ar-IQ" sz="3200" dirty="0" smtClean="0">
                <a:solidFill>
                  <a:srgbClr val="0070C0"/>
                </a:solidFill>
                <a:cs typeface="PT Bold Heading" pitchFamily="2" charset="-78"/>
              </a:rPr>
              <a:t>يرفع </a:t>
            </a:r>
            <a:r>
              <a:rPr lang="ar-IQ" sz="3200" dirty="0">
                <a:solidFill>
                  <a:srgbClr val="0070C0"/>
                </a:solidFill>
                <a:cs typeface="PT Bold Heading" pitchFamily="2" charset="-78"/>
              </a:rPr>
              <a:t>العلم الوطني على مقدمة السفن المارة بالمياه الاقليمية </a:t>
            </a:r>
            <a:r>
              <a:rPr lang="ar-IQ" sz="3200" dirty="0">
                <a:cs typeface="PT Bold Heading" pitchFamily="2" charset="-78"/>
              </a:rPr>
              <a:t>.</a:t>
            </a:r>
          </a:p>
          <a:p>
            <a:r>
              <a:rPr lang="ar-IQ" sz="3200" dirty="0">
                <a:solidFill>
                  <a:srgbClr val="FFC000"/>
                </a:solidFill>
                <a:cs typeface="PT Bold Heading" pitchFamily="2" charset="-78"/>
              </a:rPr>
              <a:t>وهناك اعلام اخرى ترفع داخل المخيمات ( علم الطليعة ) يكون مثلث الشكل قاعدته 25 سم وارتفاعة 30 سم .</a:t>
            </a:r>
          </a:p>
          <a:p>
            <a:r>
              <a:rPr lang="ar-IQ" sz="3200" dirty="0">
                <a:cs typeface="PT Bold Heading" pitchFamily="2" charset="-78"/>
              </a:rPr>
              <a:t>العلم الكشفي يكون لونه اخضر ويرسم عليه شعار الكشافه طولة وعرضة مثل العلم العراقي ويرفع اسفل ويسار العلم الوطني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630" y="260648"/>
            <a:ext cx="2227364" cy="1669629"/>
          </a:xfrm>
          <a:prstGeom prst="rect">
            <a:avLst/>
          </a:prstGeom>
        </p:spPr>
      </p:pic>
    </p:spTree>
    <p:extLst>
      <p:ext uri="{BB962C8B-B14F-4D97-AF65-F5344CB8AC3E}">
        <p14:creationId xmlns:p14="http://schemas.microsoft.com/office/powerpoint/2010/main" val="78897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8)">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Effect transition="in" filter="randombar(horizontal)">
                                      <p:cBhvr>
                                        <p:cTn id="30" dur="500"/>
                                        <p:tgtEl>
                                          <p:spTgt spid="3">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1" fill="hold" nodeType="click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animEffect transition="in" filter="wheel(1)">
                                      <p:cBhvr>
                                        <p:cTn id="35" dur="20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Effect transition="in" filter="barn(inVertical)">
                                      <p:cBhvr>
                                        <p:cTn id="40" dur="12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3848" y="267792"/>
            <a:ext cx="3240360" cy="2428969"/>
          </a:xfrm>
          <a:prstGeom prst="rect">
            <a:avLst/>
          </a:prstGeom>
        </p:spPr>
      </p:pic>
      <p:sp>
        <p:nvSpPr>
          <p:cNvPr id="8" name="عنوان 1"/>
          <p:cNvSpPr>
            <a:spLocks noGrp="1"/>
          </p:cNvSpPr>
          <p:nvPr>
            <p:ph type="title"/>
          </p:nvPr>
        </p:nvSpPr>
        <p:spPr>
          <a:xfrm>
            <a:off x="1475656" y="2696761"/>
            <a:ext cx="6552728" cy="1298408"/>
          </a:xfrm>
        </p:spPr>
        <p:txBody>
          <a:bodyPr>
            <a:noAutofit/>
          </a:bodyPr>
          <a:lstStyle/>
          <a:p>
            <a:pPr marL="0" indent="0" algn="ctr">
              <a:buNone/>
            </a:pPr>
            <a:r>
              <a:rPr lang="ar-EG" sz="80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شكراً لكم</a:t>
            </a:r>
            <a:endParaRPr lang="ar-IQ" sz="80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extLst>
      <p:ext uri="{BB962C8B-B14F-4D97-AF65-F5344CB8AC3E}">
        <p14:creationId xmlns:p14="http://schemas.microsoft.com/office/powerpoint/2010/main" val="2489335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8)">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75656" y="620688"/>
            <a:ext cx="6779096" cy="1080120"/>
          </a:xfrm>
        </p:spPr>
        <p:txBody>
          <a:bodyPr>
            <a:noAutofit/>
          </a:bodyPr>
          <a:lstStyle/>
          <a:p>
            <a:r>
              <a:rPr lang="ar-IQ" sz="66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تقاليد الاعلام</a:t>
            </a:r>
            <a:endParaRPr lang="ar-IQ" sz="3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عنصر نائب للمحتوى 2"/>
          <p:cNvSpPr>
            <a:spLocks noGrp="1"/>
          </p:cNvSpPr>
          <p:nvPr>
            <p:ph sz="quarter" idx="13"/>
          </p:nvPr>
        </p:nvSpPr>
        <p:spPr>
          <a:xfrm>
            <a:off x="1331640" y="2060848"/>
            <a:ext cx="6400800" cy="3960440"/>
          </a:xfrm>
        </p:spPr>
        <p:txBody>
          <a:bodyPr>
            <a:noAutofit/>
          </a:bodyPr>
          <a:lstStyle/>
          <a:p>
            <a:pPr algn="justLow"/>
            <a:r>
              <a:rPr lang="ar-IQ" sz="3600" dirty="0">
                <a:ln w="10160">
                  <a:solidFill>
                    <a:schemeClr val="accent1"/>
                  </a:solidFill>
                  <a:prstDash val="solid"/>
                </a:ln>
                <a:solidFill>
                  <a:srgbClr val="C00000"/>
                </a:solidFill>
                <a:effectLst>
                  <a:outerShdw blurRad="38100" dist="32000" dir="5400000" algn="tl">
                    <a:srgbClr val="000000">
                      <a:alpha val="30000"/>
                    </a:srgbClr>
                  </a:outerShdw>
                </a:effectLst>
                <a:cs typeface="PT Bold Heading" pitchFamily="2" charset="-78"/>
              </a:rPr>
              <a:t>اهتمت الامم منذ اقدم العصور بالاعلام والرايات ووضعت لها اهمية خاصة وقدسية وكانت في اغلب الاوقات في الحروب والمعارك تعطى لاقوى رجالها فطالما العلم مرفوعا يعني ان الجيش صامدا وفي حالة سقوطه يعني الانكسار </a:t>
            </a:r>
            <a:r>
              <a:rPr lang="ar-IQ" sz="3600" dirty="0" smtClean="0">
                <a:ln w="10160">
                  <a:solidFill>
                    <a:schemeClr val="accent1"/>
                  </a:solidFill>
                  <a:prstDash val="solid"/>
                </a:ln>
                <a:solidFill>
                  <a:srgbClr val="C00000"/>
                </a:solidFill>
                <a:effectLst>
                  <a:outerShdw blurRad="38100" dist="32000" dir="5400000" algn="tl">
                    <a:srgbClr val="000000">
                      <a:alpha val="30000"/>
                    </a:srgbClr>
                  </a:outerShdw>
                </a:effectLst>
                <a:cs typeface="PT Bold Heading" pitchFamily="2" charset="-78"/>
              </a:rPr>
              <a:t>والهزيم</a:t>
            </a:r>
            <a:r>
              <a:rPr lang="ar-EG" sz="3600" dirty="0" smtClean="0">
                <a:ln w="10160">
                  <a:solidFill>
                    <a:schemeClr val="accent1"/>
                  </a:solidFill>
                  <a:prstDash val="solid"/>
                </a:ln>
                <a:solidFill>
                  <a:srgbClr val="C00000"/>
                </a:solidFill>
                <a:effectLst>
                  <a:outerShdw blurRad="38100" dist="32000" dir="5400000" algn="tl">
                    <a:srgbClr val="000000">
                      <a:alpha val="30000"/>
                    </a:srgbClr>
                  </a:outerShdw>
                </a:effectLst>
                <a:cs typeface="PT Bold Heading" pitchFamily="2" charset="-78"/>
              </a:rPr>
              <a:t>ة</a:t>
            </a:r>
            <a:r>
              <a:rPr lang="ar-IQ" sz="3600" dirty="0" smtClean="0">
                <a:ln w="10160">
                  <a:solidFill>
                    <a:schemeClr val="accent1"/>
                  </a:solidFill>
                  <a:prstDash val="solid"/>
                </a:ln>
                <a:solidFill>
                  <a:srgbClr val="C00000"/>
                </a:solidFill>
                <a:effectLst>
                  <a:outerShdw blurRad="38100" dist="32000" dir="5400000" algn="tl">
                    <a:srgbClr val="000000">
                      <a:alpha val="30000"/>
                    </a:srgbClr>
                  </a:outerShdw>
                </a:effectLst>
                <a:cs typeface="PT Bold Heading" pitchFamily="2" charset="-78"/>
              </a:rPr>
              <a:t> </a:t>
            </a:r>
            <a:r>
              <a:rPr lang="ar-IQ" sz="3600" dirty="0">
                <a:solidFill>
                  <a:srgbClr val="C00000"/>
                </a:solidFill>
                <a:cs typeface="PT Bold Heading" pitchFamily="2" charset="-78"/>
              </a:rPr>
              <a:t>. </a:t>
            </a:r>
          </a:p>
          <a:p>
            <a:pPr algn="justLow"/>
            <a:endParaRPr lang="ar-IQ" sz="3200" dirty="0">
              <a:solidFill>
                <a:srgbClr val="C00000"/>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630" y="260648"/>
            <a:ext cx="2227364" cy="1669629"/>
          </a:xfrm>
          <a:prstGeom prst="rect">
            <a:avLst/>
          </a:prstGeom>
        </p:spPr>
      </p:pic>
    </p:spTree>
    <p:extLst>
      <p:ext uri="{BB962C8B-B14F-4D97-AF65-F5344CB8AC3E}">
        <p14:creationId xmlns:p14="http://schemas.microsoft.com/office/powerpoint/2010/main" val="2875805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907704" y="620688"/>
            <a:ext cx="5832648" cy="1008112"/>
          </a:xfrm>
        </p:spPr>
        <p:txBody>
          <a:bodyPr>
            <a:noAutofit/>
          </a:bodyPr>
          <a:lstStyle/>
          <a:p>
            <a:r>
              <a:rPr lang="ar-IQ" sz="60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احترام العلم </a:t>
            </a:r>
          </a:p>
        </p:txBody>
      </p:sp>
      <p:sp>
        <p:nvSpPr>
          <p:cNvPr id="3" name="عنصر نائب للمحتوى 2"/>
          <p:cNvSpPr>
            <a:spLocks noGrp="1"/>
          </p:cNvSpPr>
          <p:nvPr>
            <p:ph sz="quarter" idx="13"/>
          </p:nvPr>
        </p:nvSpPr>
        <p:spPr>
          <a:xfrm>
            <a:off x="323528" y="2060848"/>
            <a:ext cx="7480920" cy="3168352"/>
          </a:xfrm>
        </p:spPr>
        <p:txBody>
          <a:bodyPr>
            <a:noAutofit/>
          </a:bodyPr>
          <a:lstStyle/>
          <a:p>
            <a:pPr algn="justLow"/>
            <a:r>
              <a:rPr lang="ar-IQ" sz="32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PT Bold Heading" pitchFamily="2" charset="-78"/>
              </a:rPr>
              <a:t>يعتبر العلم الوطني رمزا للدولة ومظهر قوتها وعزتها وكرامتها واصطلح الناس قديما على ان يتخذ كل قوم علما لهم .</a:t>
            </a:r>
          </a:p>
          <a:p>
            <a:pPr algn="justLow"/>
            <a:r>
              <a:rPr lang="ar-IQ" sz="320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cs typeface="PT Bold Heading" pitchFamily="2" charset="-78"/>
              </a:rPr>
              <a:t>هذا العلم يرتفع فترتفع علية الابصار من كل جانب وهذا العلم يخفق فتخفق له القلوب في كل مكان وتكون الامة قلبا واحدا يخفق لعلم واحد </a:t>
            </a:r>
            <a:r>
              <a:rPr lang="ar-IQ" sz="320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cs typeface="PT Bold Heading" pitchFamily="2" charset="-78"/>
              </a:rPr>
              <a:t>.</a:t>
            </a:r>
            <a:endParaRPr lang="ar-IQ" sz="320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cs typeface="PT Bold Heading" pitchFamily="2" charset="-78"/>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3" y="332657"/>
            <a:ext cx="1944216" cy="1094316"/>
          </a:xfrm>
          <a:prstGeom prst="rect">
            <a:avLst/>
          </a:prstGeom>
        </p:spPr>
      </p:pic>
    </p:spTree>
    <p:extLst>
      <p:ext uri="{BB962C8B-B14F-4D97-AF65-F5344CB8AC3E}">
        <p14:creationId xmlns:p14="http://schemas.microsoft.com/office/powerpoint/2010/main" val="4146237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907704" y="620688"/>
            <a:ext cx="5832648" cy="1008112"/>
          </a:xfrm>
        </p:spPr>
        <p:txBody>
          <a:bodyPr>
            <a:noAutofit/>
          </a:bodyPr>
          <a:lstStyle/>
          <a:p>
            <a:r>
              <a:rPr lang="ar-IQ" sz="60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احترام العلم </a:t>
            </a:r>
          </a:p>
        </p:txBody>
      </p:sp>
      <p:sp>
        <p:nvSpPr>
          <p:cNvPr id="3" name="عنصر نائب للمحتوى 2"/>
          <p:cNvSpPr>
            <a:spLocks noGrp="1"/>
          </p:cNvSpPr>
          <p:nvPr>
            <p:ph sz="quarter" idx="13"/>
          </p:nvPr>
        </p:nvSpPr>
        <p:spPr>
          <a:xfrm>
            <a:off x="475456" y="1970504"/>
            <a:ext cx="7408912" cy="3474720"/>
          </a:xfrm>
        </p:spPr>
        <p:txBody>
          <a:bodyPr>
            <a:noAutofit/>
            <a:scene3d>
              <a:camera prst="orthographicFront"/>
              <a:lightRig rig="glow" dir="tl">
                <a:rot lat="0" lon="0" rev="5400000"/>
              </a:lightRig>
            </a:scene3d>
            <a:sp3d contourW="12700">
              <a:bevelT w="25400" h="25400"/>
              <a:contourClr>
                <a:schemeClr val="accent6">
                  <a:shade val="73000"/>
                </a:schemeClr>
              </a:contourClr>
            </a:sp3d>
          </a:bodyPr>
          <a:lstStyle/>
          <a:p>
            <a:pPr algn="justLow"/>
            <a:r>
              <a:rPr lang="ar-IQ" sz="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PT Bold Heading" pitchFamily="2" charset="-78"/>
              </a:rPr>
              <a:t>ويجب </a:t>
            </a:r>
            <a:r>
              <a:rPr lang="ar-IQ" sz="28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PT Bold Heading" pitchFamily="2" charset="-78"/>
              </a:rPr>
              <a:t>ان يكون العلم الوطني موضع اجلال واحترام لانه رمز الامة يتقدم كل الاعلام الاخرى في الاستعراضات كما يجب على المشاهدين عند مروره من امامهم بالوقوف وعلى العسكريين بمختلف اصنافهم ومراتبهم والكشافين بمختلف مراحلهم اداء التحية الرسمية فعلى حامل العلم ان يكون قائدا يشترط فيه قوة الجسم والتحمل وحسن المظهر وفي حالة رفع مجموعة اعلام يكون يمينها (يسار الناظر ) </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630" y="260648"/>
            <a:ext cx="2227364" cy="1669629"/>
          </a:xfrm>
          <a:prstGeom prst="rect">
            <a:avLst/>
          </a:prstGeom>
        </p:spPr>
      </p:pic>
    </p:spTree>
    <p:extLst>
      <p:ext uri="{BB962C8B-B14F-4D97-AF65-F5344CB8AC3E}">
        <p14:creationId xmlns:p14="http://schemas.microsoft.com/office/powerpoint/2010/main" val="321244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35696" y="692696"/>
            <a:ext cx="6768752" cy="854968"/>
          </a:xfrm>
        </p:spPr>
        <p:txBody>
          <a:bodyPr>
            <a:noAutofit/>
          </a:bodyPr>
          <a:lstStyle/>
          <a:p>
            <a:r>
              <a:rPr lang="ar-IQ" sz="54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مدلول علم العراق</a:t>
            </a:r>
          </a:p>
        </p:txBody>
      </p:sp>
      <p:sp>
        <p:nvSpPr>
          <p:cNvPr id="3" name="عنصر نائب للمحتوى 2"/>
          <p:cNvSpPr>
            <a:spLocks noGrp="1"/>
          </p:cNvSpPr>
          <p:nvPr>
            <p:ph sz="quarter" idx="13"/>
          </p:nvPr>
        </p:nvSpPr>
        <p:spPr>
          <a:xfrm>
            <a:off x="564274" y="2276872"/>
            <a:ext cx="7392102" cy="3474720"/>
          </a:xfrm>
        </p:spPr>
        <p:txBody>
          <a:bodyPr>
            <a:normAutofit/>
          </a:bodyPr>
          <a:lstStyle/>
          <a:p>
            <a:pPr algn="ctr"/>
            <a:r>
              <a:rPr lang="ar-IQ"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PT Bold Heading" pitchFamily="2" charset="-78"/>
              </a:rPr>
              <a:t>يتمثل مدلول العلم العراقي بقول الشاعر       </a:t>
            </a:r>
            <a:r>
              <a:rPr lang="ar-IQ" sz="3200" dirty="0">
                <a:solidFill>
                  <a:srgbClr val="FF0000"/>
                </a:solidFill>
                <a:cs typeface="PT Bold Heading" pitchFamily="2" charset="-78"/>
              </a:rPr>
              <a:t>صفي الدين الحلي </a:t>
            </a:r>
          </a:p>
          <a:p>
            <a:pPr algn="justLow"/>
            <a:r>
              <a:rPr lang="ar-IQ" sz="3600" dirty="0">
                <a:solidFill>
                  <a:srgbClr val="FF0000"/>
                </a:solidFill>
                <a:cs typeface="PT Bold Heading" pitchFamily="2" charset="-78"/>
              </a:rPr>
              <a:t> </a:t>
            </a:r>
            <a:r>
              <a:rPr lang="ar-IQ" sz="2800" dirty="0">
                <a:solidFill>
                  <a:srgbClr val="7030A0"/>
                </a:solidFill>
                <a:cs typeface="PT Bold Heading" pitchFamily="2" charset="-78"/>
              </a:rPr>
              <a:t>انا لقوم ابت اخلاقنا شرفا.. ان نبتدي بالاذى من ليس يؤذينا </a:t>
            </a:r>
          </a:p>
          <a:p>
            <a:pPr algn="justLow"/>
            <a:r>
              <a:rPr lang="ar-IQ" sz="2800" dirty="0">
                <a:solidFill>
                  <a:srgbClr val="7030A0"/>
                </a:solidFill>
                <a:cs typeface="PT Bold Heading" pitchFamily="2" charset="-78"/>
              </a:rPr>
              <a:t>بيض صنائعنا سود وقائعنا ..خضر مرابعنا حمر مواضينا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630" y="260648"/>
            <a:ext cx="2227364" cy="1669629"/>
          </a:xfrm>
          <a:prstGeom prst="rect">
            <a:avLst/>
          </a:prstGeom>
        </p:spPr>
      </p:pic>
    </p:spTree>
    <p:extLst>
      <p:ext uri="{BB962C8B-B14F-4D97-AF65-F5344CB8AC3E}">
        <p14:creationId xmlns:p14="http://schemas.microsoft.com/office/powerpoint/2010/main" val="890218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 calcmode="lin" valueType="num">
                                      <p:cBhvr additive="base">
                                        <p:cTn id="3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1" end="1"/>
                                            </p:txEl>
                                          </p:spTgt>
                                        </p:tgtEl>
                                        <p:attrNameLst>
                                          <p:attrName>style.visibility</p:attrName>
                                        </p:attrNameLst>
                                      </p:cBhvr>
                                      <p:to>
                                        <p:strVal val="visible"/>
                                      </p:to>
                                    </p:set>
                                    <p:anim calcmode="lin" valueType="num">
                                      <p:cBhvr additive="base">
                                        <p:cTn id="3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 calcmode="lin" valueType="num">
                                      <p:cBhvr additive="base">
                                        <p:cTn id="4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43808" y="692696"/>
            <a:ext cx="5482952" cy="1143000"/>
          </a:xfrm>
        </p:spPr>
        <p:txBody>
          <a:bodyPr>
            <a:noAutofit/>
          </a:bodyPr>
          <a:lstStyle/>
          <a:p>
            <a:r>
              <a:rPr lang="ar-IQ" sz="72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ابعاد العلم </a:t>
            </a:r>
          </a:p>
        </p:txBody>
      </p:sp>
      <p:sp>
        <p:nvSpPr>
          <p:cNvPr id="3" name="عنصر نائب للمحتوى 2"/>
          <p:cNvSpPr>
            <a:spLocks noGrp="1"/>
          </p:cNvSpPr>
          <p:nvPr>
            <p:ph sz="quarter" idx="13"/>
          </p:nvPr>
        </p:nvSpPr>
        <p:spPr>
          <a:xfrm>
            <a:off x="395536" y="2060848"/>
            <a:ext cx="7336904" cy="3474720"/>
          </a:xfrm>
        </p:spPr>
        <p:txBody>
          <a:bodyPr>
            <a:noAutofit/>
          </a:bodyPr>
          <a:lstStyle/>
          <a:p>
            <a:pPr algn="justLow"/>
            <a:r>
              <a:rPr lang="ar-IQ" sz="3200" dirty="0">
                <a:solidFill>
                  <a:srgbClr val="FF0000"/>
                </a:solidFill>
                <a:cs typeface="PT Bold Heading" pitchFamily="2" charset="-78"/>
              </a:rPr>
              <a:t>عند صناعة العلم العراقي يعمل بعرض يساوي ثلث طولة وعادة ما يكون 120 سم طولا و80 سم عرضا .</a:t>
            </a:r>
          </a:p>
          <a:p>
            <a:pPr algn="justLow"/>
            <a:r>
              <a:rPr lang="ar-IQ" sz="3200" dirty="0">
                <a:solidFill>
                  <a:srgbClr val="00B050"/>
                </a:solidFill>
                <a:cs typeface="PT Bold Heading" pitchFamily="2" charset="-78"/>
              </a:rPr>
              <a:t>ويكون اللون الاحمر للاعلى في الرفع والخفض ثم الابيض ثم الاسود ويكتب كلمة الله اكبر باللون الاخضر وفي الخط الكوفي بالوسط </a:t>
            </a:r>
            <a:r>
              <a:rPr lang="ar-IQ" sz="3200" dirty="0">
                <a:cs typeface="PT Bold Heading" pitchFamily="2" charset="-78"/>
              </a:rPr>
              <a:t>.</a:t>
            </a:r>
          </a:p>
          <a:p>
            <a:endParaRPr lang="ar-IQ" sz="32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3" y="332657"/>
            <a:ext cx="1944216" cy="1094316"/>
          </a:xfrm>
          <a:prstGeom prst="rect">
            <a:avLst/>
          </a:prstGeom>
        </p:spPr>
      </p:pic>
    </p:spTree>
    <p:extLst>
      <p:ext uri="{BB962C8B-B14F-4D97-AF65-F5344CB8AC3E}">
        <p14:creationId xmlns:p14="http://schemas.microsoft.com/office/powerpoint/2010/main" val="4130499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heel(1)">
                                      <p:cBhvr>
                                        <p:cTn id="24"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059832" y="764704"/>
            <a:ext cx="4978896" cy="1143000"/>
          </a:xfrm>
        </p:spPr>
        <p:txBody>
          <a:bodyPr>
            <a:normAutofit fontScale="90000"/>
          </a:bodyPr>
          <a:lstStyle/>
          <a:p>
            <a:r>
              <a:rPr lang="ar-IQ" sz="66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تقاليد العلم </a:t>
            </a:r>
          </a:p>
        </p:txBody>
      </p:sp>
      <p:sp>
        <p:nvSpPr>
          <p:cNvPr id="3" name="عنصر نائب للمحتوى 2"/>
          <p:cNvSpPr>
            <a:spLocks noGrp="1"/>
          </p:cNvSpPr>
          <p:nvPr>
            <p:ph sz="quarter" idx="13"/>
          </p:nvPr>
        </p:nvSpPr>
        <p:spPr>
          <a:xfrm>
            <a:off x="395536" y="2277522"/>
            <a:ext cx="7408912" cy="3474720"/>
          </a:xfrm>
        </p:spPr>
        <p:txBody>
          <a:bodyPr>
            <a:normAutofit/>
          </a:bodyPr>
          <a:lstStyle/>
          <a:p>
            <a:r>
              <a:rPr lang="ar-IQ" sz="3600" dirty="0">
                <a:solidFill>
                  <a:srgbClr val="C00000"/>
                </a:solidFill>
                <a:cs typeface="PT Bold Heading" pitchFamily="2" charset="-78"/>
              </a:rPr>
              <a:t>للعلم الوطني ولكل الاعلام تقاليد معينة ونظام وقانون .</a:t>
            </a:r>
          </a:p>
          <a:p>
            <a:r>
              <a:rPr lang="ar-IQ" sz="3600" dirty="0">
                <a:solidFill>
                  <a:srgbClr val="0070C0"/>
                </a:solidFill>
                <a:cs typeface="PT Bold Heading" pitchFamily="2" charset="-78"/>
              </a:rPr>
              <a:t> يمنع استعمال العلم العراقي كزينة </a:t>
            </a:r>
            <a:r>
              <a:rPr lang="ar-IQ" sz="3600" dirty="0">
                <a:cs typeface="PT Bold Heading" pitchFamily="2" charset="-78"/>
              </a:rPr>
              <a:t>.</a:t>
            </a:r>
          </a:p>
          <a:p>
            <a:r>
              <a:rPr lang="ar-IQ" sz="3600" dirty="0">
                <a:solidFill>
                  <a:srgbClr val="00B050"/>
                </a:solidFill>
                <a:cs typeface="PT Bold Heading" pitchFamily="2" charset="-78"/>
              </a:rPr>
              <a:t>يمنع استعماله كملابس </a:t>
            </a:r>
            <a:r>
              <a:rPr lang="ar-IQ" sz="3600" dirty="0" smtClean="0">
                <a:solidFill>
                  <a:srgbClr val="00B050"/>
                </a:solidFill>
                <a:cs typeface="PT Bold Heading" pitchFamily="2" charset="-78"/>
              </a:rPr>
              <a:t>.</a:t>
            </a:r>
            <a:endParaRPr lang="ar-IQ" sz="3600" dirty="0">
              <a:solidFill>
                <a:srgbClr val="00B050"/>
              </a:solidFill>
              <a:cs typeface="PT Bold Heading" pitchFamily="2" charset="-78"/>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630" y="260648"/>
            <a:ext cx="2227364" cy="1669629"/>
          </a:xfrm>
          <a:prstGeom prst="rect">
            <a:avLst/>
          </a:prstGeom>
        </p:spPr>
      </p:pic>
    </p:spTree>
    <p:extLst>
      <p:ext uri="{BB962C8B-B14F-4D97-AF65-F5344CB8AC3E}">
        <p14:creationId xmlns:p14="http://schemas.microsoft.com/office/powerpoint/2010/main" val="2712682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8)">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anim calcmode="lin" valueType="num">
                                      <p:cBhvr>
                                        <p:cTn id="13" dur="2000" fill="hold"/>
                                        <p:tgtEl>
                                          <p:spTgt spid="2"/>
                                        </p:tgtEl>
                                        <p:attrNameLst>
                                          <p:attrName>ppt_w</p:attrName>
                                        </p:attrNameLst>
                                      </p:cBhvr>
                                      <p:tavLst>
                                        <p:tav tm="0" fmla="#ppt_w*sin(2.5*pi*$)">
                                          <p:val>
                                            <p:fltVal val="0"/>
                                          </p:val>
                                        </p:tav>
                                        <p:tav tm="100000">
                                          <p:val>
                                            <p:fltVal val="1"/>
                                          </p:val>
                                        </p:tav>
                                      </p:tavLst>
                                    </p:anim>
                                    <p:anim calcmode="lin" valueType="num">
                                      <p:cBhvr>
                                        <p:cTn id="14"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p:cTn id="2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6" dur="5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barn(inVertical)">
                                      <p:cBhvr>
                                        <p:cTn id="3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059832" y="764704"/>
            <a:ext cx="4978896" cy="1143000"/>
          </a:xfrm>
        </p:spPr>
        <p:txBody>
          <a:bodyPr>
            <a:normAutofit fontScale="90000"/>
          </a:bodyPr>
          <a:lstStyle/>
          <a:p>
            <a:r>
              <a:rPr lang="ar-IQ" sz="66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تقاليد العلم </a:t>
            </a:r>
          </a:p>
        </p:txBody>
      </p:sp>
      <p:sp>
        <p:nvSpPr>
          <p:cNvPr id="3" name="عنصر نائب للمحتوى 2"/>
          <p:cNvSpPr>
            <a:spLocks noGrp="1"/>
          </p:cNvSpPr>
          <p:nvPr>
            <p:ph sz="quarter" idx="13"/>
          </p:nvPr>
        </p:nvSpPr>
        <p:spPr>
          <a:xfrm>
            <a:off x="107504" y="2258536"/>
            <a:ext cx="7480920" cy="3546728"/>
          </a:xfrm>
        </p:spPr>
        <p:txBody>
          <a:bodyPr>
            <a:noAutofit/>
          </a:bodyPr>
          <a:lstStyle/>
          <a:p>
            <a:r>
              <a:rPr lang="ar-IQ" sz="3600" dirty="0" smtClean="0">
                <a:solidFill>
                  <a:srgbClr val="002060"/>
                </a:solidFill>
                <a:cs typeface="PT Bold Heading" pitchFamily="2" charset="-78"/>
              </a:rPr>
              <a:t>يمنع </a:t>
            </a:r>
            <a:r>
              <a:rPr lang="ar-IQ" sz="3600" dirty="0">
                <a:solidFill>
                  <a:srgbClr val="002060"/>
                </a:solidFill>
                <a:cs typeface="PT Bold Heading" pitchFamily="2" charset="-78"/>
              </a:rPr>
              <a:t>تنكيس علم العراق والسعودية وذلك لوجود لفض الجلالة فيه </a:t>
            </a:r>
            <a:r>
              <a:rPr lang="ar-IQ" sz="3600" dirty="0">
                <a:cs typeface="PT Bold Heading" pitchFamily="2" charset="-78"/>
              </a:rPr>
              <a:t>.</a:t>
            </a:r>
          </a:p>
          <a:p>
            <a:r>
              <a:rPr lang="ar-IQ" sz="3600" dirty="0">
                <a:solidFill>
                  <a:srgbClr val="FF0000"/>
                </a:solidFill>
                <a:cs typeface="PT Bold Heading" pitchFamily="2" charset="-78"/>
              </a:rPr>
              <a:t>عدم وضع العلم العراقي في منصة الخطابة كغطاء .</a:t>
            </a:r>
          </a:p>
          <a:p>
            <a:r>
              <a:rPr lang="ar-IQ" sz="3600" dirty="0">
                <a:solidFill>
                  <a:srgbClr val="7030A0"/>
                </a:solidFill>
                <a:cs typeface="PT Bold Heading" pitchFamily="2" charset="-78"/>
              </a:rPr>
              <a:t>عدم رفع علم اي دولة واي منظمة فوق العلم الوطني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630" y="260648"/>
            <a:ext cx="2227364" cy="1669629"/>
          </a:xfrm>
          <a:prstGeom prst="rect">
            <a:avLst/>
          </a:prstGeom>
        </p:spPr>
      </p:pic>
    </p:spTree>
    <p:extLst>
      <p:ext uri="{BB962C8B-B14F-4D97-AF65-F5344CB8AC3E}">
        <p14:creationId xmlns:p14="http://schemas.microsoft.com/office/powerpoint/2010/main" val="3981540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8)">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anim calcmode="lin" valueType="num">
                                      <p:cBhvr>
                                        <p:cTn id="13" dur="2000" fill="hold"/>
                                        <p:tgtEl>
                                          <p:spTgt spid="2"/>
                                        </p:tgtEl>
                                        <p:attrNameLst>
                                          <p:attrName>ppt_w</p:attrName>
                                        </p:attrNameLst>
                                      </p:cBhvr>
                                      <p:tavLst>
                                        <p:tav tm="0" fmla="#ppt_w*sin(2.5*pi*$)">
                                          <p:val>
                                            <p:fltVal val="0"/>
                                          </p:val>
                                        </p:tav>
                                        <p:tav tm="100000">
                                          <p:val>
                                            <p:fltVal val="1"/>
                                          </p:val>
                                        </p:tav>
                                      </p:tavLst>
                                    </p:anim>
                                    <p:anim calcmode="lin" valueType="num">
                                      <p:cBhvr>
                                        <p:cTn id="14"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2000"/>
                                        <p:tgtEl>
                                          <p:spTgt spid="3">
                                            <p:txEl>
                                              <p:pRg st="0" end="0"/>
                                            </p:txEl>
                                          </p:spTgt>
                                        </p:tgtEl>
                                      </p:cBhvr>
                                    </p:animEffect>
                                    <p:anim calcmode="lin" valueType="num">
                                      <p:cBhvr>
                                        <p:cTn id="20"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randombar(horizontal)">
                                      <p:cBhvr>
                                        <p:cTn id="26" dur="5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23728" y="332656"/>
            <a:ext cx="6552728" cy="1298408"/>
          </a:xfrm>
        </p:spPr>
        <p:txBody>
          <a:bodyPr>
            <a:noAutofit/>
          </a:bodyPr>
          <a:lstStyle/>
          <a:p>
            <a:r>
              <a:rPr lang="ar-IQ" sz="44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اوضاع استخدام العلم </a:t>
            </a:r>
          </a:p>
        </p:txBody>
      </p:sp>
      <p:sp>
        <p:nvSpPr>
          <p:cNvPr id="3" name="عنصر نائب للمحتوى 2"/>
          <p:cNvSpPr>
            <a:spLocks noGrp="1"/>
          </p:cNvSpPr>
          <p:nvPr>
            <p:ph sz="quarter" idx="13"/>
          </p:nvPr>
        </p:nvSpPr>
        <p:spPr>
          <a:xfrm>
            <a:off x="457200" y="1700808"/>
            <a:ext cx="8229600" cy="4896544"/>
          </a:xfrm>
        </p:spPr>
        <p:txBody>
          <a:bodyPr>
            <a:noAutofit/>
          </a:bodyPr>
          <a:lstStyle/>
          <a:p>
            <a:r>
              <a:rPr lang="ar-IQ" sz="4000" dirty="0">
                <a:solidFill>
                  <a:srgbClr val="7030A0"/>
                </a:solidFill>
                <a:cs typeface="PT Bold Heading" pitchFamily="2" charset="-78"/>
              </a:rPr>
              <a:t>اذا وضع العلم على حامل منصة الخطابة يكون العلم على يمين الخطيب وعلى يسار الناظر .</a:t>
            </a:r>
          </a:p>
          <a:p>
            <a:r>
              <a:rPr lang="ar-IQ" sz="4000" dirty="0">
                <a:solidFill>
                  <a:srgbClr val="C00000"/>
                </a:solidFill>
                <a:cs typeface="PT Bold Heading" pitchFamily="2" charset="-78"/>
              </a:rPr>
              <a:t>اذا رفع العلم الوطني مع اعلام اخرى (غير وطنية ) فانه يتوسطها ويكون في اعلاها </a:t>
            </a:r>
            <a:r>
              <a:rPr lang="ar-IQ" sz="4000" dirty="0" smtClean="0">
                <a:solidFill>
                  <a:srgbClr val="C00000"/>
                </a:solidFill>
                <a:cs typeface="PT Bold Heading" pitchFamily="2" charset="-78"/>
              </a:rPr>
              <a:t>.</a:t>
            </a:r>
            <a:endParaRPr lang="ar-IQ" sz="4000" dirty="0">
              <a:solidFill>
                <a:srgbClr val="C00000"/>
              </a:solidFill>
              <a:cs typeface="PT Bold Heading" pitchFamily="2" charset="-78"/>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630" y="260648"/>
            <a:ext cx="2227364" cy="1669629"/>
          </a:xfrm>
          <a:prstGeom prst="rect">
            <a:avLst/>
          </a:prstGeom>
        </p:spPr>
      </p:pic>
    </p:spTree>
    <p:extLst>
      <p:ext uri="{BB962C8B-B14F-4D97-AF65-F5344CB8AC3E}">
        <p14:creationId xmlns:p14="http://schemas.microsoft.com/office/powerpoint/2010/main" val="2086186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8)">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Effect transition="in" filter="circle(in)">
                                      <p:cBhvr>
                                        <p:cTn id="30" dur="2000"/>
                                        <p:tgtEl>
                                          <p:spTgt spid="3">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animEffect transition="in" filter="circle(in)">
                                      <p:cBhvr>
                                        <p:cTn id="35"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212</TotalTime>
  <Words>481</Words>
  <Application>Microsoft Office PowerPoint</Application>
  <PresentationFormat>عرض على الشاشة (4:3)</PresentationFormat>
  <Paragraphs>40</Paragraphs>
  <Slides>13</Slides>
  <Notes>1</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13</vt:i4>
      </vt:variant>
    </vt:vector>
  </HeadingPairs>
  <TitlesOfParts>
    <vt:vector size="20" baseType="lpstr">
      <vt:lpstr>Arial</vt:lpstr>
      <vt:lpstr>Calibri</vt:lpstr>
      <vt:lpstr>Georgia</vt:lpstr>
      <vt:lpstr>PT Bold Heading</vt:lpstr>
      <vt:lpstr>Tahoma</vt:lpstr>
      <vt:lpstr>Trebuchet MS</vt:lpstr>
      <vt:lpstr>Slipstream</vt:lpstr>
      <vt:lpstr>   تقاليد الاعلام</vt:lpstr>
      <vt:lpstr> تقاليد الاعلام</vt:lpstr>
      <vt:lpstr>احترام العلم </vt:lpstr>
      <vt:lpstr>احترام العلم </vt:lpstr>
      <vt:lpstr>مدلول علم العراق</vt:lpstr>
      <vt:lpstr>ابعاد العلم </vt:lpstr>
      <vt:lpstr>تقاليد العلم </vt:lpstr>
      <vt:lpstr>تقاليد العلم </vt:lpstr>
      <vt:lpstr>اوضاع استخدام العلم </vt:lpstr>
      <vt:lpstr>اوضاع استخدام العلم </vt:lpstr>
      <vt:lpstr>اوضاع استخدام العلم </vt:lpstr>
      <vt:lpstr>اوضاع استخدام العلم </vt:lpstr>
      <vt:lpstr>شكراً لكم</vt:lpstr>
    </vt:vector>
  </TitlesOfParts>
  <Company>HEAVEN KILLERS RELEASE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تقاليد الاعلام</dc:title>
  <dc:creator>الله</dc:creator>
  <cp:lastModifiedBy>Suha</cp:lastModifiedBy>
  <cp:revision>37</cp:revision>
  <dcterms:created xsi:type="dcterms:W3CDTF">2017-06-30T19:24:42Z</dcterms:created>
  <dcterms:modified xsi:type="dcterms:W3CDTF">2022-11-06T18:12:30Z</dcterms:modified>
</cp:coreProperties>
</file>