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57" r:id="rId3"/>
    <p:sldId id="261" r:id="rId4"/>
    <p:sldId id="262" r:id="rId5"/>
    <p:sldId id="263" r:id="rId6"/>
    <p:sldId id="264" r:id="rId7"/>
    <p:sldId id="265" r:id="rId8"/>
    <p:sldId id="267" r:id="rId9"/>
    <p:sldId id="266" r:id="rId10"/>
    <p:sldId id="268" r:id="rId11"/>
    <p:sldId id="269" r:id="rId12"/>
    <p:sldId id="270" r:id="rId13"/>
    <p:sldId id="271" r:id="rId14"/>
    <p:sldId id="272" r:id="rId15"/>
    <p:sldId id="273" r:id="rId16"/>
    <p:sldId id="274" r:id="rId17"/>
    <p:sldId id="275" r:id="rId18"/>
    <p:sldId id="276" r:id="rId19"/>
    <p:sldId id="277" r:id="rId20"/>
    <p:sldId id="281" r:id="rId21"/>
    <p:sldId id="282" r:id="rId22"/>
    <p:sldId id="283" r:id="rId23"/>
    <p:sldId id="284" r:id="rId24"/>
    <p:sldId id="285" r:id="rId25"/>
    <p:sldId id="278" r:id="rId26"/>
    <p:sldId id="279" r:id="rId27"/>
    <p:sldId id="280" r:id="rId28"/>
    <p:sldId id="286" r:id="rId29"/>
    <p:sldId id="287" r:id="rId30"/>
    <p:sldId id="260" r:id="rId31"/>
  </p:sldIdLst>
  <p:sldSz cx="9144000" cy="5143500" type="screen16x9"/>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9202"/>
    <a:srgbClr val="FFF3E7"/>
    <a:srgbClr val="5EEC3C"/>
    <a:srgbClr val="FFDC47"/>
    <a:srgbClr val="CCCC00"/>
    <a:srgbClr val="FFCC66"/>
    <a:srgbClr val="007033"/>
    <a:srgbClr val="990099"/>
    <a:srgbClr val="CC0099"/>
    <a:srgbClr val="6C1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0" d="100"/>
          <a:sy n="80" d="100"/>
        </p:scale>
        <p:origin x="880" y="40"/>
      </p:cViewPr>
      <p:guideLst>
        <p:guide orient="horz" pos="162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د. محمد مطلك بدر" userId="018c858ca0df69ed" providerId="LiveId" clId="{A802D817-CE2E-4D7D-9989-BEA94FE80618}"/>
    <pc:docChg chg="custSel addSld delSld modSld sldOrd">
      <pc:chgData name="د. محمد مطلك بدر" userId="018c858ca0df69ed" providerId="LiveId" clId="{A802D817-CE2E-4D7D-9989-BEA94FE80618}" dt="2026-01-22T04:33:12.121" v="1018" actId="113"/>
      <pc:docMkLst>
        <pc:docMk/>
      </pc:docMkLst>
      <pc:sldChg chg="modAnim">
        <pc:chgData name="د. محمد مطلك بدر" userId="018c858ca0df69ed" providerId="LiveId" clId="{A802D817-CE2E-4D7D-9989-BEA94FE80618}" dt="2026-01-13T08:55:04.998" v="4"/>
        <pc:sldMkLst>
          <pc:docMk/>
          <pc:sldMk cId="363920370" sldId="256"/>
        </pc:sldMkLst>
      </pc:sldChg>
      <pc:sldChg chg="modAnim">
        <pc:chgData name="د. محمد مطلك بدر" userId="018c858ca0df69ed" providerId="LiveId" clId="{A802D817-CE2E-4D7D-9989-BEA94FE80618}" dt="2026-01-13T08:55:18.429" v="6"/>
        <pc:sldMkLst>
          <pc:docMk/>
          <pc:sldMk cId="4103309497" sldId="257"/>
        </pc:sldMkLst>
      </pc:sldChg>
      <pc:sldChg chg="modAnim">
        <pc:chgData name="د. محمد مطلك بدر" userId="018c858ca0df69ed" providerId="LiveId" clId="{A802D817-CE2E-4D7D-9989-BEA94FE80618}" dt="2026-01-13T09:08:04.428" v="171"/>
        <pc:sldMkLst>
          <pc:docMk/>
          <pc:sldMk cId="109100692" sldId="260"/>
        </pc:sldMkLst>
      </pc:sldChg>
      <pc:sldChg chg="modAnim">
        <pc:chgData name="د. محمد مطلك بدر" userId="018c858ca0df69ed" providerId="LiveId" clId="{A802D817-CE2E-4D7D-9989-BEA94FE80618}" dt="2026-01-13T08:56:06.629" v="13"/>
        <pc:sldMkLst>
          <pc:docMk/>
          <pc:sldMk cId="1994532085" sldId="261"/>
        </pc:sldMkLst>
      </pc:sldChg>
      <pc:sldChg chg="modAnim">
        <pc:chgData name="د. محمد مطلك بدر" userId="018c858ca0df69ed" providerId="LiveId" clId="{A802D817-CE2E-4D7D-9989-BEA94FE80618}" dt="2026-01-13T08:57:00.839" v="21"/>
        <pc:sldMkLst>
          <pc:docMk/>
          <pc:sldMk cId="677283476" sldId="262"/>
        </pc:sldMkLst>
      </pc:sldChg>
      <pc:sldChg chg="modAnim">
        <pc:chgData name="د. محمد مطلك بدر" userId="018c858ca0df69ed" providerId="LiveId" clId="{A802D817-CE2E-4D7D-9989-BEA94FE80618}" dt="2026-01-13T08:57:53.146" v="28"/>
        <pc:sldMkLst>
          <pc:docMk/>
          <pc:sldMk cId="944451623" sldId="263"/>
        </pc:sldMkLst>
      </pc:sldChg>
      <pc:sldChg chg="modAnim">
        <pc:chgData name="د. محمد مطلك بدر" userId="018c858ca0df69ed" providerId="LiveId" clId="{A802D817-CE2E-4D7D-9989-BEA94FE80618}" dt="2026-01-13T08:58:32.851" v="35"/>
        <pc:sldMkLst>
          <pc:docMk/>
          <pc:sldMk cId="515613801" sldId="264"/>
        </pc:sldMkLst>
      </pc:sldChg>
      <pc:sldChg chg="modAnim">
        <pc:chgData name="د. محمد مطلك بدر" userId="018c858ca0df69ed" providerId="LiveId" clId="{A802D817-CE2E-4D7D-9989-BEA94FE80618}" dt="2026-01-13T08:58:54.999" v="39"/>
        <pc:sldMkLst>
          <pc:docMk/>
          <pc:sldMk cId="1138902149" sldId="265"/>
        </pc:sldMkLst>
      </pc:sldChg>
      <pc:sldChg chg="ord modAnim">
        <pc:chgData name="د. محمد مطلك بدر" userId="018c858ca0df69ed" providerId="LiveId" clId="{A802D817-CE2E-4D7D-9989-BEA94FE80618}" dt="2026-01-22T04:18:23.014" v="934"/>
        <pc:sldMkLst>
          <pc:docMk/>
          <pc:sldMk cId="3247215807" sldId="266"/>
        </pc:sldMkLst>
      </pc:sldChg>
      <pc:sldChg chg="modSp modAnim">
        <pc:chgData name="د. محمد مطلك بدر" userId="018c858ca0df69ed" providerId="LiveId" clId="{A802D817-CE2E-4D7D-9989-BEA94FE80618}" dt="2026-01-21T17:31:23.383" v="915" actId="20577"/>
        <pc:sldMkLst>
          <pc:docMk/>
          <pc:sldMk cId="3960910910" sldId="267"/>
        </pc:sldMkLst>
        <pc:spChg chg="mod">
          <ac:chgData name="د. محمد مطلك بدر" userId="018c858ca0df69ed" providerId="LiveId" clId="{A802D817-CE2E-4D7D-9989-BEA94FE80618}" dt="2026-01-21T17:31:23.383" v="915" actId="20577"/>
          <ac:spMkLst>
            <pc:docMk/>
            <pc:sldMk cId="3960910910" sldId="267"/>
            <ac:spMk id="8" creationId="{00000000-0000-0000-0000-000000000000}"/>
          </ac:spMkLst>
        </pc:spChg>
      </pc:sldChg>
      <pc:sldChg chg="modAnim">
        <pc:chgData name="د. محمد مطلك بدر" userId="018c858ca0df69ed" providerId="LiveId" clId="{A802D817-CE2E-4D7D-9989-BEA94FE80618}" dt="2026-01-13T09:01:05.694" v="63"/>
        <pc:sldMkLst>
          <pc:docMk/>
          <pc:sldMk cId="4291449759" sldId="268"/>
        </pc:sldMkLst>
      </pc:sldChg>
      <pc:sldChg chg="modAnim">
        <pc:chgData name="د. محمد مطلك بدر" userId="018c858ca0df69ed" providerId="LiveId" clId="{A802D817-CE2E-4D7D-9989-BEA94FE80618}" dt="2026-01-13T09:01:13.387" v="64"/>
        <pc:sldMkLst>
          <pc:docMk/>
          <pc:sldMk cId="4283937273" sldId="269"/>
        </pc:sldMkLst>
      </pc:sldChg>
      <pc:sldChg chg="modSp modAnim">
        <pc:chgData name="د. محمد مطلك بدر" userId="018c858ca0df69ed" providerId="LiveId" clId="{A802D817-CE2E-4D7D-9989-BEA94FE80618}" dt="2026-01-21T17:43:28.660" v="918" actId="20577"/>
        <pc:sldMkLst>
          <pc:docMk/>
          <pc:sldMk cId="2831148544" sldId="270"/>
        </pc:sldMkLst>
        <pc:spChg chg="mod">
          <ac:chgData name="د. محمد مطلك بدر" userId="018c858ca0df69ed" providerId="LiveId" clId="{A802D817-CE2E-4D7D-9989-BEA94FE80618}" dt="2026-01-21T17:43:28.660" v="918" actId="20577"/>
          <ac:spMkLst>
            <pc:docMk/>
            <pc:sldMk cId="2831148544" sldId="270"/>
            <ac:spMk id="5" creationId="{00000000-0000-0000-0000-000000000000}"/>
          </ac:spMkLst>
        </pc:spChg>
      </pc:sldChg>
      <pc:sldChg chg="modAnim">
        <pc:chgData name="د. محمد مطلك بدر" userId="018c858ca0df69ed" providerId="LiveId" clId="{A802D817-CE2E-4D7D-9989-BEA94FE80618}" dt="2026-01-13T09:02:24.482" v="80"/>
        <pc:sldMkLst>
          <pc:docMk/>
          <pc:sldMk cId="750538419" sldId="271"/>
        </pc:sldMkLst>
      </pc:sldChg>
      <pc:sldChg chg="modAnim">
        <pc:chgData name="د. محمد مطلك بدر" userId="018c858ca0df69ed" providerId="LiveId" clId="{A802D817-CE2E-4D7D-9989-BEA94FE80618}" dt="2026-01-13T09:02:50.146" v="85"/>
        <pc:sldMkLst>
          <pc:docMk/>
          <pc:sldMk cId="2666068379" sldId="272"/>
        </pc:sldMkLst>
      </pc:sldChg>
      <pc:sldChg chg="modAnim">
        <pc:chgData name="د. محمد مطلك بدر" userId="018c858ca0df69ed" providerId="LiveId" clId="{A802D817-CE2E-4D7D-9989-BEA94FE80618}" dt="2026-01-13T09:03:28.970" v="90"/>
        <pc:sldMkLst>
          <pc:docMk/>
          <pc:sldMk cId="1424895000" sldId="273"/>
        </pc:sldMkLst>
      </pc:sldChg>
      <pc:sldChg chg="modAnim">
        <pc:chgData name="د. محمد مطلك بدر" userId="018c858ca0df69ed" providerId="LiveId" clId="{A802D817-CE2E-4D7D-9989-BEA94FE80618}" dt="2026-01-13T09:03:45.021" v="93"/>
        <pc:sldMkLst>
          <pc:docMk/>
          <pc:sldMk cId="4148601661" sldId="274"/>
        </pc:sldMkLst>
      </pc:sldChg>
      <pc:sldChg chg="modSp modAnim">
        <pc:chgData name="د. محمد مطلك بدر" userId="018c858ca0df69ed" providerId="LiveId" clId="{A802D817-CE2E-4D7D-9989-BEA94FE80618}" dt="2026-01-22T04:26:27.811" v="983" actId="113"/>
        <pc:sldMkLst>
          <pc:docMk/>
          <pc:sldMk cId="1386207631" sldId="275"/>
        </pc:sldMkLst>
        <pc:spChg chg="mod">
          <ac:chgData name="د. محمد مطلك بدر" userId="018c858ca0df69ed" providerId="LiveId" clId="{A802D817-CE2E-4D7D-9989-BEA94FE80618}" dt="2026-01-22T04:26:27.811" v="983" actId="113"/>
          <ac:spMkLst>
            <pc:docMk/>
            <pc:sldMk cId="1386207631" sldId="275"/>
            <ac:spMk id="3" creationId="{00000000-0000-0000-0000-000000000000}"/>
          </ac:spMkLst>
        </pc:spChg>
      </pc:sldChg>
      <pc:sldChg chg="modSp modAnim">
        <pc:chgData name="د. محمد مطلك بدر" userId="018c858ca0df69ed" providerId="LiveId" clId="{A802D817-CE2E-4D7D-9989-BEA94FE80618}" dt="2026-01-22T04:27:37.266" v="1013" actId="20577"/>
        <pc:sldMkLst>
          <pc:docMk/>
          <pc:sldMk cId="3103064046" sldId="276"/>
        </pc:sldMkLst>
        <pc:spChg chg="mod">
          <ac:chgData name="د. محمد مطلك بدر" userId="018c858ca0df69ed" providerId="LiveId" clId="{A802D817-CE2E-4D7D-9989-BEA94FE80618}" dt="2026-01-22T04:27:37.266" v="1013" actId="20577"/>
          <ac:spMkLst>
            <pc:docMk/>
            <pc:sldMk cId="3103064046" sldId="276"/>
            <ac:spMk id="3" creationId="{00000000-0000-0000-0000-000000000000}"/>
          </ac:spMkLst>
        </pc:spChg>
      </pc:sldChg>
      <pc:sldChg chg="modAnim">
        <pc:chgData name="د. محمد مطلك بدر" userId="018c858ca0df69ed" providerId="LiveId" clId="{A802D817-CE2E-4D7D-9989-BEA94FE80618}" dt="2026-01-13T09:04:49.185" v="101"/>
        <pc:sldMkLst>
          <pc:docMk/>
          <pc:sldMk cId="643100899" sldId="277"/>
        </pc:sldMkLst>
      </pc:sldChg>
      <pc:sldChg chg="modAnim">
        <pc:chgData name="د. محمد مطلك بدر" userId="018c858ca0df69ed" providerId="LiveId" clId="{A802D817-CE2E-4D7D-9989-BEA94FE80618}" dt="2026-01-13T09:07:12.203" v="166"/>
        <pc:sldMkLst>
          <pc:docMk/>
          <pc:sldMk cId="2668981500" sldId="278"/>
        </pc:sldMkLst>
      </pc:sldChg>
      <pc:sldChg chg="modAnim">
        <pc:chgData name="د. محمد مطلك بدر" userId="018c858ca0df69ed" providerId="LiveId" clId="{A802D817-CE2E-4D7D-9989-BEA94FE80618}" dt="2026-01-13T09:07:34.859" v="170"/>
        <pc:sldMkLst>
          <pc:docMk/>
          <pc:sldMk cId="2205838257" sldId="279"/>
        </pc:sldMkLst>
      </pc:sldChg>
      <pc:sldChg chg="modSp mod modAnim">
        <pc:chgData name="د. محمد مطلك بدر" userId="018c858ca0df69ed" providerId="LiveId" clId="{A802D817-CE2E-4D7D-9989-BEA94FE80618}" dt="2026-01-22T04:32:22.284" v="1016" actId="20577"/>
        <pc:sldMkLst>
          <pc:docMk/>
          <pc:sldMk cId="3049291897" sldId="281"/>
        </pc:sldMkLst>
        <pc:spChg chg="mod">
          <ac:chgData name="د. محمد مطلك بدر" userId="018c858ca0df69ed" providerId="LiveId" clId="{A802D817-CE2E-4D7D-9989-BEA94FE80618}" dt="2026-01-13T09:05:28.034" v="151" actId="20577"/>
          <ac:spMkLst>
            <pc:docMk/>
            <pc:sldMk cId="3049291897" sldId="281"/>
            <ac:spMk id="2" creationId="{2773E07D-4AA0-EECC-741F-9E0737166F12}"/>
          </ac:spMkLst>
        </pc:spChg>
        <pc:spChg chg="mod">
          <ac:chgData name="د. محمد مطلك بدر" userId="018c858ca0df69ed" providerId="LiveId" clId="{A802D817-CE2E-4D7D-9989-BEA94FE80618}" dt="2026-01-22T04:32:22.284" v="1016" actId="20577"/>
          <ac:spMkLst>
            <pc:docMk/>
            <pc:sldMk cId="3049291897" sldId="281"/>
            <ac:spMk id="3" creationId="{44394C52-265B-E23F-8657-664268EB6C92}"/>
          </ac:spMkLst>
        </pc:spChg>
      </pc:sldChg>
      <pc:sldChg chg="modSp modAnim">
        <pc:chgData name="د. محمد مطلك بدر" userId="018c858ca0df69ed" providerId="LiveId" clId="{A802D817-CE2E-4D7D-9989-BEA94FE80618}" dt="2026-01-22T04:33:12.121" v="1018" actId="113"/>
        <pc:sldMkLst>
          <pc:docMk/>
          <pc:sldMk cId="3532424698" sldId="282"/>
        </pc:sldMkLst>
        <pc:spChg chg="mod">
          <ac:chgData name="د. محمد مطلك بدر" userId="018c858ca0df69ed" providerId="LiveId" clId="{A802D817-CE2E-4D7D-9989-BEA94FE80618}" dt="2026-01-22T04:33:12.121" v="1018" actId="113"/>
          <ac:spMkLst>
            <pc:docMk/>
            <pc:sldMk cId="3532424698" sldId="282"/>
            <ac:spMk id="3" creationId="{818AE657-DFBF-4FE1-DD00-0BD8A233765B}"/>
          </ac:spMkLst>
        </pc:spChg>
      </pc:sldChg>
      <pc:sldChg chg="modSp modAnim">
        <pc:chgData name="د. محمد مطلك بدر" userId="018c858ca0df69ed" providerId="LiveId" clId="{A802D817-CE2E-4D7D-9989-BEA94FE80618}" dt="2026-01-21T17:53:46.129" v="928" actId="20577"/>
        <pc:sldMkLst>
          <pc:docMk/>
          <pc:sldMk cId="3074695361" sldId="283"/>
        </pc:sldMkLst>
        <pc:spChg chg="mod">
          <ac:chgData name="د. محمد مطلك بدر" userId="018c858ca0df69ed" providerId="LiveId" clId="{A802D817-CE2E-4D7D-9989-BEA94FE80618}" dt="2026-01-21T17:53:46.129" v="928" actId="20577"/>
          <ac:spMkLst>
            <pc:docMk/>
            <pc:sldMk cId="3074695361" sldId="283"/>
            <ac:spMk id="3" creationId="{566436D7-BD56-C620-FB1E-FC856C67BBEA}"/>
          </ac:spMkLst>
        </pc:spChg>
      </pc:sldChg>
      <pc:sldChg chg="modSp mod modAnim">
        <pc:chgData name="د. محمد مطلك بدر" userId="018c858ca0df69ed" providerId="LiveId" clId="{A802D817-CE2E-4D7D-9989-BEA94FE80618}" dt="2026-01-21T17:27:26.642" v="868" actId="20577"/>
        <pc:sldMkLst>
          <pc:docMk/>
          <pc:sldMk cId="3596195043" sldId="284"/>
        </pc:sldMkLst>
        <pc:spChg chg="mod">
          <ac:chgData name="د. محمد مطلك بدر" userId="018c858ca0df69ed" providerId="LiveId" clId="{A802D817-CE2E-4D7D-9989-BEA94FE80618}" dt="2026-01-21T17:27:26.642" v="868" actId="20577"/>
          <ac:spMkLst>
            <pc:docMk/>
            <pc:sldMk cId="3596195043" sldId="284"/>
            <ac:spMk id="3" creationId="{3A1B1272-3396-469A-714B-4DFBE155A0AA}"/>
          </ac:spMkLst>
        </pc:spChg>
      </pc:sldChg>
      <pc:sldChg chg="modAnim">
        <pc:chgData name="د. محمد مطلك بدر" userId="018c858ca0df69ed" providerId="LiveId" clId="{A802D817-CE2E-4D7D-9989-BEA94FE80618}" dt="2026-01-13T09:06:22.626" v="157"/>
        <pc:sldMkLst>
          <pc:docMk/>
          <pc:sldMk cId="1139504073" sldId="285"/>
        </pc:sldMkLst>
      </pc:sldChg>
      <pc:sldChg chg="modSp new del mod">
        <pc:chgData name="د. محمد مطلك بدر" userId="018c858ca0df69ed" providerId="LiveId" clId="{A802D817-CE2E-4D7D-9989-BEA94FE80618}" dt="2026-01-21T17:56:01.082" v="929" actId="2696"/>
        <pc:sldMkLst>
          <pc:docMk/>
          <pc:sldMk cId="1491157393" sldId="286"/>
        </pc:sldMkLst>
        <pc:spChg chg="mod">
          <ac:chgData name="د. محمد مطلك بدر" userId="018c858ca0df69ed" providerId="LiveId" clId="{A802D817-CE2E-4D7D-9989-BEA94FE80618}" dt="2026-01-21T16:04:55.363" v="211" actId="20577"/>
          <ac:spMkLst>
            <pc:docMk/>
            <pc:sldMk cId="1491157393" sldId="286"/>
            <ac:spMk id="2" creationId="{69AC89F0-6881-8641-727F-15282019F5FA}"/>
          </ac:spMkLst>
        </pc:spChg>
        <pc:spChg chg="mod">
          <ac:chgData name="د. محمد مطلك بدر" userId="018c858ca0df69ed" providerId="LiveId" clId="{A802D817-CE2E-4D7D-9989-BEA94FE80618}" dt="2026-01-21T16:09:25.616" v="492" actId="313"/>
          <ac:spMkLst>
            <pc:docMk/>
            <pc:sldMk cId="1491157393" sldId="286"/>
            <ac:spMk id="3" creationId="{252EA8DE-9C51-EED3-C334-EE0BB4C755E1}"/>
          </ac:spMkLst>
        </pc:spChg>
      </pc:sldChg>
      <pc:sldChg chg="add">
        <pc:chgData name="د. محمد مطلك بدر" userId="018c858ca0df69ed" providerId="LiveId" clId="{A802D817-CE2E-4D7D-9989-BEA94FE80618}" dt="2026-01-21T17:56:12.829" v="930"/>
        <pc:sldMkLst>
          <pc:docMk/>
          <pc:sldMk cId="1765184975" sldId="286"/>
        </pc:sldMkLst>
      </pc:sldChg>
      <pc:sldChg chg="add">
        <pc:chgData name="د. محمد مطلك بدر" userId="018c858ca0df69ed" providerId="LiveId" clId="{A802D817-CE2E-4D7D-9989-BEA94FE80618}" dt="2026-01-21T17:56:30.346" v="932"/>
        <pc:sldMkLst>
          <pc:docMk/>
          <pc:sldMk cId="967346692" sldId="287"/>
        </pc:sldMkLst>
      </pc:sldChg>
      <pc:sldChg chg="modSp new del mod">
        <pc:chgData name="د. محمد مطلك بدر" userId="018c858ca0df69ed" providerId="LiveId" clId="{A802D817-CE2E-4D7D-9989-BEA94FE80618}" dt="2026-01-21T17:56:22.413" v="931" actId="2696"/>
        <pc:sldMkLst>
          <pc:docMk/>
          <pc:sldMk cId="4102188204" sldId="287"/>
        </pc:sldMkLst>
        <pc:spChg chg="mod">
          <ac:chgData name="د. محمد مطلك بدر" userId="018c858ca0df69ed" providerId="LiveId" clId="{A802D817-CE2E-4D7D-9989-BEA94FE80618}" dt="2026-01-21T16:09:45.756" v="503" actId="20577"/>
          <ac:spMkLst>
            <pc:docMk/>
            <pc:sldMk cId="4102188204" sldId="287"/>
            <ac:spMk id="2" creationId="{EFB54FFC-2E2B-56D1-7098-9DFD0F8004C1}"/>
          </ac:spMkLst>
        </pc:spChg>
        <pc:spChg chg="mod">
          <ac:chgData name="د. محمد مطلك بدر" userId="018c858ca0df69ed" providerId="LiveId" clId="{A802D817-CE2E-4D7D-9989-BEA94FE80618}" dt="2026-01-21T16:39:13.147" v="851" actId="20577"/>
          <ac:spMkLst>
            <pc:docMk/>
            <pc:sldMk cId="4102188204" sldId="287"/>
            <ac:spMk id="3" creationId="{D3F93084-FC2B-CDD0-3C6F-B042B4328BD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0B2D71A6-77B4-4D7E-976B-51C5FFF1161C}" type="datetimeFigureOut">
              <a:rPr lang="en-US" smtClean="0"/>
              <a:pPr/>
              <a:t>1/22/2026</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B24A8495-BEFD-4FBE-A04D-F3C0D3732259}" type="slidenum">
              <a:rPr lang="en-US" smtClean="0"/>
              <a:pPr/>
              <a:t>‹#›</a:t>
            </a:fld>
            <a:endParaRPr lang="en-US"/>
          </a:p>
        </p:txBody>
      </p:sp>
    </p:spTree>
    <p:extLst>
      <p:ext uri="{BB962C8B-B14F-4D97-AF65-F5344CB8AC3E}">
        <p14:creationId xmlns:p14="http://schemas.microsoft.com/office/powerpoint/2010/main" val="1658340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350B06-B074-48FC-8CFD-53D2CD8FB95F}" type="slidenum">
              <a:rPr lang="en-US" smtClean="0"/>
              <a:pPr/>
              <a:t>30</a:t>
            </a:fld>
            <a:endParaRPr lang="en-US"/>
          </a:p>
        </p:txBody>
      </p:sp>
    </p:spTree>
    <p:extLst>
      <p:ext uri="{BB962C8B-B14F-4D97-AF65-F5344CB8AC3E}">
        <p14:creationId xmlns:p14="http://schemas.microsoft.com/office/powerpoint/2010/main" val="22897865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365195" y="1197405"/>
            <a:ext cx="7329840" cy="1221640"/>
          </a:xfrm>
          <a:noFill/>
          <a:effectLst>
            <a:outerShdw blurRad="50800" dist="38100" dir="2700000" algn="tl" rotWithShape="0">
              <a:prstClr val="black">
                <a:alpha val="40000"/>
              </a:prstClr>
            </a:outerShdw>
          </a:effectLst>
        </p:spPr>
        <p:txBody>
          <a:bodyPr>
            <a:normAutofit/>
          </a:bodyPr>
          <a:lstStyle>
            <a:lvl1pPr algn="r">
              <a:defRPr sz="3600">
                <a:solidFill>
                  <a:schemeClr val="bg1"/>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1365195" y="2877160"/>
            <a:ext cx="7329840" cy="1221640"/>
          </a:xfrm>
        </p:spPr>
        <p:txBody>
          <a:bodyPr>
            <a:normAutofit/>
          </a:bodyPr>
          <a:lstStyle>
            <a:lvl1pPr marL="0" indent="0" algn="r">
              <a:buNone/>
              <a:defRPr sz="2800" b="0" i="0">
                <a:solidFill>
                  <a:srgbClr val="FF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a:t>
            </a:r>
          </a:p>
          <a:p>
            <a:r>
              <a:rPr lang="en-US" dirty="0"/>
              <a:t>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1/22/2026</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7" name="Picture 6" descr="E:\websites\free-power-point-templates\2012\logos.png">
            <a:extLst>
              <a:ext uri="{FF2B5EF4-FFF2-40B4-BE49-F238E27FC236}">
                <a16:creationId xmlns:a16="http://schemas.microsoft.com/office/drawing/2014/main" id="{08BBE2E9-CE5A-4D24-887A-6B0FB62D559A}"/>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918306" y="2326213"/>
            <a:ext cx="1463784" cy="52696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965" y="433880"/>
            <a:ext cx="8246070" cy="610820"/>
          </a:xfrm>
        </p:spPr>
        <p:txBody>
          <a:bodyPr>
            <a:normAutofit/>
          </a:bodyPr>
          <a:lstStyle>
            <a:lvl1pPr algn="r">
              <a:defRPr sz="3600" baseline="0">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48966" y="1502815"/>
            <a:ext cx="8246070" cy="3206800"/>
          </a:xfrm>
        </p:spPr>
        <p:txBody>
          <a:bodyPr/>
          <a:lstStyle>
            <a:lvl1pPr algn="l">
              <a:defRPr sz="2800">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86835" y="433880"/>
            <a:ext cx="6260905" cy="572644"/>
          </a:xfrm>
        </p:spPr>
        <p:txBody>
          <a:bodyPr>
            <a:normAutofit/>
          </a:bodyPr>
          <a:lstStyle>
            <a:lvl1pPr algn="l">
              <a:defRPr sz="3600">
                <a:solidFill>
                  <a:srgbClr val="FF000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2586835" y="1197406"/>
            <a:ext cx="6260905" cy="3358356"/>
          </a:xfrm>
        </p:spPr>
        <p:txBody>
          <a:bodyPr/>
          <a:lstStyle>
            <a:lvl1pPr>
              <a:defRPr sz="2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1/22/2026</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1/22/2026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1/22/2026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4" y="433880"/>
            <a:ext cx="8246071" cy="610820"/>
          </a:xfrm>
        </p:spPr>
        <p:txBody>
          <a:bodyPr>
            <a:normAutofit/>
          </a:bodyPr>
          <a:lstStyle>
            <a:lvl1pPr algn="r">
              <a:defRPr sz="3600" baseline="0">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536879" y="1834820"/>
            <a:ext cx="4040188" cy="479822"/>
          </a:xfrm>
        </p:spPr>
        <p:txBody>
          <a:bodyPr anchor="b"/>
          <a:lstStyle>
            <a:lvl1pPr marL="0" indent="0" algn="ctr">
              <a:buNone/>
              <a:defRPr sz="2400" b="1">
                <a:solidFill>
                  <a:srgbClr val="FF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36879" y="2266340"/>
            <a:ext cx="4040188" cy="2137871"/>
          </a:xfrm>
        </p:spPr>
        <p:txBody>
          <a:bodyPr/>
          <a:lstStyle>
            <a:lvl1pPr algn="ctr">
              <a:defRPr sz="2400">
                <a:solidFill>
                  <a:schemeClr val="tx1"/>
                </a:solidFill>
              </a:defRPr>
            </a:lvl1pPr>
            <a:lvl2pPr algn="ctr">
              <a:defRPr sz="2000">
                <a:solidFill>
                  <a:schemeClr val="tx1"/>
                </a:solidFill>
              </a:defRPr>
            </a:lvl2pPr>
            <a:lvl3pPr algn="ctr">
              <a:defRPr sz="1800">
                <a:solidFill>
                  <a:schemeClr val="tx1"/>
                </a:solidFill>
              </a:defRPr>
            </a:lvl3pPr>
            <a:lvl4pPr algn="ctr">
              <a:defRPr sz="1600">
                <a:solidFill>
                  <a:schemeClr val="tx1"/>
                </a:solidFill>
              </a:defRPr>
            </a:lvl4pPr>
            <a:lvl5pPr algn="ct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72000" y="1834820"/>
            <a:ext cx="4041775" cy="479822"/>
          </a:xfrm>
        </p:spPr>
        <p:txBody>
          <a:bodyPr anchor="b"/>
          <a:lstStyle>
            <a:lvl1pPr marL="0" indent="0" algn="ctr">
              <a:buNone/>
              <a:defRPr sz="2400" b="1">
                <a:solidFill>
                  <a:srgbClr val="FF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572000" y="2266340"/>
            <a:ext cx="4041775" cy="2137871"/>
          </a:xfrm>
        </p:spPr>
        <p:txBody>
          <a:bodyPr/>
          <a:lstStyle>
            <a:lvl1pPr algn="ctr">
              <a:defRPr sz="2400">
                <a:solidFill>
                  <a:schemeClr val="tx1"/>
                </a:solidFill>
              </a:defRPr>
            </a:lvl1pPr>
            <a:lvl2pPr algn="ctr">
              <a:defRPr sz="2000">
                <a:solidFill>
                  <a:schemeClr val="tx1"/>
                </a:solidFill>
              </a:defRPr>
            </a:lvl2pPr>
            <a:lvl3pPr algn="ctr">
              <a:defRPr sz="1800">
                <a:solidFill>
                  <a:schemeClr val="tx1"/>
                </a:solidFill>
              </a:defRPr>
            </a:lvl3pPr>
            <a:lvl4pPr algn="ctr">
              <a:defRPr sz="1600">
                <a:solidFill>
                  <a:schemeClr val="tx1"/>
                </a:solidFill>
              </a:defRPr>
            </a:lvl4pPr>
            <a:lvl5pPr algn="ct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1/22/2026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1/22/2026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1/22/2026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1/22/2026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
        <p:nvSpPr>
          <p:cNvPr id="7" name="TextBox 6">
            <a:extLst>
              <a:ext uri="{FF2B5EF4-FFF2-40B4-BE49-F238E27FC236}">
                <a16:creationId xmlns:a16="http://schemas.microsoft.com/office/drawing/2014/main" id="{D7EECA04-E091-4D52-9855-58A15939B2F6}"/>
              </a:ext>
            </a:extLst>
          </p:cNvPr>
          <p:cNvSpPr txBox="1"/>
          <p:nvPr userDrawn="1"/>
        </p:nvSpPr>
        <p:spPr>
          <a:xfrm>
            <a:off x="-9150" y="5213747"/>
            <a:ext cx="8389625" cy="523220"/>
          </a:xfrm>
          <a:prstGeom prst="rect">
            <a:avLst/>
          </a:prstGeom>
          <a:noFill/>
        </p:spPr>
        <p:txBody>
          <a:bodyPr wrap="square" rtlCol="0">
            <a:spAutoFit/>
          </a:bodyPr>
          <a:lstStyle/>
          <a:p>
            <a:r>
              <a:rPr lang="en-US" sz="1400">
                <a:solidFill>
                  <a:schemeClr val="bg1">
                    <a:lumMod val="65000"/>
                  </a:schemeClr>
                </a:solidFill>
              </a:rPr>
              <a:t>This presentation uses a free template provided by FPPT.com</a:t>
            </a:r>
          </a:p>
          <a:p>
            <a:r>
              <a:rPr lang="en-US" sz="1400">
                <a:solidFill>
                  <a:schemeClr val="bg1">
                    <a:lumMod val="65000"/>
                  </a:schemeClr>
                </a:solidFill>
              </a:rPr>
              <a:t>www.free-power-point-templates.com</a:t>
            </a:r>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8.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33.jpeg"/><Relationship Id="rId1" Type="http://schemas.openxmlformats.org/officeDocument/2006/relationships/slideLayout" Target="../slideLayouts/slideLayout3.xml"/><Relationship Id="rId4" Type="http://schemas.openxmlformats.org/officeDocument/2006/relationships/image" Target="../media/image34.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35.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36.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8.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3.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jpeg"/><Relationship Id="rId1" Type="http://schemas.openxmlformats.org/officeDocument/2006/relationships/slideLayout" Target="../slideLayouts/slideLayout8.xml"/><Relationship Id="rId5" Type="http://schemas.openxmlformats.org/officeDocument/2006/relationships/image" Target="../media/image21.jpe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3.png"/><Relationship Id="rId7" Type="http://schemas.openxmlformats.org/officeDocument/2006/relationships/image" Target="../media/image25.emf"/><Relationship Id="rId2" Type="http://schemas.openxmlformats.org/officeDocument/2006/relationships/image" Target="../media/image22.png"/><Relationship Id="rId1" Type="http://schemas.openxmlformats.org/officeDocument/2006/relationships/slideLayout" Target="../slideLayouts/slideLayout8.xml"/><Relationship Id="rId6" Type="http://schemas.microsoft.com/office/2007/relationships/hdphoto" Target="../media/hdphoto3.wdp"/><Relationship Id="rId11" Type="http://schemas.microsoft.com/office/2007/relationships/hdphoto" Target="../media/hdphoto5.wdp"/><Relationship Id="rId5" Type="http://schemas.openxmlformats.org/officeDocument/2006/relationships/image" Target="../media/image24.png"/><Relationship Id="rId10" Type="http://schemas.openxmlformats.org/officeDocument/2006/relationships/image" Target="../media/image27.jpeg"/><Relationship Id="rId4" Type="http://schemas.microsoft.com/office/2007/relationships/hdphoto" Target="../media/hdphoto2.wdp"/><Relationship Id="rId9"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61180" y="1350110"/>
            <a:ext cx="5158488" cy="1374344"/>
          </a:xfrm>
        </p:spPr>
        <p:txBody>
          <a:bodyPr>
            <a:noAutofit/>
          </a:bodyPr>
          <a:lstStyle/>
          <a:p>
            <a:pPr algn="ctr" rtl="1"/>
            <a:r>
              <a:rPr lang="ar-IQ" sz="2400" b="1" dirty="0"/>
              <a:t>العتلات في الميكانيك وعلاقتها بالبايوميكانيك </a:t>
            </a:r>
            <a:br>
              <a:rPr lang="ar-IQ" sz="2400" b="1" dirty="0"/>
            </a:br>
            <a:r>
              <a:rPr lang="en-US" sz="2400" b="1" dirty="0"/>
              <a:t>Levers in Mechanics</a:t>
            </a:r>
            <a:br>
              <a:rPr lang="en-US" sz="2400" dirty="0"/>
            </a:br>
            <a:r>
              <a:rPr lang="en-US" sz="2400" b="1" dirty="0"/>
              <a:t> and their relationship </a:t>
            </a:r>
            <a:br>
              <a:rPr lang="ar-IQ" sz="2400" b="1" dirty="0"/>
            </a:br>
            <a:r>
              <a:rPr lang="en-US" sz="2400" b="1" dirty="0"/>
              <a:t>in Biomechanics</a:t>
            </a:r>
            <a:br>
              <a:rPr lang="en-US" sz="2400" dirty="0"/>
            </a:br>
            <a:endParaRPr lang="en-US" sz="2400" dirty="0"/>
          </a:p>
        </p:txBody>
      </p:sp>
      <p:sp>
        <p:nvSpPr>
          <p:cNvPr id="3" name="Subtitle 2"/>
          <p:cNvSpPr>
            <a:spLocks noGrp="1"/>
          </p:cNvSpPr>
          <p:nvPr>
            <p:ph type="subTitle" idx="1"/>
          </p:nvPr>
        </p:nvSpPr>
        <p:spPr>
          <a:xfrm>
            <a:off x="60102" y="3590018"/>
            <a:ext cx="4359193" cy="545114"/>
          </a:xfrm>
        </p:spPr>
        <p:txBody>
          <a:bodyPr>
            <a:normAutofit fontScale="92500"/>
          </a:bodyPr>
          <a:lstStyle/>
          <a:p>
            <a:pPr lvl="0" algn="ctr"/>
            <a:r>
              <a:rPr lang="en-US" sz="2100" b="1" dirty="0">
                <a:solidFill>
                  <a:schemeClr val="tx2">
                    <a:lumMod val="75000"/>
                  </a:schemeClr>
                </a:solidFill>
                <a:effectLst>
                  <a:outerShdw blurRad="38100" dist="38100" dir="2700000" algn="tl">
                    <a:srgbClr val="000000">
                      <a:alpha val="43137"/>
                    </a:srgbClr>
                  </a:outerShdw>
                </a:effectLst>
                <a:latin typeface="Adobe نسخ Medium" pitchFamily="50" charset="-78"/>
                <a:cs typeface="Adobe نسخ Medium" pitchFamily="50" charset="-78"/>
              </a:rPr>
              <a:t>Prof. Dr.  Ahmed Waleed </a:t>
            </a:r>
            <a:r>
              <a:rPr lang="en-US" sz="2100" b="1" dirty="0" err="1">
                <a:solidFill>
                  <a:schemeClr val="tx2">
                    <a:lumMod val="75000"/>
                  </a:schemeClr>
                </a:solidFill>
                <a:effectLst>
                  <a:outerShdw blurRad="38100" dist="38100" dir="2700000" algn="tl">
                    <a:srgbClr val="000000">
                      <a:alpha val="43137"/>
                    </a:srgbClr>
                  </a:outerShdw>
                </a:effectLst>
                <a:latin typeface="Adobe نسخ Medium" pitchFamily="50" charset="-78"/>
                <a:cs typeface="Adobe نسخ Medium" pitchFamily="50" charset="-78"/>
              </a:rPr>
              <a:t>Abdulrahman</a:t>
            </a:r>
            <a:endParaRPr lang="en-US" sz="2100" b="1" dirty="0">
              <a:solidFill>
                <a:schemeClr val="tx2">
                  <a:lumMod val="75000"/>
                </a:schemeClr>
              </a:solidFill>
              <a:effectLst>
                <a:outerShdw blurRad="38100" dist="38100" dir="2700000" algn="tl">
                  <a:srgbClr val="000000">
                    <a:alpha val="43137"/>
                  </a:srgbClr>
                </a:outerShdw>
              </a:effectLst>
              <a:latin typeface="Adobe نسخ Medium" pitchFamily="50" charset="-78"/>
              <a:cs typeface="Adobe نسخ Medium" pitchFamily="50" charset="-78"/>
            </a:endParaRPr>
          </a:p>
          <a:p>
            <a:pPr algn="ctr"/>
            <a:endParaRPr lang="en-US" b="1" dirty="0">
              <a:solidFill>
                <a:schemeClr val="tx2">
                  <a:lumMod val="75000"/>
                </a:schemeClr>
              </a:solidFill>
              <a:effectLst>
                <a:outerShdw blurRad="38100" dist="38100" dir="2700000" algn="tl">
                  <a:srgbClr val="000000">
                    <a:alpha val="43137"/>
                  </a:srgbClr>
                </a:outerShdw>
              </a:effectLst>
            </a:endParaRPr>
          </a:p>
        </p:txBody>
      </p:sp>
      <p:sp>
        <p:nvSpPr>
          <p:cNvPr id="5" name="مستطيل 4"/>
          <p:cNvSpPr/>
          <p:nvPr/>
        </p:nvSpPr>
        <p:spPr>
          <a:xfrm>
            <a:off x="2051673" y="4257007"/>
            <a:ext cx="4511898" cy="400110"/>
          </a:xfrm>
          <a:prstGeom prst="rect">
            <a:avLst/>
          </a:prstGeom>
        </p:spPr>
        <p:txBody>
          <a:bodyPr wrap="square">
            <a:spAutoFit/>
          </a:bodyPr>
          <a:lstStyle/>
          <a:p>
            <a:pPr lvl="0" rtl="1"/>
            <a:r>
              <a:rPr lang="en-US" sz="2000" b="1" dirty="0">
                <a:solidFill>
                  <a:srgbClr val="C00000"/>
                </a:solidFill>
                <a:effectLst>
                  <a:outerShdw blurRad="38100" dist="38100" dir="2700000" algn="tl">
                    <a:srgbClr val="000000">
                      <a:alpha val="43137"/>
                    </a:srgbClr>
                  </a:outerShdw>
                </a:effectLst>
              </a:rPr>
              <a:t>Postgraduate Studies (</a:t>
            </a:r>
            <a:r>
              <a:rPr lang="en-US" sz="2000" b="1" dirty="0" err="1">
                <a:solidFill>
                  <a:srgbClr val="C00000"/>
                </a:solidFill>
                <a:effectLst>
                  <a:outerShdw blurRad="38100" dist="38100" dir="2700000" algn="tl">
                    <a:srgbClr val="000000">
                      <a:alpha val="43137"/>
                    </a:srgbClr>
                  </a:outerShdw>
                </a:effectLst>
              </a:rPr>
              <a:t>Ph.D</a:t>
            </a:r>
            <a:r>
              <a:rPr lang="en-US" sz="2000" b="1" dirty="0">
                <a:solidFill>
                  <a:srgbClr val="C00000"/>
                </a:solidFill>
                <a:effectLst>
                  <a:outerShdw blurRad="38100" dist="38100" dir="2700000" algn="tl">
                    <a:srgbClr val="000000">
                      <a:alpha val="43137"/>
                    </a:srgbClr>
                  </a:outerShdw>
                </a:effectLst>
              </a:rPr>
              <a:t>) 2025 – 2026</a:t>
            </a:r>
          </a:p>
        </p:txBody>
      </p:sp>
      <p:pic>
        <p:nvPicPr>
          <p:cNvPr id="7" name="صورة 6"/>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 y="1"/>
            <a:ext cx="1212490" cy="12124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Subtitle 2"/>
          <p:cNvSpPr txBox="1">
            <a:spLocks/>
          </p:cNvSpPr>
          <p:nvPr/>
        </p:nvSpPr>
        <p:spPr>
          <a:xfrm>
            <a:off x="4419295" y="3233943"/>
            <a:ext cx="4581150" cy="712151"/>
          </a:xfrm>
          <a:prstGeom prst="rect">
            <a:avLst/>
          </a:prstGeom>
        </p:spPr>
        <p:txBody>
          <a:bodyPr vert="horz" lIns="91440" tIns="45720" rIns="91440" bIns="45720" rtlCol="0">
            <a:normAutofit/>
          </a:bodyPr>
          <a:lstStyle>
            <a:lvl1pPr marL="0" indent="0" algn="r" defTabSz="914400" rtl="0" eaLnBrk="1" latinLnBrk="0" hangingPunct="1">
              <a:spcBef>
                <a:spcPct val="20000"/>
              </a:spcBef>
              <a:buFont typeface="Arial" pitchFamily="34" charset="0"/>
              <a:buNone/>
              <a:defRPr sz="2800" b="0" i="0" kern="1200">
                <a:solidFill>
                  <a:srgbClr val="FF0000"/>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endParaRPr lang="en-US" sz="1800" b="1" dirty="0">
              <a:solidFill>
                <a:schemeClr val="tx2">
                  <a:lumMod val="75000"/>
                </a:schemeClr>
              </a:solidFill>
              <a:effectLst>
                <a:outerShdw blurRad="38100" dist="38100" dir="2700000" algn="tl">
                  <a:srgbClr val="000000">
                    <a:alpha val="43137"/>
                  </a:srgbClr>
                </a:outerShdw>
              </a:effectLst>
              <a:latin typeface="Adobe نسخ Medium" pitchFamily="50" charset="-78"/>
              <a:cs typeface="Adobe نسخ Medium" pitchFamily="50" charset="-78"/>
            </a:endParaRPr>
          </a:p>
          <a:p>
            <a:pPr algn="ctr"/>
            <a:r>
              <a:rPr lang="en-US" sz="1800" b="1" dirty="0">
                <a:solidFill>
                  <a:schemeClr val="tx2">
                    <a:lumMod val="75000"/>
                  </a:schemeClr>
                </a:solidFill>
                <a:effectLst>
                  <a:outerShdw blurRad="38100" dist="38100" dir="2700000" algn="tl">
                    <a:srgbClr val="000000">
                      <a:alpha val="43137"/>
                    </a:srgbClr>
                  </a:outerShdw>
                </a:effectLst>
                <a:latin typeface="Adobe نسخ Medium" pitchFamily="50" charset="-78"/>
                <a:cs typeface="Adobe نسخ Medium" pitchFamily="50" charset="-78"/>
              </a:rPr>
              <a:t>Assist. Prof. Dr. Mohammed </a:t>
            </a:r>
            <a:r>
              <a:rPr lang="en-US" sz="1800" b="1" dirty="0" err="1">
                <a:solidFill>
                  <a:schemeClr val="tx2">
                    <a:lumMod val="75000"/>
                  </a:schemeClr>
                </a:solidFill>
                <a:effectLst>
                  <a:outerShdw blurRad="38100" dist="38100" dir="2700000" algn="tl">
                    <a:srgbClr val="000000">
                      <a:alpha val="43137"/>
                    </a:srgbClr>
                  </a:outerShdw>
                </a:effectLst>
                <a:latin typeface="Adobe نسخ Medium" pitchFamily="50" charset="-78"/>
                <a:cs typeface="Adobe نسخ Medium" pitchFamily="50" charset="-78"/>
              </a:rPr>
              <a:t>Mutlak</a:t>
            </a:r>
            <a:r>
              <a:rPr lang="en-US" sz="1800" b="1" dirty="0">
                <a:solidFill>
                  <a:schemeClr val="tx2">
                    <a:lumMod val="75000"/>
                  </a:schemeClr>
                </a:solidFill>
                <a:effectLst>
                  <a:outerShdw blurRad="38100" dist="38100" dir="2700000" algn="tl">
                    <a:srgbClr val="000000">
                      <a:alpha val="43137"/>
                    </a:srgbClr>
                  </a:outerShdw>
                </a:effectLst>
                <a:latin typeface="Adobe نسخ Medium" pitchFamily="50" charset="-78"/>
                <a:cs typeface="Adobe نسخ Medium" pitchFamily="50" charset="-78"/>
              </a:rPr>
              <a:t> </a:t>
            </a:r>
            <a:r>
              <a:rPr lang="en-US" sz="1800" b="1" dirty="0" err="1">
                <a:solidFill>
                  <a:schemeClr val="tx2">
                    <a:lumMod val="75000"/>
                  </a:schemeClr>
                </a:solidFill>
                <a:effectLst>
                  <a:outerShdw blurRad="38100" dist="38100" dir="2700000" algn="tl">
                    <a:srgbClr val="000000">
                      <a:alpha val="43137"/>
                    </a:srgbClr>
                  </a:outerShdw>
                </a:effectLst>
                <a:latin typeface="Adobe نسخ Medium" pitchFamily="50" charset="-78"/>
                <a:cs typeface="Adobe نسخ Medium" pitchFamily="50" charset="-78"/>
              </a:rPr>
              <a:t>Badr</a:t>
            </a:r>
            <a:endParaRPr lang="en-US" b="1" dirty="0">
              <a:solidFill>
                <a:schemeClr val="tx2">
                  <a:lumMod val="75000"/>
                </a:schemeClr>
              </a:solidFill>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0360" y="2957625"/>
            <a:ext cx="1914525"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920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additive="base">
                                        <p:cTn id="11" dur="500" fill="hold"/>
                                        <p:tgtEl>
                                          <p:spTgt spid="1026"/>
                                        </p:tgtEl>
                                        <p:attrNameLst>
                                          <p:attrName>ppt_x</p:attrName>
                                        </p:attrNameLst>
                                      </p:cBhvr>
                                      <p:tavLst>
                                        <p:tav tm="0">
                                          <p:val>
                                            <p:strVal val="#ppt_x"/>
                                          </p:val>
                                        </p:tav>
                                        <p:tav tm="100000">
                                          <p:val>
                                            <p:strVal val="#ppt_x"/>
                                          </p:val>
                                        </p:tav>
                                      </p:tavLst>
                                    </p:anim>
                                    <p:anim calcmode="lin" valueType="num">
                                      <p:cBhvr additive="base">
                                        <p:cTn id="12"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down)">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circle(in)">
                                      <p:cBhvr>
                                        <p:cTn id="2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Data 1"/>
          <p:cNvSpPr/>
          <p:nvPr/>
        </p:nvSpPr>
        <p:spPr>
          <a:xfrm>
            <a:off x="3052269" y="1482239"/>
            <a:ext cx="5948175" cy="2595986"/>
          </a:xfrm>
          <a:prstGeom prst="flowChartInputOutpu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ar-SA" sz="1600" i="1" dirty="0"/>
              <a:t>	طبقا لمدغم العضلة القريب لمحور الدوران (مفصل المرفق) فإن هناك حاجة لقوى أكبر منتجة من قبل العضلة ذات الرأسين العضدية لرفع الحمل (الثقل) الممسوك باليد أو الذي يستند على اليد فكلما كانت ذراع القوة  قصيرة كانت الحاجة لقوى عضلية أكبر لإنتاج زخم دائري أكبر وهنا لابد من التفريق بين ذراع العتلة (ذراع الوزن) وبين (ذراع القوة)، ففي الشكل أدناه فإن طول ذراع العتلة (ذراع الوزن) يساوي 0.3 متر بينما طول  ذراع القوة العضلية (ذراع القوة) يساوي 0.03متر.</a:t>
            </a:r>
            <a:endParaRPr lang="en-US" sz="1600" dirty="0"/>
          </a:p>
        </p:txBody>
      </p:sp>
      <p:pic>
        <p:nvPicPr>
          <p:cNvPr id="3" name="Picture 2" descr="img011"/>
          <p:cNvPicPr/>
          <p:nvPr/>
        </p:nvPicPr>
        <p:blipFill>
          <a:blip r:embed="rId2" cstate="print">
            <a:lum bright="24000"/>
            <a:extLst>
              <a:ext uri="{BEBA8EAE-BF5A-486C-A8C5-ECC9F3942E4B}">
                <a14:imgProps xmlns:a14="http://schemas.microsoft.com/office/drawing/2010/main">
                  <a14:imgLayer r:embed="rId3">
                    <a14:imgEffect>
                      <a14:sharpenSoften amount="50000"/>
                    </a14:imgEffect>
                  </a14:imgLayer>
                </a14:imgProps>
              </a:ext>
            </a:extLst>
          </a:blip>
          <a:srcRect/>
          <a:stretch>
            <a:fillRect/>
          </a:stretch>
        </p:blipFill>
        <p:spPr bwMode="auto">
          <a:xfrm>
            <a:off x="51522" y="1562578"/>
            <a:ext cx="3101296" cy="243530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4291449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anim calcmode="lin" valueType="num">
                                      <p:cBhvr>
                                        <p:cTn id="14" dur="2000" fill="hold"/>
                                        <p:tgtEl>
                                          <p:spTgt spid="3"/>
                                        </p:tgtEl>
                                        <p:attrNameLst>
                                          <p:attrName>ppt_w</p:attrName>
                                        </p:attrNameLst>
                                      </p:cBhvr>
                                      <p:tavLst>
                                        <p:tav tm="0" fmla="#ppt_w*sin(2.5*pi*$)">
                                          <p:val>
                                            <p:fltVal val="0"/>
                                          </p:val>
                                        </p:tav>
                                        <p:tav tm="100000">
                                          <p:val>
                                            <p:fltVal val="1"/>
                                          </p:val>
                                        </p:tav>
                                      </p:tavLst>
                                    </p:anim>
                                    <p:anim calcmode="lin" valueType="num">
                                      <p:cBhvr>
                                        <p:cTn id="15"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39540" y="1350110"/>
            <a:ext cx="6260904" cy="3570208"/>
          </a:xfrm>
          <a:prstGeom prst="rect">
            <a:avLst/>
          </a:prstGeom>
        </p:spPr>
        <p:txBody>
          <a:bodyPr wrap="square">
            <a:spAutoFit/>
          </a:bodyPr>
          <a:lstStyle/>
          <a:p>
            <a:pPr algn="r" rtl="1"/>
            <a:r>
              <a:rPr lang="ar-SA" b="1" dirty="0">
                <a:solidFill>
                  <a:srgbClr val="FF0000"/>
                </a:solidFill>
              </a:rPr>
              <a:t>من كل ما تقدم نستنتج:</a:t>
            </a:r>
            <a:endParaRPr lang="en-US" b="1" dirty="0">
              <a:solidFill>
                <a:srgbClr val="FF0000"/>
              </a:solidFill>
            </a:endParaRPr>
          </a:p>
          <a:p>
            <a:pPr lvl="0" algn="r" rtl="1"/>
            <a:r>
              <a:rPr lang="ar-IQ" sz="1600" dirty="0"/>
              <a:t>1-</a:t>
            </a:r>
            <a:r>
              <a:rPr lang="ar-SA" sz="1600" dirty="0"/>
              <a:t>تتصف العتلة بوجود محور للدوران وذراع للقوة وذراع الوزن فذراع القوة هو المسافة بين المحور ونقطة تسليط القوة أما ذراع الوزن فهو المسافة بين المحور ومركز ثقل الوزن.</a:t>
            </a:r>
            <a:endParaRPr lang="ar-IQ" sz="1600" dirty="0"/>
          </a:p>
          <a:p>
            <a:pPr lvl="0" algn="r" rtl="1"/>
            <a:endParaRPr lang="ar-IQ" sz="1600" dirty="0"/>
          </a:p>
          <a:p>
            <a:pPr lvl="0" algn="r" rtl="1"/>
            <a:r>
              <a:rPr lang="ar-IQ" sz="1600" dirty="0"/>
              <a:t>2-ت</a:t>
            </a:r>
            <a:r>
              <a:rPr lang="ar-SA" sz="1600" dirty="0"/>
              <a:t>نتج أغلب حركات الجسم بواسطة النوع الثالث من العتلات.</a:t>
            </a:r>
            <a:endParaRPr lang="ar-IQ" sz="1600" dirty="0"/>
          </a:p>
          <a:p>
            <a:pPr lvl="0" algn="r" rtl="1"/>
            <a:endParaRPr lang="ar-IQ" sz="1600" dirty="0"/>
          </a:p>
          <a:p>
            <a:pPr lvl="0" algn="r" rtl="1"/>
            <a:r>
              <a:rPr lang="ar-IQ" sz="1600" dirty="0"/>
              <a:t>3-</a:t>
            </a:r>
            <a:r>
              <a:rPr lang="ar-SA" sz="1600" dirty="0"/>
              <a:t>تعطي العتلة من النوع الثالث فائدة للسرعة مقارنة بالقوة.</a:t>
            </a:r>
            <a:endParaRPr lang="ar-IQ" sz="1600" dirty="0"/>
          </a:p>
          <a:p>
            <a:pPr lvl="0" algn="r" rtl="1"/>
            <a:endParaRPr lang="ar-IQ" sz="1600" dirty="0"/>
          </a:p>
          <a:p>
            <a:pPr lvl="0" algn="r" rtl="1"/>
            <a:r>
              <a:rPr lang="ar-IQ" sz="1600" dirty="0"/>
              <a:t>4-</a:t>
            </a:r>
            <a:r>
              <a:rPr lang="ar-SA" sz="1600" dirty="0"/>
              <a:t>تعطي العتلة من النوع الثاني فائدة للقوة.</a:t>
            </a:r>
            <a:endParaRPr lang="ar-IQ" sz="1600" dirty="0"/>
          </a:p>
          <a:p>
            <a:pPr lvl="0" algn="r" rtl="1"/>
            <a:endParaRPr lang="ar-IQ" sz="1600" dirty="0"/>
          </a:p>
          <a:p>
            <a:pPr lvl="0" algn="r" rtl="1"/>
            <a:r>
              <a:rPr lang="ar-IQ" sz="1600" dirty="0"/>
              <a:t>5-</a:t>
            </a:r>
            <a:r>
              <a:rPr lang="ar-SA" sz="1600" dirty="0"/>
              <a:t>تعطي العتلة من النوع الأول فائدة للقوة أو السرعة طبقا لموقع محور الدوران.</a:t>
            </a:r>
            <a:endParaRPr lang="ar-IQ" sz="1600" dirty="0"/>
          </a:p>
          <a:p>
            <a:pPr lvl="0" algn="r" rtl="1"/>
            <a:endParaRPr lang="ar-IQ" sz="1600" dirty="0"/>
          </a:p>
          <a:p>
            <a:pPr lvl="0" algn="r" rtl="1"/>
            <a:r>
              <a:rPr lang="ar-IQ" sz="1600" dirty="0"/>
              <a:t>6-</a:t>
            </a:r>
            <a:r>
              <a:rPr lang="ar-SA" sz="1600" dirty="0"/>
              <a:t>تتطبع حركات الجسم البشري في الغالب للسرعة مقارنة بالقوة بسبب أن أغلب عتلات الجسم البشري من النوع الثالث.</a:t>
            </a:r>
            <a:endParaRPr lang="en-US" sz="1600" dirty="0"/>
          </a:p>
        </p:txBody>
      </p:sp>
    </p:spTree>
    <p:extLst>
      <p:ext uri="{BB962C8B-B14F-4D97-AF65-F5344CB8AC3E}">
        <p14:creationId xmlns:p14="http://schemas.microsoft.com/office/powerpoint/2010/main" val="4283937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40935" y="433880"/>
            <a:ext cx="2733441" cy="461665"/>
          </a:xfrm>
          <a:prstGeom prst="rect">
            <a:avLst/>
          </a:prstGeom>
        </p:spPr>
        <p:txBody>
          <a:bodyPr wrap="none">
            <a:spAutoFit/>
          </a:bodyPr>
          <a:lstStyle/>
          <a:p>
            <a:pPr rtl="1"/>
            <a:r>
              <a:rPr lang="ar-SA" sz="2400" b="1" dirty="0">
                <a:solidFill>
                  <a:schemeClr val="bg1"/>
                </a:solidFill>
              </a:rPr>
              <a:t>القوى في الجسم البشري:</a:t>
            </a:r>
            <a:endParaRPr lang="en-US" sz="2400" b="1" dirty="0">
              <a:solidFill>
                <a:schemeClr val="bg1"/>
              </a:solidFill>
            </a:endParaRPr>
          </a:p>
        </p:txBody>
      </p:sp>
      <p:sp>
        <p:nvSpPr>
          <p:cNvPr id="5" name="Rectangle 4"/>
          <p:cNvSpPr/>
          <p:nvPr/>
        </p:nvSpPr>
        <p:spPr>
          <a:xfrm>
            <a:off x="1212490" y="1350110"/>
            <a:ext cx="7787955" cy="3539430"/>
          </a:xfrm>
          <a:prstGeom prst="rect">
            <a:avLst/>
          </a:prstGeom>
        </p:spPr>
        <p:txBody>
          <a:bodyPr wrap="square">
            <a:spAutoFit/>
          </a:bodyPr>
          <a:lstStyle/>
          <a:p>
            <a:pPr lvl="1" indent="-169863" algn="r" rtl="1">
              <a:buFont typeface="Arial" pitchFamily="34" charset="0"/>
              <a:buChar char="•"/>
            </a:pPr>
            <a:r>
              <a:rPr lang="ar-SA" sz="1600" dirty="0"/>
              <a:t>من المهم تسليط الضوء بشكل موجز على مفهوم القوى التي تعمل في الجسم البشري ليكون مقدمة مهمة لفهم أكثر لآلية عمل </a:t>
            </a:r>
            <a:r>
              <a:rPr lang="ar-SA" sz="1600" dirty="0" err="1"/>
              <a:t>العتلات</a:t>
            </a:r>
            <a:r>
              <a:rPr lang="ar-SA" sz="1600" dirty="0"/>
              <a:t> </a:t>
            </a:r>
            <a:endParaRPr lang="ar-IQ" sz="1600" dirty="0"/>
          </a:p>
          <a:p>
            <a:pPr lvl="1" indent="-169863" algn="r" rtl="1">
              <a:buFont typeface="Arial" pitchFamily="34" charset="0"/>
              <a:buChar char="•"/>
            </a:pPr>
            <a:r>
              <a:rPr lang="ar-SA" sz="1600" dirty="0"/>
              <a:t>يستطيع الجسم البشري أن ينتج قوى رائعة تساعده في الأداء الرياضي كذلك في حياته اليومية وتكون هذه القوى ممكنة فقط من خلال الترتيب البديع للعضلات والعظام والمفاصل التي تُكون جهاز العتلات حيث تعمل العظام كعتلات وتعمل المفاصل كمحاور للدوران وتعمل العضلات كقوى متنوعة.</a:t>
            </a:r>
            <a:endParaRPr lang="ar-IQ" sz="1600" dirty="0"/>
          </a:p>
          <a:p>
            <a:pPr lvl="1" indent="-169863" algn="r" rtl="1">
              <a:buFont typeface="Arial" pitchFamily="34" charset="0"/>
              <a:buChar char="•"/>
            </a:pPr>
            <a:r>
              <a:rPr lang="ar-SA" sz="1600" dirty="0"/>
              <a:t>فالعضلات الهيكلية تستحدث الحركة عن طريق سحب الأوتار (حبال نسيجية رابطة) المرتبطة بها فيقوم هذه الأوتار بسحب العظام لخلق الحركة فيها فَتُحرك العضلات العظام من خلال فائدة ميكانيكية فعند تقلص العضلات فإنها تجعل العظام تتحرك كعتلات حول محاورها والتي هي مفاصل تلك العظام.  </a:t>
            </a:r>
            <a:endParaRPr lang="ar-IQ" sz="1600" dirty="0"/>
          </a:p>
          <a:p>
            <a:pPr lvl="1" indent="-169863" algn="r" rtl="1">
              <a:buFont typeface="Arial" pitchFamily="34" charset="0"/>
              <a:buChar char="•"/>
            </a:pPr>
            <a:r>
              <a:rPr lang="ar-SA" sz="1600" dirty="0"/>
              <a:t>تسلط العضلات القوة عن طريق تحويل الطاقة الكيميائية المنتجة خلال عملية التنفس إلى شد وتقلص وعند تقلص العضلة فإنها تقصر فتسحب العظم مثل العتلة عبر مفصلها.</a:t>
            </a:r>
            <a:endParaRPr lang="ar-IQ" sz="1600" dirty="0"/>
          </a:p>
          <a:p>
            <a:pPr lvl="1" indent="-169863" algn="r" rtl="1">
              <a:buFont typeface="Arial" pitchFamily="34" charset="0"/>
              <a:buChar char="•"/>
            </a:pPr>
            <a:r>
              <a:rPr lang="ar-IQ" sz="1600" dirty="0">
                <a:solidFill>
                  <a:srgbClr val="FF0000"/>
                </a:solidFill>
              </a:rPr>
              <a:t>ان عملية التقلص هذه (الانقباض العضلي) تتفرع الى شكلين أساسيين:</a:t>
            </a:r>
            <a:br>
              <a:rPr lang="ar-IQ" sz="1600" dirty="0">
                <a:solidFill>
                  <a:srgbClr val="FF0000"/>
                </a:solidFill>
              </a:rPr>
            </a:br>
            <a:r>
              <a:rPr lang="ar-IQ" sz="1600" dirty="0">
                <a:solidFill>
                  <a:srgbClr val="FF0000"/>
                </a:solidFill>
              </a:rPr>
              <a:t>- التقلص الثابت (انقباض عضلي لكن بدون انتاج حركة) مثل حركة دفع الجدار.</a:t>
            </a:r>
            <a:br>
              <a:rPr lang="ar-IQ" sz="1600" dirty="0">
                <a:solidFill>
                  <a:srgbClr val="FF0000"/>
                </a:solidFill>
              </a:rPr>
            </a:br>
            <a:r>
              <a:rPr lang="ar-IQ" sz="1600" dirty="0">
                <a:solidFill>
                  <a:srgbClr val="FF0000"/>
                </a:solidFill>
              </a:rPr>
              <a:t>- التقلص المتحرك (انقباض عضلي ينتج منه حركة) و هو كل ما يمكن تخيله من حركات و يمكن تشخيصه أيضا بشكلين و هما أولا التبعيد و ثانيا التقريب و يقصد به تقرب الجزء المتحرك او ابتعاده عن نقطة مرجعية.</a:t>
            </a:r>
            <a:endParaRPr lang="en-US" sz="1600" dirty="0">
              <a:solidFill>
                <a:srgbClr val="FF0000"/>
              </a:solidFill>
            </a:endParaRPr>
          </a:p>
        </p:txBody>
      </p:sp>
    </p:spTree>
    <p:extLst>
      <p:ext uri="{BB962C8B-B14F-4D97-AF65-F5344CB8AC3E}">
        <p14:creationId xmlns:p14="http://schemas.microsoft.com/office/powerpoint/2010/main" val="2831148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2490" y="1502815"/>
            <a:ext cx="7787954" cy="2585323"/>
          </a:xfrm>
          <a:prstGeom prst="rect">
            <a:avLst/>
          </a:prstGeom>
        </p:spPr>
        <p:txBody>
          <a:bodyPr wrap="square">
            <a:spAutoFit/>
          </a:bodyPr>
          <a:lstStyle/>
          <a:p>
            <a:pPr marL="169863" lvl="0" indent="-169863" algn="r" rtl="1">
              <a:buFont typeface="Arial" pitchFamily="34" charset="0"/>
              <a:buChar char="•"/>
            </a:pPr>
            <a:r>
              <a:rPr lang="ar-SA" sz="1600" dirty="0"/>
              <a:t>إن سبب حركتنا هو تحرك العضلات فنحن قادرون على تنفيذ مجموعة من الحركات المنوعة ولكن العضلة نفسها تتحرك فقط عن طريق قصرها فالعضلات تَقصر ثم ترتاح ولهذا يقال في البايوميكانيك أن (العضلات تسحب ولا تدفع).</a:t>
            </a:r>
            <a:endParaRPr lang="en-US" sz="1600" dirty="0"/>
          </a:p>
          <a:p>
            <a:pPr marL="169863" lvl="0" indent="-169863" algn="r" rtl="1">
              <a:buFont typeface="Arial" pitchFamily="34" charset="0"/>
              <a:buChar char="•"/>
            </a:pPr>
            <a:r>
              <a:rPr lang="ar-SA" sz="1600" dirty="0"/>
              <a:t>هناك 700 عضلة هيكلية في الجسم البشري يٌسيطر عليها بأسس وقواعد بسيطة تتضمن الحركات العضلية أو الفعاليات العضلية.</a:t>
            </a:r>
            <a:endParaRPr lang="en-US" sz="1600" dirty="0"/>
          </a:p>
          <a:p>
            <a:pPr marL="169863" lvl="0" indent="-169863" algn="r" rtl="1">
              <a:buFont typeface="Arial" pitchFamily="34" charset="0"/>
              <a:buChar char="•"/>
            </a:pPr>
            <a:r>
              <a:rPr lang="ar-SA" sz="1600" dirty="0"/>
              <a:t>تَنتج العضلات الهيكلية الحركات عن طريق السحب على العظام أو الأوتار حيث يعطي الوتر مرسى قوي لهذا السحب والنقطة التي ترتبط بها العضلة بالعظم تدعى مدغم العضلة.</a:t>
            </a:r>
            <a:endParaRPr lang="en-US" sz="1600" dirty="0"/>
          </a:p>
          <a:p>
            <a:pPr marL="169863" lvl="0" indent="-169863" algn="r" rtl="1">
              <a:buFont typeface="Arial" pitchFamily="34" charset="0"/>
              <a:buChar char="•"/>
            </a:pPr>
            <a:r>
              <a:rPr lang="ar-SA" sz="1600" dirty="0"/>
              <a:t>تَخدم العظام ك</a:t>
            </a:r>
            <a:r>
              <a:rPr lang="ar-IQ" sz="1600" dirty="0"/>
              <a:t>ذراع للعتلة</a:t>
            </a:r>
            <a:r>
              <a:rPr lang="ar-SA" sz="1600" dirty="0"/>
              <a:t> وتخدم المفاصل كمحاور لحركة هذه العتلات وتقوم العضلات بالتقلص لمسافة قصيرة فقط ولكن وبسبب اندغامها بالعظام بمسافة قريبة من المفاصل فإن الحركة في النهاية المعاكسة للأطراف تكون سريعة جدا فالعضلة ذات الرأسين العضدية على سبيل المثال قد تتقلص 80-90 ملم ولكن اليد تتحرك 60</a:t>
            </a:r>
            <a:r>
              <a:rPr lang="ar-IQ" sz="1600" dirty="0"/>
              <a:t> </a:t>
            </a:r>
            <a:r>
              <a:rPr lang="en-US" sz="1600" b="1" dirty="0"/>
              <a:t>cm</a:t>
            </a:r>
            <a:r>
              <a:rPr lang="ar-SA" sz="1600" dirty="0" err="1"/>
              <a:t>.</a:t>
            </a:r>
            <a:endParaRPr lang="en-US" sz="1600" dirty="0"/>
          </a:p>
        </p:txBody>
      </p:sp>
    </p:spTree>
    <p:extLst>
      <p:ext uri="{BB962C8B-B14F-4D97-AF65-F5344CB8AC3E}">
        <p14:creationId xmlns:p14="http://schemas.microsoft.com/office/powerpoint/2010/main" val="750538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48630" y="586585"/>
            <a:ext cx="1563248" cy="461665"/>
          </a:xfrm>
          <a:prstGeom prst="rect">
            <a:avLst/>
          </a:prstGeom>
        </p:spPr>
        <p:txBody>
          <a:bodyPr wrap="none">
            <a:spAutoFit/>
          </a:bodyPr>
          <a:lstStyle/>
          <a:p>
            <a:pPr rtl="1"/>
            <a:r>
              <a:rPr lang="ar-IQ" sz="2400" b="1" dirty="0">
                <a:solidFill>
                  <a:schemeClr val="bg1"/>
                </a:solidFill>
              </a:rPr>
              <a:t>فوائد العتلات:</a:t>
            </a:r>
            <a:endParaRPr lang="en-US" sz="2400" dirty="0">
              <a:solidFill>
                <a:schemeClr val="bg1"/>
              </a:solidFill>
            </a:endParaRPr>
          </a:p>
        </p:txBody>
      </p:sp>
      <p:sp>
        <p:nvSpPr>
          <p:cNvPr id="3" name="Rectangle 2"/>
          <p:cNvSpPr/>
          <p:nvPr/>
        </p:nvSpPr>
        <p:spPr>
          <a:xfrm>
            <a:off x="3862174" y="1460526"/>
            <a:ext cx="5039266" cy="830997"/>
          </a:xfrm>
          <a:prstGeom prst="rect">
            <a:avLst/>
          </a:prstGeom>
        </p:spPr>
        <p:txBody>
          <a:bodyPr wrap="square">
            <a:spAutoFit/>
          </a:bodyPr>
          <a:lstStyle/>
          <a:p>
            <a:pPr marL="117475" lvl="0" indent="-117475" algn="r" rtl="1">
              <a:buFont typeface="Arial" pitchFamily="34" charset="0"/>
              <a:buChar char="•"/>
            </a:pPr>
            <a:r>
              <a:rPr lang="ar-IQ" sz="1600" dirty="0"/>
              <a:t>تغيير الاتجاه: ذراع القوة مساوياً لذراع المقاومة. </a:t>
            </a:r>
            <a:endParaRPr lang="en-US" sz="1600" dirty="0"/>
          </a:p>
          <a:p>
            <a:pPr marL="117475" indent="-117475" algn="r"/>
            <a:r>
              <a:rPr lang="ar-IQ" sz="1600" dirty="0"/>
              <a:t>عندما يتحرك طرف من العتلة (النوع الاول) يرافقه حركة مماثلة في الطرف الاخر.</a:t>
            </a:r>
            <a:endParaRPr lang="en-US" sz="1600" dirty="0"/>
          </a:p>
        </p:txBody>
      </p:sp>
      <p:pic>
        <p:nvPicPr>
          <p:cNvPr id="4" name="Picture 3" descr="C:\Users\Sama\Desktop\New folder (3)\CCF31102015_0006.jpg"/>
          <p:cNvPicPr/>
          <p:nvPr/>
        </p:nvPicPr>
        <p:blipFill>
          <a:blip r:embed="rId2" cstate="print"/>
          <a:srcRect l="9685" t="7540" r="10412" b="9127"/>
          <a:stretch>
            <a:fillRect/>
          </a:stretch>
        </p:blipFill>
        <p:spPr bwMode="auto">
          <a:xfrm>
            <a:off x="17793" y="1283225"/>
            <a:ext cx="3187025" cy="1288525"/>
          </a:xfrm>
          <a:prstGeom prst="rect">
            <a:avLst/>
          </a:prstGeom>
          <a:noFill/>
          <a:ln w="9525">
            <a:noFill/>
            <a:miter lim="800000"/>
            <a:headEnd/>
            <a:tailEnd/>
          </a:ln>
        </p:spPr>
      </p:pic>
      <p:sp>
        <p:nvSpPr>
          <p:cNvPr id="5" name="Rectangle 4"/>
          <p:cNvSpPr/>
          <p:nvPr/>
        </p:nvSpPr>
        <p:spPr>
          <a:xfrm>
            <a:off x="3435926" y="2419044"/>
            <a:ext cx="5465514" cy="2062103"/>
          </a:xfrm>
          <a:prstGeom prst="rect">
            <a:avLst/>
          </a:prstGeom>
        </p:spPr>
        <p:txBody>
          <a:bodyPr wrap="square">
            <a:spAutoFit/>
          </a:bodyPr>
          <a:lstStyle/>
          <a:p>
            <a:pPr lvl="0" algn="r" rtl="1">
              <a:buFont typeface="Arial" pitchFamily="34" charset="0"/>
              <a:buChar char="•"/>
              <a:tabLst>
                <a:tab pos="0" algn="l"/>
              </a:tabLst>
            </a:pPr>
            <a:r>
              <a:rPr lang="ar-IQ" sz="1600" dirty="0"/>
              <a:t> سرعة ومدى الحركة (كسب السرعة): ذراع القوة أقل من ذراع المقاومة (حركة    مجذاف القارب).</a:t>
            </a:r>
            <a:endParaRPr lang="en-US" sz="1600" dirty="0"/>
          </a:p>
          <a:p>
            <a:pPr algn="r" rtl="1"/>
            <a:r>
              <a:rPr lang="ar-IQ" sz="1600" dirty="0"/>
              <a:t>عندما يتحرك طرف من العتلة (النوع الاول) يرافقه حركة مماثلة في الطرف الاخر وفي الزمن نفسه وبشرط تساوي إبتعاد الطرفين عن المركز فأن لنهايات العتلة السرعة نفسها، أما اذا اختلف ابتعاد طرف عن المركز عن إبتعاد الطرف الاخر، فإن مدى او قوى الطرف البعيد من المحور أو المركز سيكون اكبر وبذلك سنحصل على على مدى أوسع للحركة، واذا حصل ذلك في زمن معين فإن المدى الاكبر سيمتلك سرعة أكبر.</a:t>
            </a:r>
            <a:endParaRPr lang="en-US" sz="1600" dirty="0"/>
          </a:p>
        </p:txBody>
      </p:sp>
      <p:pic>
        <p:nvPicPr>
          <p:cNvPr id="6" name="Picture 5" descr="C:\Users\Sama\Desktop\New folder (3)\CCF31102015_0007.jpg"/>
          <p:cNvPicPr/>
          <p:nvPr/>
        </p:nvPicPr>
        <p:blipFill>
          <a:blip r:embed="rId3" cstate="print"/>
          <a:srcRect l="14840" t="13127" r="12557" b="22008"/>
          <a:stretch>
            <a:fillRect/>
          </a:stretch>
        </p:blipFill>
        <p:spPr bwMode="auto">
          <a:xfrm>
            <a:off x="17794" y="2571750"/>
            <a:ext cx="3187025" cy="1825363"/>
          </a:xfrm>
          <a:prstGeom prst="rect">
            <a:avLst/>
          </a:prstGeom>
          <a:noFill/>
          <a:ln w="9525">
            <a:noFill/>
            <a:miter lim="800000"/>
            <a:headEnd/>
            <a:tailEnd/>
          </a:ln>
        </p:spPr>
      </p:pic>
    </p:spTree>
    <p:extLst>
      <p:ext uri="{BB962C8B-B14F-4D97-AF65-F5344CB8AC3E}">
        <p14:creationId xmlns:p14="http://schemas.microsoft.com/office/powerpoint/2010/main" val="2666068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down)">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circle(in)">
                                      <p:cBhvr>
                                        <p:cTn id="3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62575" y="510232"/>
            <a:ext cx="1527050" cy="61437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2" name="Rectangle 1"/>
          <p:cNvSpPr/>
          <p:nvPr/>
        </p:nvSpPr>
        <p:spPr>
          <a:xfrm>
            <a:off x="7217800" y="586585"/>
            <a:ext cx="710451" cy="461665"/>
          </a:xfrm>
          <a:prstGeom prst="rect">
            <a:avLst/>
          </a:prstGeom>
        </p:spPr>
        <p:txBody>
          <a:bodyPr wrap="none">
            <a:spAutoFit/>
          </a:bodyPr>
          <a:lstStyle/>
          <a:p>
            <a:pPr rtl="1"/>
            <a:r>
              <a:rPr lang="ar-IQ" sz="2400" b="1" dirty="0">
                <a:solidFill>
                  <a:schemeClr val="bg1"/>
                </a:solidFill>
              </a:rPr>
              <a:t>مثال:</a:t>
            </a:r>
            <a:endParaRPr lang="en-US" sz="2400" dirty="0">
              <a:solidFill>
                <a:schemeClr val="bg1"/>
              </a:solidFill>
            </a:endParaRPr>
          </a:p>
        </p:txBody>
      </p:sp>
      <p:sp>
        <p:nvSpPr>
          <p:cNvPr id="3" name="Rectangle 2"/>
          <p:cNvSpPr/>
          <p:nvPr/>
        </p:nvSpPr>
        <p:spPr>
          <a:xfrm>
            <a:off x="0" y="1350110"/>
            <a:ext cx="9144000" cy="2092881"/>
          </a:xfrm>
          <a:prstGeom prst="rect">
            <a:avLst/>
          </a:prstGeom>
        </p:spPr>
        <p:txBody>
          <a:bodyPr wrap="square">
            <a:spAutoFit/>
          </a:bodyPr>
          <a:lstStyle/>
          <a:p>
            <a:pPr algn="r" rtl="1"/>
            <a:r>
              <a:rPr lang="ar-IQ" sz="1600" dirty="0"/>
              <a:t>تحرك جسم على الطرف (أ) بمقدار 1</a:t>
            </a:r>
            <a:r>
              <a:rPr lang="en-US" sz="1600" dirty="0"/>
              <a:t>m</a:t>
            </a:r>
            <a:r>
              <a:rPr lang="ar-IQ" sz="1600" dirty="0"/>
              <a:t> وبزمن 1</a:t>
            </a:r>
            <a:r>
              <a:rPr lang="en-US" sz="1600" b="1" dirty="0"/>
              <a:t> s</a:t>
            </a:r>
            <a:r>
              <a:rPr lang="ar-IQ" sz="1600" dirty="0"/>
              <a:t> وولد حركة على الطرف الاخر بمقدار 2</a:t>
            </a:r>
            <a:r>
              <a:rPr lang="en-US" sz="1600" dirty="0"/>
              <a:t>m</a:t>
            </a:r>
            <a:r>
              <a:rPr lang="ar-IQ" sz="1600" dirty="0" err="1"/>
              <a:t>..</a:t>
            </a:r>
            <a:r>
              <a:rPr lang="ar-IQ" sz="1600" dirty="0"/>
              <a:t> إحسب السرعة على الطرف الاخر.</a:t>
            </a:r>
            <a:endParaRPr lang="en-US" sz="1600" dirty="0"/>
          </a:p>
          <a:p>
            <a:pPr lvl="0" algn="r" rtl="1"/>
            <a:r>
              <a:rPr lang="ar-IQ" sz="1600" dirty="0"/>
              <a:t>الاقتصاد بالقوة (كسب القوة): عندما يكون ذراع القوة أطول من ذراع المقاومة.</a:t>
            </a:r>
            <a:endParaRPr lang="en-US" sz="1600" dirty="0"/>
          </a:p>
          <a:p>
            <a:pPr algn="r"/>
            <a:r>
              <a:rPr lang="ar-IQ" sz="1600" dirty="0"/>
              <a:t>الفائدة الاخرى من العتلات هو كسب القوة أي التغلب على مقاومة معينة بقوة أقل من مقدار المقاومة.. إن الاتزان يتم بتساوي ابتعاد نهايات الاطراف عن المركز مع تساوي كتلتها (ذراع القوة يساوي ذراع المقاومة ومقدار القوة يساوي مقدار المقاومة)، أما اذا اختلف ذلك فإن العتلة لاتتزن أي ان الجهد الموجود على طرف معين يختلف عن الجهد الموجود على الطرف الاخر، فإذا كان ذراع القوة أكبر من ذراع المقاومة فإن الجهد الموجود على طرف القوة أقل من الجهد الموجود على طرف المقاومة وفقاً لقانون الروافع (القوة × ذراعها=المقاومة× ذراعها) وهذا هو المكسب، وبما أن ذراع القوة أكبر من ذراع المقاومة وان المطلوب هو تحريك المقاومة فأن المدى الكبير الموجود على طرف القوة أكبر من المدى الموجود على طرف المقاومة....... أي أن كسب القوة يولد خسارة في السرعة والعكس صحيح.</a:t>
            </a:r>
            <a:endParaRPr lang="en-US" sz="1600" dirty="0"/>
          </a:p>
        </p:txBody>
      </p:sp>
      <p:sp>
        <p:nvSpPr>
          <p:cNvPr id="5" name="Rectangle 4"/>
          <p:cNvSpPr/>
          <p:nvPr/>
        </p:nvSpPr>
        <p:spPr>
          <a:xfrm>
            <a:off x="4826266" y="3487980"/>
            <a:ext cx="4275740" cy="1323439"/>
          </a:xfrm>
          <a:prstGeom prst="rect">
            <a:avLst/>
          </a:prstGeom>
        </p:spPr>
        <p:txBody>
          <a:bodyPr wrap="square">
            <a:spAutoFit/>
          </a:bodyPr>
          <a:lstStyle/>
          <a:p>
            <a:pPr algn="r" rtl="1"/>
            <a:r>
              <a:rPr lang="ar-IQ" sz="1600" b="1" u="sng" dirty="0">
                <a:solidFill>
                  <a:srgbClr val="FF0000"/>
                </a:solidFill>
              </a:rPr>
              <a:t>التدريب بذراع المقاومة:</a:t>
            </a:r>
            <a:endParaRPr lang="en-US" sz="1600" b="1" dirty="0">
              <a:solidFill>
                <a:srgbClr val="FF0000"/>
              </a:solidFill>
            </a:endParaRPr>
          </a:p>
          <a:p>
            <a:pPr algn="r" rtl="1"/>
            <a:r>
              <a:rPr lang="ar-IQ" sz="1600" dirty="0"/>
              <a:t>في التدريب تعد المقاومة بمثابة الشدة ضمن مكونات الحمل، فلو إفترضنا أن التدريب يتم بشدة مقدارها 500 </a:t>
            </a:r>
            <a:r>
              <a:rPr lang="en-US" sz="1600" dirty="0"/>
              <a:t>N</a:t>
            </a:r>
            <a:r>
              <a:rPr lang="ar-IQ" sz="1600" dirty="0" err="1"/>
              <a:t>..</a:t>
            </a:r>
            <a:r>
              <a:rPr lang="ar-IQ" sz="1600" dirty="0"/>
              <a:t> فهل من الممكن الاحتفاظ بالمقدار الرقمي للشدة مع تغيير الشدة نفسها؟؟؟ </a:t>
            </a:r>
            <a:endParaRPr lang="en-US" sz="1600" dirty="0"/>
          </a:p>
          <a:p>
            <a:pPr algn="r" rtl="1"/>
            <a:r>
              <a:rPr lang="ar-IQ" sz="1600" dirty="0"/>
              <a:t>الجواب نعم.. (وكما في الشكل) </a:t>
            </a:r>
            <a:endParaRPr lang="en-US" sz="1600" dirty="0"/>
          </a:p>
        </p:txBody>
      </p:sp>
      <p:pic>
        <p:nvPicPr>
          <p:cNvPr id="6" name="Picture 5" descr="C:\Users\Sama\Documents\محدث لغاية 14-8-2015\بايوميكانيك دراسات عليا 2015 - 2016\منوع\صور عتلات ومركز ثقل\CCF31102015_0009.jpg"/>
          <p:cNvPicPr/>
          <p:nvPr/>
        </p:nvPicPr>
        <p:blipFill>
          <a:blip r:embed="rId2" cstate="print"/>
          <a:srcRect l="10737" t="5212" r="6526" b="7118"/>
          <a:stretch>
            <a:fillRect/>
          </a:stretch>
        </p:blipFill>
        <p:spPr bwMode="auto">
          <a:xfrm>
            <a:off x="1772166" y="3500105"/>
            <a:ext cx="3054100" cy="1470357"/>
          </a:xfrm>
          <a:prstGeom prst="rect">
            <a:avLst/>
          </a:prstGeom>
          <a:noFill/>
          <a:ln w="28575">
            <a:solidFill>
              <a:srgbClr val="0070C0"/>
            </a:solidFill>
            <a:miter lim="800000"/>
            <a:headEnd/>
            <a:tailEnd/>
          </a:ln>
        </p:spPr>
      </p:pic>
      <p:cxnSp>
        <p:nvCxnSpPr>
          <p:cNvPr id="8" name="Straight Arrow Connector 7"/>
          <p:cNvCxnSpPr/>
          <p:nvPr/>
        </p:nvCxnSpPr>
        <p:spPr>
          <a:xfrm flipH="1">
            <a:off x="215615" y="4970462"/>
            <a:ext cx="1068935"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9" name="TextBox 8"/>
          <p:cNvSpPr txBox="1"/>
          <p:nvPr/>
        </p:nvSpPr>
        <p:spPr>
          <a:xfrm>
            <a:off x="521024" y="4462507"/>
            <a:ext cx="458115" cy="369332"/>
          </a:xfrm>
          <a:prstGeom prst="rect">
            <a:avLst/>
          </a:prstGeom>
          <a:noFill/>
        </p:spPr>
        <p:txBody>
          <a:bodyPr wrap="square" rtlCol="0">
            <a:spAutoFit/>
          </a:bodyPr>
          <a:lstStyle/>
          <a:p>
            <a:r>
              <a:rPr lang="ar-IQ" dirty="0"/>
              <a:t>يتبع</a:t>
            </a:r>
            <a:endParaRPr lang="en-US" dirty="0"/>
          </a:p>
        </p:txBody>
      </p:sp>
    </p:spTree>
    <p:extLst>
      <p:ext uri="{BB962C8B-B14F-4D97-AF65-F5344CB8AC3E}">
        <p14:creationId xmlns:p14="http://schemas.microsoft.com/office/powerpoint/2010/main" val="142489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circle(in)">
                                      <p:cBhvr>
                                        <p:cTn id="3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5"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6100" y="2922763"/>
            <a:ext cx="1271455" cy="717922"/>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2" name="Rectangle 1"/>
          <p:cNvSpPr/>
          <p:nvPr/>
        </p:nvSpPr>
        <p:spPr>
          <a:xfrm>
            <a:off x="0" y="1279089"/>
            <a:ext cx="9144000" cy="1323439"/>
          </a:xfrm>
          <a:prstGeom prst="rect">
            <a:avLst/>
          </a:prstGeom>
        </p:spPr>
        <p:txBody>
          <a:bodyPr wrap="square">
            <a:spAutoFit/>
          </a:bodyPr>
          <a:lstStyle/>
          <a:p>
            <a:pPr algn="r" rtl="1"/>
            <a:r>
              <a:rPr lang="ar-IQ" sz="1600" dirty="0"/>
              <a:t>إذ يتم تغيير موقع أو نقطة القوة أو تقصير ذراع القوة مما يؤدي الى تغيير الشدة ووفقا لقانون: (القوة × ذراعها= المقاومة × ذراعها) وان العتلة المطلوبة هي من النوع الثالث، أي أن ذراع القوة أصغر من ذراع المقاومة مما يعني إن التغلب على وزن 500 </a:t>
            </a:r>
            <a:r>
              <a:rPr lang="en-US" sz="1600" dirty="0"/>
              <a:t>N</a:t>
            </a:r>
            <a:r>
              <a:rPr lang="ar-IQ" sz="1600" dirty="0"/>
              <a:t> يتطلب قوة أكبر.</a:t>
            </a:r>
            <a:endParaRPr lang="en-US" sz="1600" dirty="0"/>
          </a:p>
          <a:p>
            <a:pPr algn="r" rtl="1"/>
            <a:r>
              <a:rPr lang="ar-IQ" sz="1600" dirty="0"/>
              <a:t>القوة × 1 = 500 × 2 </a:t>
            </a:r>
            <a:endParaRPr lang="en-US" sz="1600" dirty="0"/>
          </a:p>
          <a:p>
            <a:pPr algn="r" rtl="1"/>
            <a:r>
              <a:rPr lang="ar-IQ" sz="1600" dirty="0"/>
              <a:t>القوة= 1000 </a:t>
            </a:r>
            <a:r>
              <a:rPr lang="en-US" sz="1600" dirty="0"/>
              <a:t>N</a:t>
            </a:r>
            <a:r>
              <a:rPr lang="ar-IQ" sz="1600" dirty="0"/>
              <a:t> الشدة الحقيقية وفقاً لذراع المقاومة</a:t>
            </a:r>
            <a:endParaRPr lang="en-US" sz="1600" dirty="0"/>
          </a:p>
          <a:p>
            <a:pPr algn="r" rtl="1"/>
            <a:r>
              <a:rPr lang="ar-IQ" sz="1600" dirty="0"/>
              <a:t> وبذلك يمكن إطالة ذراع المقاومة أو تقصيره مما يغير من شدة التدريب.</a:t>
            </a:r>
            <a:endParaRPr lang="en-US" sz="1600" dirty="0"/>
          </a:p>
        </p:txBody>
      </p:sp>
      <p:sp>
        <p:nvSpPr>
          <p:cNvPr id="3" name="Rectangle 2"/>
          <p:cNvSpPr/>
          <p:nvPr/>
        </p:nvSpPr>
        <p:spPr>
          <a:xfrm>
            <a:off x="7906601" y="3090235"/>
            <a:ext cx="710451" cy="461665"/>
          </a:xfrm>
          <a:prstGeom prst="rect">
            <a:avLst/>
          </a:prstGeom>
        </p:spPr>
        <p:txBody>
          <a:bodyPr wrap="none">
            <a:spAutoFit/>
          </a:bodyPr>
          <a:lstStyle/>
          <a:p>
            <a:r>
              <a:rPr lang="ar-IQ" sz="2400" b="1" dirty="0">
                <a:solidFill>
                  <a:schemeClr val="bg1"/>
                </a:solidFill>
              </a:rPr>
              <a:t>مثال:</a:t>
            </a:r>
            <a:endParaRPr lang="en-US" sz="2400" dirty="0">
              <a:solidFill>
                <a:schemeClr val="bg1"/>
              </a:solidFill>
            </a:endParaRPr>
          </a:p>
        </p:txBody>
      </p:sp>
      <p:sp>
        <p:nvSpPr>
          <p:cNvPr id="5" name="Rectangle 4"/>
          <p:cNvSpPr/>
          <p:nvPr/>
        </p:nvSpPr>
        <p:spPr>
          <a:xfrm>
            <a:off x="1059785" y="2922763"/>
            <a:ext cx="6413609" cy="1815882"/>
          </a:xfrm>
          <a:prstGeom prst="rect">
            <a:avLst/>
          </a:prstGeom>
        </p:spPr>
        <p:txBody>
          <a:bodyPr wrap="square">
            <a:spAutoFit/>
          </a:bodyPr>
          <a:lstStyle/>
          <a:p>
            <a:pPr algn="r" rtl="1"/>
            <a:r>
              <a:rPr lang="ar-IQ" sz="1600" dirty="0"/>
              <a:t>إحسب مقدار القوة المطلوبة لثبات عضلة ذات الرأسين العضدية عند مقاومتها لمقاومة مقدارها 70نيوتن (إهمل كتلة الذراع) تبتعد بمقدار 0,35</a:t>
            </a:r>
            <a:r>
              <a:rPr lang="en-US" sz="1600" dirty="0"/>
              <a:t>m</a:t>
            </a:r>
            <a:r>
              <a:rPr lang="ar-IQ" sz="1600" dirty="0"/>
              <a:t> عن مفصل المرفق.. إذا علمت أن مدغم العضلة يبتعد بمقدار 0.03</a:t>
            </a:r>
            <a:r>
              <a:rPr lang="en-US" sz="1600" dirty="0"/>
              <a:t>m</a:t>
            </a:r>
            <a:r>
              <a:rPr lang="ar-IQ" sz="1600" dirty="0"/>
              <a:t> عن مفصل المرفق وبزاوية قائمة مع عظم الساعد.</a:t>
            </a:r>
            <a:endParaRPr lang="en-US" sz="1600" dirty="0"/>
          </a:p>
          <a:p>
            <a:pPr algn="r" rtl="1"/>
            <a:r>
              <a:rPr lang="ar-IQ" sz="1600" dirty="0"/>
              <a:t>القوة × ذراعها = المقاومة × ذراعها</a:t>
            </a:r>
            <a:endParaRPr lang="en-US" sz="1600" dirty="0"/>
          </a:p>
          <a:p>
            <a:pPr algn="r" rtl="1"/>
            <a:r>
              <a:rPr lang="ar-IQ" sz="1600" dirty="0"/>
              <a:t>القوة= المقاومة × ذراعها / ذراع القوة</a:t>
            </a:r>
            <a:endParaRPr lang="en-US" sz="1600" dirty="0"/>
          </a:p>
          <a:p>
            <a:pPr algn="r" rtl="1"/>
            <a:r>
              <a:rPr lang="ar-IQ" sz="1600" dirty="0"/>
              <a:t>القوة= 70 × 0,35/ 0,03</a:t>
            </a:r>
            <a:endParaRPr lang="en-US" sz="1600" dirty="0"/>
          </a:p>
          <a:p>
            <a:pPr algn="r" rtl="1"/>
            <a:r>
              <a:rPr lang="ar-IQ" sz="1600" dirty="0"/>
              <a:t>القوة= 816,666 </a:t>
            </a:r>
            <a:r>
              <a:rPr lang="en-US" sz="1600" dirty="0"/>
              <a:t>N</a:t>
            </a:r>
          </a:p>
        </p:txBody>
      </p:sp>
    </p:spTree>
    <p:extLst>
      <p:ext uri="{BB962C8B-B14F-4D97-AF65-F5344CB8AC3E}">
        <p14:creationId xmlns:p14="http://schemas.microsoft.com/office/powerpoint/2010/main" val="4148601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46345" y="433880"/>
            <a:ext cx="2581156" cy="461665"/>
          </a:xfrm>
          <a:prstGeom prst="rect">
            <a:avLst/>
          </a:prstGeom>
        </p:spPr>
        <p:txBody>
          <a:bodyPr wrap="none">
            <a:spAutoFit/>
          </a:bodyPr>
          <a:lstStyle/>
          <a:p>
            <a:r>
              <a:rPr lang="ar-IQ" sz="2400" b="1" dirty="0">
                <a:solidFill>
                  <a:schemeClr val="bg1"/>
                </a:solidFill>
              </a:rPr>
              <a:t>القوام وعلاقته بالعتلات:</a:t>
            </a:r>
            <a:endParaRPr lang="en-US" sz="2400" dirty="0">
              <a:solidFill>
                <a:schemeClr val="bg1"/>
              </a:solidFill>
            </a:endParaRPr>
          </a:p>
        </p:txBody>
      </p:sp>
      <p:sp>
        <p:nvSpPr>
          <p:cNvPr id="3" name="Rectangle 2"/>
          <p:cNvSpPr/>
          <p:nvPr/>
        </p:nvSpPr>
        <p:spPr>
          <a:xfrm>
            <a:off x="2739541" y="1350110"/>
            <a:ext cx="6404460" cy="4031873"/>
          </a:xfrm>
          <a:prstGeom prst="rect">
            <a:avLst/>
          </a:prstGeom>
        </p:spPr>
        <p:txBody>
          <a:bodyPr wrap="square">
            <a:spAutoFit/>
          </a:bodyPr>
          <a:lstStyle/>
          <a:p>
            <a:pPr algn="r" rtl="1"/>
            <a:r>
              <a:rPr lang="ar-IQ" sz="1600" dirty="0"/>
              <a:t>القوام المعتدل هو الذي يشكل فيه المحور الطولي خطاً عمودياً غير متعرج، وأي خروج عن هذا الخط العمودي يعتبر إنحرافاً، أي يجب أن يقع مركز ثقل أجزاء الجسم على خط واحد (يمر هذا الخط من حلمة الاذن الى مفصل الكتف ومنه الى مفصل الورك والى مفصل الركبة واخيرا الى نقطة امام الكعب بحوالي 2,5</a:t>
            </a:r>
            <a:r>
              <a:rPr lang="en-US" sz="1600" b="1" dirty="0"/>
              <a:t> cm</a:t>
            </a:r>
            <a:r>
              <a:rPr lang="ar-IQ" sz="1600" dirty="0"/>
              <a:t>)، وهذا يعني ميكانيكياً أن عزوم قوى الجاذبية حول هذا المحور تساوي صفر، وبالتالي تتلاشى العزوم الخارجية لهذه القوى ومن ثم لايقع على العضلات المساعدة للقوام أي جهد لمقاومة هذه العزوم المقاومة.. ويمكن ان نطلق مصطلح (ميكانيكية الجسم) على القوام أثناء الحركة، فإذا كانت ميكانيكية الجسم جيدة بذل الانسان مجهوداً اقتصادياً في أداء الحركة واتخذ الاوضاع المناسبة.</a:t>
            </a:r>
            <a:endParaRPr lang="en-US" sz="1600" dirty="0"/>
          </a:p>
          <a:p>
            <a:pPr algn="r" rtl="1"/>
            <a:r>
              <a:rPr lang="ar-IQ" sz="1600" dirty="0"/>
              <a:t>ليكون الجسم في حالة اتزان انتقالي يجب ان تكون محصلة القوة المؤثرة في الجسم تساوي صفر.</a:t>
            </a:r>
            <a:endParaRPr lang="en-US" sz="1600" dirty="0"/>
          </a:p>
          <a:p>
            <a:pPr algn="r" rtl="1"/>
            <a:r>
              <a:rPr lang="ar-IQ" sz="1600" dirty="0"/>
              <a:t>ليكون الجسم في حالة اتزان دوراني يجب ان تكون محصلة العزوم المؤثرة فيه تساوي صفر.</a:t>
            </a:r>
            <a:endParaRPr lang="en-US" sz="1600" dirty="0"/>
          </a:p>
          <a:p>
            <a:pPr algn="r" rtl="1"/>
            <a:r>
              <a:rPr lang="ar-IQ" sz="1600" b="1" u="sng" dirty="0">
                <a:solidFill>
                  <a:srgbClr val="FF0000"/>
                </a:solidFill>
              </a:rPr>
              <a:t>و سنتطرق الى هذه الجزئية بشكل مفصل لاحقا.</a:t>
            </a:r>
            <a:endParaRPr lang="en-US" sz="1600" b="1" u="sng" dirty="0">
              <a:solidFill>
                <a:srgbClr val="FF0000"/>
              </a:solidFill>
            </a:endParaRPr>
          </a:p>
          <a:p>
            <a:pPr algn="r" rtl="1"/>
            <a:endParaRPr lang="en-US" sz="1600" dirty="0"/>
          </a:p>
          <a:p>
            <a:pPr algn="r" rtl="1"/>
            <a:r>
              <a:rPr lang="ar-IQ" sz="1600" dirty="0"/>
              <a:t>وكمثال رياضي على ذلك: حالات الثبات على بعض اجهزة الجمناستك أثناء الاداء عندما يكون المطلوب الثبات في وضع ما من اجل تطبيق متطلبات الحركة، وهذا له علاقة بمتطلبات القوام الجيد والذي يعني تناسقاً واتزانا في قوة العضلات العاملة والرئيسية والتي يجب ان تكون أحد المؤشرات الجيدة لمختلف اللاعبين وخصوصاً لاعب الجمناستك.</a:t>
            </a:r>
            <a:endParaRPr lang="en-US" sz="16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06523" y="1350110"/>
            <a:ext cx="2887868" cy="3021701"/>
          </a:xfrm>
          <a:prstGeom prst="rect">
            <a:avLst/>
          </a:prstGeom>
        </p:spPr>
      </p:pic>
    </p:spTree>
    <p:extLst>
      <p:ext uri="{BB962C8B-B14F-4D97-AF65-F5344CB8AC3E}">
        <p14:creationId xmlns:p14="http://schemas.microsoft.com/office/powerpoint/2010/main" val="138620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6835" y="128470"/>
            <a:ext cx="6260905" cy="572644"/>
          </a:xfrm>
        </p:spPr>
        <p:txBody>
          <a:bodyPr>
            <a:normAutofit/>
          </a:bodyPr>
          <a:lstStyle/>
          <a:p>
            <a:pPr algn="r"/>
            <a:r>
              <a:rPr lang="ar-IQ" sz="2400" b="1" dirty="0">
                <a:effectLst/>
              </a:rPr>
              <a:t>العتلات والاصابات:</a:t>
            </a:r>
            <a:endParaRPr lang="en-US" sz="2400" dirty="0"/>
          </a:p>
        </p:txBody>
      </p:sp>
      <p:sp>
        <p:nvSpPr>
          <p:cNvPr id="3" name="Content Placeholder 2"/>
          <p:cNvSpPr>
            <a:spLocks noGrp="1"/>
          </p:cNvSpPr>
          <p:nvPr>
            <p:ph idx="1"/>
          </p:nvPr>
        </p:nvSpPr>
        <p:spPr>
          <a:xfrm>
            <a:off x="2119570" y="739290"/>
            <a:ext cx="7024430" cy="3358356"/>
          </a:xfrm>
        </p:spPr>
        <p:txBody>
          <a:bodyPr>
            <a:noAutofit/>
          </a:bodyPr>
          <a:lstStyle/>
          <a:p>
            <a:pPr algn="r" rtl="1"/>
            <a:r>
              <a:rPr lang="ar-IQ" sz="1600" dirty="0"/>
              <a:t>يرتبط هذا الموضوع بتأثير الاحمال على المنطقة القطنية من الجذع وموقع الثقل المحمول بالنسبة للمكان المفترض وجود مركز ثقل الجسم فيه، وهذا يرتبط بدرجة الانقباض والانبساط  للعضلات العاملة عليه ووزن الثقل المرفوع.</a:t>
            </a:r>
            <a:endParaRPr lang="en-US" sz="1600" dirty="0"/>
          </a:p>
          <a:p>
            <a:pPr algn="r" rtl="1"/>
            <a:r>
              <a:rPr lang="ar-IQ" sz="1600" dirty="0"/>
              <a:t>	هناك حقيقة مهمة تقول أن اقتراب الثقل المحمول أقرب ما يمكن من الجسم</a:t>
            </a:r>
            <a:r>
              <a:rPr lang="ar-IQ" sz="1600" dirty="0">
                <a:solidFill>
                  <a:srgbClr val="FF0000"/>
                </a:solidFill>
              </a:rPr>
              <a:t> (اقرب الى محور الحركة الطولي)</a:t>
            </a:r>
            <a:r>
              <a:rPr lang="ar-IQ" sz="1600" dirty="0"/>
              <a:t> ، سوف يسهل حمله وبالتالي يقلل من تأثيره السلبي على عضلات الجسم، وعندما يقوم الفرد بحمل ثقل وهو في وضع انحناء للامام، فان وزن الثقل يؤثر كمقاومة بالاضافة الى وزن الجذع والذراعين بفعل الجاذبية الارضية، ومع زيادة الثني فأن عزم الطرف العلوي من الجسم سوف يزيد وبالتالي يزيد تأثيره كعبء إضافي على العمود الفقري.</a:t>
            </a:r>
            <a:endParaRPr lang="en-US" sz="1600" dirty="0"/>
          </a:p>
          <a:p>
            <a:pPr algn="r" rtl="1"/>
            <a:r>
              <a:rPr lang="ar-IQ" sz="1600" dirty="0"/>
              <a:t>وكمثال رياضي على ذلك: في مجال رفع الاثقال، قد يخفق لاعب رفع الاثقال في تحقيق رقم جيد رغم ان قدراته العضلية تسمح بذلك، والسبب يعود لعدم تمكنه من وضع الثقل في المكان المناسب بالنسبة لمركز ثقل جذعه وبالتالي بالنسبة لقاعدة ارتكازه، وكثيرا ما نلاحظ رباعين يضطرون الى رمي الثقل خلف ظهورهم في اللحظة التي يشعرون فيها بعدم القدرة على السيطرة على الثقل ووضعه في المكان المناسب، حيث يضيف الوضع الخاطيء عبئاً يزيد من وزن الثقل بعزم قد يفوق قيمة الثقل نفسه إذا ما وضع في المكان الصحيح.</a:t>
            </a:r>
            <a:endParaRPr lang="en-US" sz="1600" dirty="0"/>
          </a:p>
          <a:p>
            <a:pPr algn="r" rtl="1"/>
            <a:r>
              <a:rPr lang="ar-IQ" sz="1600" dirty="0"/>
              <a:t>س/ في ضوء ما ذكرأعلاه، وعلاقة نظام العتلات بالأصابات.. وضح من وجهة النظر البايوميكانيكية مفهومك لمتلازمة</a:t>
            </a:r>
            <a:r>
              <a:rPr lang="en-US" sz="1600" dirty="0"/>
              <a:t>(Text Neck) </a:t>
            </a:r>
            <a:r>
              <a:rPr lang="ar-IQ" sz="1600" dirty="0"/>
              <a:t>، وماهي أفضل الطرق والوسائل للوقاية منها؟</a:t>
            </a:r>
            <a:endParaRPr lang="en-US" sz="1600" dirty="0"/>
          </a:p>
          <a:p>
            <a:pPr algn="r" rtl="1"/>
            <a:endParaRPr lang="en-US" sz="1600" dirty="0"/>
          </a:p>
        </p:txBody>
      </p:sp>
    </p:spTree>
    <p:extLst>
      <p:ext uri="{BB962C8B-B14F-4D97-AF65-F5344CB8AC3E}">
        <p14:creationId xmlns:p14="http://schemas.microsoft.com/office/powerpoint/2010/main" val="3103064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6835" y="281175"/>
            <a:ext cx="6260905" cy="572644"/>
          </a:xfrm>
        </p:spPr>
        <p:txBody>
          <a:bodyPr>
            <a:normAutofit/>
          </a:bodyPr>
          <a:lstStyle/>
          <a:p>
            <a:pPr algn="r"/>
            <a:r>
              <a:rPr lang="en-US" sz="2400" b="1" dirty="0">
                <a:effectLst/>
              </a:rPr>
              <a:t>(</a:t>
            </a:r>
            <a:r>
              <a:rPr lang="ar-IQ" sz="2400" b="1" dirty="0">
                <a:effectLst/>
              </a:rPr>
              <a:t> )  </a:t>
            </a:r>
            <a:r>
              <a:rPr lang="en-US" sz="2400" b="1" dirty="0">
                <a:effectLst/>
              </a:rPr>
              <a:t>Ƭ</a:t>
            </a:r>
            <a:r>
              <a:rPr lang="ar-IQ" sz="2400" b="1" dirty="0">
                <a:effectLst/>
              </a:rPr>
              <a:t>    (</a:t>
            </a:r>
            <a:r>
              <a:rPr lang="en-US" sz="2400" b="1" dirty="0">
                <a:effectLst/>
              </a:rPr>
              <a:t>Torque ) </a:t>
            </a:r>
            <a:r>
              <a:rPr lang="ar-IQ" sz="2400" b="1" dirty="0">
                <a:effectLst/>
              </a:rPr>
              <a:t>العزم</a:t>
            </a:r>
            <a:r>
              <a:rPr lang="en-US" sz="2400" b="1" dirty="0">
                <a:effectLst/>
              </a:rPr>
              <a:t> </a:t>
            </a:r>
            <a:endParaRPr lang="en-US" sz="2400" dirty="0"/>
          </a:p>
        </p:txBody>
      </p:sp>
      <p:sp>
        <p:nvSpPr>
          <p:cNvPr id="3" name="Content Placeholder 2"/>
          <p:cNvSpPr>
            <a:spLocks noGrp="1"/>
          </p:cNvSpPr>
          <p:nvPr>
            <p:ph idx="1"/>
          </p:nvPr>
        </p:nvSpPr>
        <p:spPr>
          <a:xfrm>
            <a:off x="3961180" y="739290"/>
            <a:ext cx="5134044" cy="3817625"/>
          </a:xfrm>
        </p:spPr>
        <p:txBody>
          <a:bodyPr>
            <a:noAutofit/>
          </a:bodyPr>
          <a:lstStyle/>
          <a:p>
            <a:pPr lvl="0" algn="r" rtl="1"/>
            <a:r>
              <a:rPr lang="ar-IQ" sz="1600" dirty="0"/>
              <a:t>اصطلح على ان القوة العضلية هي عبارة عن القوة القصوية التي يمكن ان تنتجها العضلة، وفي الاداء البشري يصعب تحديد ذلك بدقة فلا يمكن قياس قوة العضلة منفردة ولكن اصبح من السهل قياس العزم الناتج عن الانقباض العضلي حول المفصل المتحرك، وبذلك تصبح القوة العضلية عبارة عن محصلة عمل مجموعة من العضلات.</a:t>
            </a:r>
            <a:endParaRPr lang="en-US" sz="1600" dirty="0"/>
          </a:p>
          <a:p>
            <a:pPr lvl="0" algn="r" rtl="1"/>
            <a:r>
              <a:rPr lang="ar-IQ" sz="1600" dirty="0"/>
              <a:t>عليه فإنه يمكن تعريف القوة العضلية بايوميكانيكياً بانها قدرة مجموعة من العضلات على احداث عزم حول محور معين لمفصل معين.</a:t>
            </a:r>
            <a:endParaRPr lang="en-US" sz="1600" dirty="0"/>
          </a:p>
          <a:p>
            <a:pPr lvl="0" algn="r" rtl="1"/>
            <a:r>
              <a:rPr lang="ar-SA" sz="1600" dirty="0"/>
              <a:t>إن الفهم الجيد لتركيبة الهيكل العظمي وطريقة تأثير العضلات على جزء معين من الجسم </a:t>
            </a:r>
            <a:r>
              <a:rPr lang="ar-IQ" sz="1600" dirty="0"/>
              <a:t>يؤدي إلى</a:t>
            </a:r>
            <a:r>
              <a:rPr lang="ar-SA" sz="1600" dirty="0"/>
              <a:t> معرفة خصائص القوى العاملة والتي تعتمد على نظرية "عزم القوة".</a:t>
            </a:r>
            <a:endParaRPr lang="en-US" sz="1600" dirty="0"/>
          </a:p>
          <a:p>
            <a:pPr algn="r" rtl="1"/>
            <a:r>
              <a:rPr lang="ar-SA" sz="1600" dirty="0"/>
              <a:t> </a:t>
            </a:r>
            <a:r>
              <a:rPr lang="ar-IQ" sz="1600" dirty="0"/>
              <a:t>فالعزم هو ناتج قوة مضروبة في البعد العمودي بين خط عملها ومحور المفصل الذي تددور حوله، وبما ان القوة العضلية كمية متجهة فانه يمكن تحليلها الى مركبتين متعامدتين، وبناء على ذلك فالعزم الناتج عن عضلة معينة هو ناتج القوة العضلية العمودية على العظام والمسافة بين اندغام العضلة (المدغم) الى محور الدوران او محور المفصل، وهذه المركبة فقط من القوة العضلية هي المسؤولة عن حدوث دوران العظم حول المفصل.</a:t>
            </a:r>
            <a:endParaRPr lang="en-US" sz="1600" dirty="0"/>
          </a:p>
          <a:p>
            <a:pPr lvl="0" algn="r" rtl="1"/>
            <a:endParaRPr lang="en-US" sz="1600" dirty="0"/>
          </a:p>
        </p:txBody>
      </p:sp>
      <p:pic>
        <p:nvPicPr>
          <p:cNvPr id="4" name="Picture 3" descr="C:\Users\Sama\Desktop\New folder (3)\CCF31102015_0019.jpg"/>
          <p:cNvPicPr/>
          <p:nvPr/>
        </p:nvPicPr>
        <p:blipFill>
          <a:blip r:embed="rId2" cstate="print">
            <a:extLst>
              <a:ext uri="{BEBA8EAE-BF5A-486C-A8C5-ECC9F3942E4B}">
                <a14:imgProps xmlns:a14="http://schemas.microsoft.com/office/drawing/2010/main">
                  <a14:imgLayer r:embed="rId3">
                    <a14:imgEffect>
                      <a14:saturation sat="400000"/>
                    </a14:imgEffect>
                  </a14:imgLayer>
                </a14:imgProps>
              </a:ext>
            </a:extLst>
          </a:blip>
          <a:srcRect l="5147" t="6736" r="4902" b="8808"/>
          <a:stretch>
            <a:fillRect/>
          </a:stretch>
        </p:blipFill>
        <p:spPr bwMode="auto">
          <a:xfrm>
            <a:off x="-15021" y="2625690"/>
            <a:ext cx="4114611" cy="2595985"/>
          </a:xfrm>
          <a:prstGeom prst="rect">
            <a:avLst/>
          </a:prstGeom>
          <a:ln>
            <a:noFill/>
          </a:ln>
          <a:effectLst>
            <a:softEdge rad="112500"/>
          </a:effec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293" y="416239"/>
            <a:ext cx="4113883" cy="2443280"/>
          </a:xfrm>
          <a:prstGeom prst="rect">
            <a:avLst/>
          </a:prstGeom>
          <a:ln>
            <a:noFill/>
          </a:ln>
          <a:effectLst>
            <a:softEdge rad="112500"/>
          </a:effectLst>
        </p:spPr>
      </p:pic>
    </p:spTree>
    <p:extLst>
      <p:ext uri="{BB962C8B-B14F-4D97-AF65-F5344CB8AC3E}">
        <p14:creationId xmlns:p14="http://schemas.microsoft.com/office/powerpoint/2010/main" val="643100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circle(in)">
                                      <p:cBhvr>
                                        <p:cTn id="37" dur="20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barn(inVertical)">
                                      <p:cBhvr>
                                        <p:cTn id="4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67985" y="433880"/>
            <a:ext cx="1527050" cy="610820"/>
          </a:xfrm>
        </p:spPr>
        <p:txBody>
          <a:bodyPr>
            <a:normAutofit/>
          </a:bodyPr>
          <a:lstStyle/>
          <a:p>
            <a:r>
              <a:rPr lang="ar-IQ" sz="2400" b="1" dirty="0">
                <a:effectLst/>
              </a:rPr>
              <a:t>مدخل:</a:t>
            </a:r>
            <a:endParaRPr lang="en-US" sz="2400" b="1" dirty="0"/>
          </a:p>
        </p:txBody>
      </p:sp>
      <p:sp>
        <p:nvSpPr>
          <p:cNvPr id="3" name="Content Placeholder 2"/>
          <p:cNvSpPr>
            <a:spLocks noGrp="1"/>
          </p:cNvSpPr>
          <p:nvPr>
            <p:ph idx="1"/>
          </p:nvPr>
        </p:nvSpPr>
        <p:spPr>
          <a:xfrm>
            <a:off x="448966" y="1502814"/>
            <a:ext cx="8246070" cy="3512215"/>
          </a:xfrm>
        </p:spPr>
        <p:txBody>
          <a:bodyPr>
            <a:normAutofit/>
          </a:bodyPr>
          <a:lstStyle/>
          <a:p>
            <a:pPr algn="r" rtl="1"/>
            <a:r>
              <a:rPr lang="ar-SA" sz="1600" dirty="0"/>
              <a:t>نظام العتلات في الطبيعة هو أحد الأنظمة الميكانيكية التي يشترط في عملها تواجد جسم مادي صلب تظهر فيه نقاط لتأثيرعمل القوة وعمل المقاومة، ويكون قابل للدروان حول نقطة ثابتة (محور)، وتكون كل من القوة والمقاومة تبعدان بمسافة عمودية عن هذا المحور، وتسمى كل مسافة عمودية بذراع.</a:t>
            </a:r>
            <a:endParaRPr lang="ar-IQ" sz="1600" dirty="0"/>
          </a:p>
          <a:p>
            <a:pPr marL="0" indent="0" algn="r" rtl="1">
              <a:buNone/>
            </a:pPr>
            <a:endParaRPr lang="ar-IQ" sz="1600" dirty="0"/>
          </a:p>
          <a:p>
            <a:pPr algn="r" rtl="1"/>
            <a:r>
              <a:rPr lang="ar-SA" sz="1600" dirty="0"/>
              <a:t>وعند التكلم عن هذا النظام بما يتناسب وطبيعة جسم الإنسان، فأن الجهاز الحركي للإنسان يشبه الى حد ما جهاز ألي له خاصية العتلات، فالعظام هي الأجسام المادية الصلبة التي تؤثر عليها القوة العضلية المرتبطة بها لتدورها، ولهذا يطلق على هذه الأجسام والعضلات التي تعمل عليها بالروافع.. </a:t>
            </a:r>
            <a:endParaRPr lang="ar-IQ" sz="1600" dirty="0"/>
          </a:p>
          <a:p>
            <a:pPr algn="r" rtl="1"/>
            <a:r>
              <a:rPr lang="ar-SA" sz="1600" dirty="0"/>
              <a:t>ويولد الإنسان مع روابط عضلية لها منشأ (نهاية قريبة) ومدغم </a:t>
            </a:r>
            <a:r>
              <a:rPr lang="en-US" sz="1600" dirty="0"/>
              <a:t> </a:t>
            </a:r>
            <a:r>
              <a:rPr lang="ar-SA" sz="1600" dirty="0"/>
              <a:t>(نهاية بعيدة) عند مواقع خاصة، وأثناء نمو الإنسان تزداد العضلات قوة وتنمو العظام لتصبح أكبر وأطول خصوصا الاطراف وتتغير أوزان الجسم ويتغير تبعاً لذلك تتغير منظومة العتلات، لذا يجب على الفرد ان يطور تعلمه للأداء تبعاً لنمو أطرافه وقياساته الانثروبومترية، ومن الشواهد على ذلك لاعبات الجمناستك الأولمبيات اللواتي كن أبطال بعمر 14 سنة مثلا، وبعد سنة أو سنتين يصبحن أقل مهارة بسبب التغيرات في توزيع أوزان أجزاء الجسم وبسبب زيادة طول العتلات</a:t>
            </a:r>
            <a:r>
              <a:rPr lang="ar-IQ" sz="1600" dirty="0"/>
              <a:t>.</a:t>
            </a:r>
          </a:p>
        </p:txBody>
      </p:sp>
    </p:spTree>
    <p:extLst>
      <p:ext uri="{BB962C8B-B14F-4D97-AF65-F5344CB8AC3E}">
        <p14:creationId xmlns:p14="http://schemas.microsoft.com/office/powerpoint/2010/main" val="4103309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773E07D-4AA0-EECC-741F-9E0737166F12}"/>
              </a:ext>
            </a:extLst>
          </p:cNvPr>
          <p:cNvSpPr>
            <a:spLocks noGrp="1"/>
          </p:cNvSpPr>
          <p:nvPr>
            <p:ph type="title"/>
          </p:nvPr>
        </p:nvSpPr>
        <p:spPr/>
        <p:txBody>
          <a:bodyPr>
            <a:normAutofit fontScale="90000"/>
          </a:bodyPr>
          <a:lstStyle/>
          <a:p>
            <a:r>
              <a:rPr lang="ar-IQ" dirty="0"/>
              <a:t>تحليل العلاقة بين قانون العزوم و قانون </a:t>
            </a:r>
            <a:r>
              <a:rPr lang="ar-IQ" dirty="0" err="1"/>
              <a:t>العتلات</a:t>
            </a:r>
            <a:endParaRPr lang="en-US" dirty="0"/>
          </a:p>
        </p:txBody>
      </p:sp>
      <p:sp>
        <p:nvSpPr>
          <p:cNvPr id="3" name="عنصر نائب للمحتوى 2">
            <a:extLst>
              <a:ext uri="{FF2B5EF4-FFF2-40B4-BE49-F238E27FC236}">
                <a16:creationId xmlns:a16="http://schemas.microsoft.com/office/drawing/2014/main" id="{44394C52-265B-E23F-8657-664268EB6C92}"/>
              </a:ext>
            </a:extLst>
          </p:cNvPr>
          <p:cNvSpPr>
            <a:spLocks noGrp="1"/>
          </p:cNvSpPr>
          <p:nvPr>
            <p:ph idx="1"/>
          </p:nvPr>
        </p:nvSpPr>
        <p:spPr>
          <a:xfrm>
            <a:off x="296260" y="1350110"/>
            <a:ext cx="8551480" cy="3664920"/>
          </a:xfrm>
        </p:spPr>
        <p:txBody>
          <a:bodyPr>
            <a:normAutofit fontScale="92500" lnSpcReduction="20000"/>
          </a:bodyPr>
          <a:lstStyle/>
          <a:p>
            <a:pPr algn="r" rtl="1"/>
            <a:r>
              <a:rPr lang="ar-SA" sz="1600" dirty="0">
                <a:solidFill>
                  <a:srgbClr val="FF0000"/>
                </a:solidFill>
              </a:rPr>
              <a:t>لتحليل العلاقة بين قانون العزوم وقانون </a:t>
            </a:r>
            <a:r>
              <a:rPr lang="ar-SA" sz="1600" dirty="0" err="1">
                <a:solidFill>
                  <a:srgbClr val="FF0000"/>
                </a:solidFill>
              </a:rPr>
              <a:t>العتلات</a:t>
            </a:r>
            <a:r>
              <a:rPr lang="ar-SA" sz="1600" dirty="0">
                <a:solidFill>
                  <a:srgbClr val="FF0000"/>
                </a:solidFill>
              </a:rPr>
              <a:t>، يجب أن نفهم أولاً أن قانون </a:t>
            </a:r>
            <a:r>
              <a:rPr lang="ar-SA" sz="1600" dirty="0" err="1">
                <a:solidFill>
                  <a:srgbClr val="FF0000"/>
                </a:solidFill>
              </a:rPr>
              <a:t>العتلات</a:t>
            </a:r>
            <a:r>
              <a:rPr lang="ar-SA" sz="1600" dirty="0">
                <a:solidFill>
                  <a:srgbClr val="FF0000"/>
                </a:solidFill>
              </a:rPr>
              <a:t> هو في الحقيقة تطبيق خاص ومبسط لحالة الاتزان الدوراني التي يحكمها قانون العزوم.</a:t>
            </a:r>
            <a:endParaRPr lang="ar-IQ" sz="1600" dirty="0">
              <a:solidFill>
                <a:srgbClr val="FF0000"/>
              </a:solidFill>
            </a:endParaRPr>
          </a:p>
          <a:p>
            <a:pPr algn="r" rtl="1"/>
            <a:r>
              <a:rPr lang="ar-IQ" sz="1600" dirty="0">
                <a:solidFill>
                  <a:srgbClr val="FF0000"/>
                </a:solidFill>
              </a:rPr>
              <a:t>و الاتزان الدوراني </a:t>
            </a:r>
            <a:r>
              <a:rPr lang="en-US" sz="1600" dirty="0">
                <a:solidFill>
                  <a:srgbClr val="FF0000"/>
                </a:solidFill>
              </a:rPr>
              <a:t>Rotational Equilibrium</a:t>
            </a:r>
            <a:r>
              <a:rPr lang="ar-IQ" sz="1600" dirty="0">
                <a:solidFill>
                  <a:srgbClr val="FF0000"/>
                </a:solidFill>
              </a:rPr>
              <a:t> ( هو الحالة التي يكون فيها الجسم في سكون تام او يدور بسرعة زاوية ثابتة بحيث لا توجد أي قوة خارجية تسبب تغييرا في حالته الدورانية.</a:t>
            </a:r>
          </a:p>
          <a:p>
            <a:pPr algn="r" rtl="1"/>
            <a:r>
              <a:rPr lang="ar-IQ" sz="1600" dirty="0">
                <a:solidFill>
                  <a:srgbClr val="FF0000"/>
                </a:solidFill>
              </a:rPr>
              <a:t>و بشكل اكثر دقة يحدث الاتزان الدوراني عندما يكون مجموع العزوم المؤثرة على الجسم حول أي محور دوران يساوي صفر. و هذا في الحقيقة هو ما  ينص عليه قانون العزوم (</a:t>
            </a:r>
            <a:r>
              <a:rPr lang="en-US" sz="1600" dirty="0">
                <a:solidFill>
                  <a:srgbClr val="FF0000"/>
                </a:solidFill>
              </a:rPr>
              <a:t>Low of Moments</a:t>
            </a:r>
            <a:r>
              <a:rPr lang="ar-IQ" sz="1600" dirty="0">
                <a:solidFill>
                  <a:srgbClr val="FF0000"/>
                </a:solidFill>
              </a:rPr>
              <a:t>) </a:t>
            </a:r>
            <a:r>
              <a:rPr lang="en-US" sz="1600" b="1" dirty="0">
                <a:solidFill>
                  <a:srgbClr val="FF0000"/>
                </a:solidFill>
              </a:rPr>
              <a:t>Ƭ=0 </a:t>
            </a:r>
            <a:br>
              <a:rPr lang="en-US" sz="1600" dirty="0">
                <a:solidFill>
                  <a:srgbClr val="FF0000"/>
                </a:solidFill>
              </a:rPr>
            </a:br>
            <a:r>
              <a:rPr lang="ar-IQ" sz="1600" dirty="0">
                <a:solidFill>
                  <a:srgbClr val="FF0000"/>
                </a:solidFill>
              </a:rPr>
              <a:t>او (العزوم باتجاه عقارب الساعة = العزوم عكس عقارب الساعة)</a:t>
            </a:r>
          </a:p>
          <a:p>
            <a:pPr algn="r" rtl="1"/>
            <a:r>
              <a:rPr lang="ar-IQ" sz="1600" dirty="0">
                <a:solidFill>
                  <a:srgbClr val="FF0000"/>
                </a:solidFill>
              </a:rPr>
              <a:t>و هنا لا بد من التفريق بين مصطلحين مهمين و هما الاتزان الانتقالي و الاتزان الدوراني، و لكي يكون الجسم في حالة اتزان ميكانيكي كامل يجب ان يتحقق شرطان:</a:t>
            </a:r>
            <a:br>
              <a:rPr lang="ar-IQ" sz="1600" dirty="0">
                <a:solidFill>
                  <a:srgbClr val="FF0000"/>
                </a:solidFill>
              </a:rPr>
            </a:br>
            <a:r>
              <a:rPr lang="ar-IQ" sz="1600" dirty="0">
                <a:solidFill>
                  <a:srgbClr val="FF0000"/>
                </a:solidFill>
              </a:rPr>
              <a:t>- الاتزان الانتقالي (الاتزان الثابت) </a:t>
            </a:r>
            <a:r>
              <a:rPr lang="en-US" sz="1600" dirty="0">
                <a:solidFill>
                  <a:srgbClr val="FF0000"/>
                </a:solidFill>
              </a:rPr>
              <a:t>Translational Equilibrium</a:t>
            </a:r>
            <a:r>
              <a:rPr lang="ar-IQ" sz="1600" dirty="0">
                <a:solidFill>
                  <a:srgbClr val="FF0000"/>
                </a:solidFill>
              </a:rPr>
              <a:t> و يحدث عندما يكون الجسم ساكنا او يتحرك بسرعة ثابتة في خط مستقيم دون تغيير في حالته الحركية (الخطية).</a:t>
            </a:r>
            <a:br>
              <a:rPr lang="ar-IQ" sz="1600" dirty="0">
                <a:solidFill>
                  <a:srgbClr val="FF0000"/>
                </a:solidFill>
              </a:rPr>
            </a:br>
            <a:r>
              <a:rPr lang="ar-IQ" sz="1600" dirty="0">
                <a:solidFill>
                  <a:srgbClr val="FF0000"/>
                </a:solidFill>
              </a:rPr>
              <a:t>و الشرط الفيزيائي هو يجب ان تكون جميع القوى المؤثرة على الجسم (محصلات القوة) تساوي صفر  </a:t>
            </a:r>
            <a:r>
              <a:rPr lang="en-US" sz="1600" dirty="0">
                <a:solidFill>
                  <a:srgbClr val="FF0000"/>
                </a:solidFill>
              </a:rPr>
              <a:t>F=0</a:t>
            </a:r>
            <a:r>
              <a:rPr lang="ar-IQ" sz="1600" dirty="0">
                <a:solidFill>
                  <a:srgbClr val="FF0000"/>
                </a:solidFill>
              </a:rPr>
              <a:t>.</a:t>
            </a:r>
            <a:br>
              <a:rPr lang="ar-IQ" sz="1600" dirty="0">
                <a:solidFill>
                  <a:srgbClr val="FF0000"/>
                </a:solidFill>
              </a:rPr>
            </a:br>
            <a:r>
              <a:rPr lang="ar-IQ" sz="1600" dirty="0">
                <a:solidFill>
                  <a:srgbClr val="FF0000"/>
                </a:solidFill>
              </a:rPr>
              <a:t>وهذا يعني تساوي مقدار القوى التي تسحب </a:t>
            </a:r>
            <a:r>
              <a:rPr lang="ar-IQ" sz="1600" dirty="0" err="1">
                <a:solidFill>
                  <a:srgbClr val="FF0000"/>
                </a:solidFill>
              </a:rPr>
              <a:t>للاعلى</a:t>
            </a:r>
            <a:r>
              <a:rPr lang="ar-IQ" sz="1600" dirty="0">
                <a:solidFill>
                  <a:srgbClr val="FF0000"/>
                </a:solidFill>
              </a:rPr>
              <a:t> او تسحب </a:t>
            </a:r>
            <a:r>
              <a:rPr lang="ar-IQ" sz="1600" dirty="0" err="1">
                <a:solidFill>
                  <a:srgbClr val="FF0000"/>
                </a:solidFill>
              </a:rPr>
              <a:t>للاسفل</a:t>
            </a:r>
            <a:r>
              <a:rPr lang="ar-IQ" sz="1600" dirty="0">
                <a:solidFill>
                  <a:srgbClr val="FF0000"/>
                </a:solidFill>
              </a:rPr>
              <a:t> او لاي اتجاه و مجموعها يساوي صفر.</a:t>
            </a:r>
            <a:br>
              <a:rPr lang="ar-IQ" sz="1600" dirty="0">
                <a:solidFill>
                  <a:srgbClr val="FF0000"/>
                </a:solidFill>
              </a:rPr>
            </a:br>
            <a:r>
              <a:rPr lang="ar-IQ" sz="1600" dirty="0">
                <a:solidFill>
                  <a:srgbClr val="FF0000"/>
                </a:solidFill>
              </a:rPr>
              <a:t>- الاتزان الدوراني </a:t>
            </a:r>
            <a:r>
              <a:rPr lang="en-US" sz="1600" dirty="0">
                <a:solidFill>
                  <a:srgbClr val="FF0000"/>
                </a:solidFill>
              </a:rPr>
              <a:t>Rotational Equilibrium</a:t>
            </a:r>
            <a:r>
              <a:rPr lang="ar-IQ" sz="1600" dirty="0">
                <a:solidFill>
                  <a:srgbClr val="FF0000"/>
                </a:solidFill>
              </a:rPr>
              <a:t> و يحدث عندما لا يدور الجسم المستند على محور معين او يدور بسرعة زاوية ثابته و هو النوع الأهم عند الحديث عن </a:t>
            </a:r>
            <a:r>
              <a:rPr lang="ar-IQ" sz="1600" dirty="0" err="1">
                <a:solidFill>
                  <a:srgbClr val="FF0000"/>
                </a:solidFill>
              </a:rPr>
              <a:t>العتلات</a:t>
            </a:r>
            <a:r>
              <a:rPr lang="ar-IQ" sz="1600" dirty="0">
                <a:solidFill>
                  <a:srgbClr val="FF0000"/>
                </a:solidFill>
              </a:rPr>
              <a:t>.</a:t>
            </a:r>
            <a:br>
              <a:rPr lang="ar-IQ" sz="1600" dirty="0">
                <a:solidFill>
                  <a:srgbClr val="FF0000"/>
                </a:solidFill>
              </a:rPr>
            </a:br>
            <a:r>
              <a:rPr lang="ar-IQ" sz="1600" dirty="0">
                <a:solidFill>
                  <a:srgbClr val="FF0000"/>
                </a:solidFill>
              </a:rPr>
              <a:t>و الشرط الفيزيائي هو يجب ان يكون مجموع العزوم (محصلات القوة) حول محور الدوران مساوي صفر </a:t>
            </a:r>
            <a:r>
              <a:rPr lang="en-US" sz="1600" dirty="0">
                <a:solidFill>
                  <a:srgbClr val="FF0000"/>
                </a:solidFill>
              </a:rPr>
              <a:t>Ƭ=0</a:t>
            </a:r>
            <a:br>
              <a:rPr lang="en-US" sz="1600" dirty="0">
                <a:solidFill>
                  <a:srgbClr val="FF0000"/>
                </a:solidFill>
              </a:rPr>
            </a:br>
            <a:r>
              <a:rPr lang="ar-IQ" sz="1600" dirty="0">
                <a:solidFill>
                  <a:srgbClr val="FF0000"/>
                </a:solidFill>
              </a:rPr>
              <a:t>بمعنى اكثر تبسيطا فأن العزوم التي تحاول تدوير العتلة باتجاه عقارب الساعة مساوية للعزوم التي تحاول تدوريها عكس عقارب الساعة مثال على ذلك توازن راس الانسان.</a:t>
            </a:r>
            <a:r>
              <a:rPr lang="en-US" sz="1600" dirty="0">
                <a:solidFill>
                  <a:srgbClr val="FF0000"/>
                </a:solidFill>
              </a:rPr>
              <a:t>  </a:t>
            </a:r>
          </a:p>
          <a:p>
            <a:pPr algn="r" rtl="1"/>
            <a:endParaRPr lang="ar-IQ" sz="1600" dirty="0">
              <a:solidFill>
                <a:srgbClr val="FF0000"/>
              </a:solidFill>
            </a:endParaRPr>
          </a:p>
          <a:p>
            <a:pPr algn="r" rtl="1"/>
            <a:endParaRPr lang="en-US" dirty="0">
              <a:solidFill>
                <a:srgbClr val="FF0000"/>
              </a:solidFill>
            </a:endParaRPr>
          </a:p>
        </p:txBody>
      </p:sp>
    </p:spTree>
    <p:extLst>
      <p:ext uri="{BB962C8B-B14F-4D97-AF65-F5344CB8AC3E}">
        <p14:creationId xmlns:p14="http://schemas.microsoft.com/office/powerpoint/2010/main" val="3049291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ircle(in)">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circle(in)">
                                      <p:cBhvr>
                                        <p:cTn id="18" dur="2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circle(in)">
                                      <p:cBhvr>
                                        <p:cTn id="23" dur="2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circle(in)">
                                      <p:cBhvr>
                                        <p:cTn id="28"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F0C3166-2A8B-2A6D-DA39-40D8DC4B971D}"/>
              </a:ext>
            </a:extLst>
          </p:cNvPr>
          <p:cNvSpPr>
            <a:spLocks noGrp="1"/>
          </p:cNvSpPr>
          <p:nvPr>
            <p:ph type="title"/>
          </p:nvPr>
        </p:nvSpPr>
        <p:spPr/>
        <p:txBody>
          <a:bodyPr>
            <a:normAutofit fontScale="90000"/>
          </a:bodyPr>
          <a:lstStyle/>
          <a:p>
            <a:endParaRPr lang="en-US"/>
          </a:p>
        </p:txBody>
      </p:sp>
      <p:sp>
        <p:nvSpPr>
          <p:cNvPr id="3" name="عنصر نائب للمحتوى 2">
            <a:extLst>
              <a:ext uri="{FF2B5EF4-FFF2-40B4-BE49-F238E27FC236}">
                <a16:creationId xmlns:a16="http://schemas.microsoft.com/office/drawing/2014/main" id="{818AE657-DFBF-4FE1-DD00-0BD8A233765B}"/>
              </a:ext>
            </a:extLst>
          </p:cNvPr>
          <p:cNvSpPr>
            <a:spLocks noGrp="1"/>
          </p:cNvSpPr>
          <p:nvPr>
            <p:ph idx="1"/>
          </p:nvPr>
        </p:nvSpPr>
        <p:spPr/>
        <p:txBody>
          <a:bodyPr>
            <a:normAutofit/>
          </a:bodyPr>
          <a:lstStyle/>
          <a:p>
            <a:pPr algn="r" rtl="1"/>
            <a:r>
              <a:rPr lang="ar-IQ" sz="1600" dirty="0">
                <a:solidFill>
                  <a:srgbClr val="FF0000"/>
                </a:solidFill>
              </a:rPr>
              <a:t>من كل ما تقدم نستطيع الان الربط بين مفهومي العزم و نظام العتلة.</a:t>
            </a:r>
            <a:br>
              <a:rPr lang="ar-IQ" sz="1600" dirty="0">
                <a:solidFill>
                  <a:srgbClr val="FF0000"/>
                </a:solidFill>
              </a:rPr>
            </a:br>
            <a:r>
              <a:rPr lang="ar-IQ" sz="1600" dirty="0">
                <a:solidFill>
                  <a:srgbClr val="FF0000"/>
                </a:solidFill>
              </a:rPr>
              <a:t>العزم و يرمز له بالحرف الاغريقي </a:t>
            </a:r>
            <a:r>
              <a:rPr lang="en-US" sz="1600" dirty="0">
                <a:solidFill>
                  <a:srgbClr val="FF0000"/>
                </a:solidFill>
              </a:rPr>
              <a:t>Ƭ</a:t>
            </a:r>
            <a:r>
              <a:rPr lang="ar-IQ" sz="1600" dirty="0">
                <a:solidFill>
                  <a:srgbClr val="FF0000"/>
                </a:solidFill>
              </a:rPr>
              <a:t> يعرف على انه </a:t>
            </a:r>
            <a:r>
              <a:rPr lang="ar-IQ" sz="1600" b="1" i="1" dirty="0">
                <a:solidFill>
                  <a:srgbClr val="FF0000"/>
                </a:solidFill>
              </a:rPr>
              <a:t>الامكانية الفيزيائية على احداث دوران لجسم ما حول محور معين.</a:t>
            </a:r>
          </a:p>
          <a:p>
            <a:pPr algn="r" rtl="1"/>
            <a:r>
              <a:rPr lang="ar-IQ" sz="1600" dirty="0">
                <a:solidFill>
                  <a:srgbClr val="FF0000"/>
                </a:solidFill>
              </a:rPr>
              <a:t>و يعرف رياضيا على انه حاصل الضرب </a:t>
            </a:r>
            <a:r>
              <a:rPr lang="ar-IQ" sz="1600" dirty="0" err="1">
                <a:solidFill>
                  <a:srgbClr val="FF0000"/>
                </a:solidFill>
              </a:rPr>
              <a:t>التقاطعي</a:t>
            </a:r>
            <a:r>
              <a:rPr lang="ar-IQ" sz="1600" dirty="0">
                <a:solidFill>
                  <a:srgbClr val="FF0000"/>
                </a:solidFill>
              </a:rPr>
              <a:t> لمتجه القوة في ذراعها </a:t>
            </a:r>
            <a:r>
              <a:rPr lang="en-US" sz="1600" dirty="0">
                <a:solidFill>
                  <a:srgbClr val="FF0000"/>
                </a:solidFill>
              </a:rPr>
              <a:t>Ƭ=</a:t>
            </a:r>
            <a:r>
              <a:rPr lang="en-US" sz="1600" dirty="0" err="1">
                <a:solidFill>
                  <a:srgbClr val="FF0000"/>
                </a:solidFill>
              </a:rPr>
              <a:t>r.F</a:t>
            </a:r>
            <a:br>
              <a:rPr lang="en-US" sz="1600" dirty="0">
                <a:solidFill>
                  <a:srgbClr val="FF0000"/>
                </a:solidFill>
              </a:rPr>
            </a:br>
            <a:r>
              <a:rPr lang="ar-IQ" sz="1600" dirty="0">
                <a:solidFill>
                  <a:srgbClr val="FF0000"/>
                </a:solidFill>
              </a:rPr>
              <a:t>و في الحالات البسيطة عندما تكون القوة عمودية على العتلة </a:t>
            </a:r>
            <a:r>
              <a:rPr lang="en-US" sz="1600" dirty="0">
                <a:solidFill>
                  <a:srgbClr val="FF0000"/>
                </a:solidFill>
              </a:rPr>
              <a:t>Ƭ=</a:t>
            </a:r>
            <a:r>
              <a:rPr lang="en-US" sz="1600" dirty="0" err="1">
                <a:solidFill>
                  <a:srgbClr val="FF0000"/>
                </a:solidFill>
              </a:rPr>
              <a:t>F.d</a:t>
            </a:r>
            <a:r>
              <a:rPr lang="en-US" sz="1600" dirty="0">
                <a:solidFill>
                  <a:srgbClr val="FF0000"/>
                </a:solidFill>
              </a:rPr>
              <a:t> </a:t>
            </a:r>
            <a:br>
              <a:rPr lang="ar-IQ" sz="1600" dirty="0">
                <a:solidFill>
                  <a:srgbClr val="FF0000"/>
                </a:solidFill>
              </a:rPr>
            </a:br>
            <a:r>
              <a:rPr lang="ar-IQ" sz="1600" dirty="0">
                <a:solidFill>
                  <a:srgbClr val="FF0000"/>
                </a:solidFill>
              </a:rPr>
              <a:t>حيث ان </a:t>
            </a:r>
            <a:r>
              <a:rPr lang="en-US" sz="1600" dirty="0">
                <a:solidFill>
                  <a:srgbClr val="FF0000"/>
                </a:solidFill>
              </a:rPr>
              <a:t>d</a:t>
            </a:r>
            <a:r>
              <a:rPr lang="ar-IQ" sz="1600" dirty="0">
                <a:solidFill>
                  <a:srgbClr val="FF0000"/>
                </a:solidFill>
              </a:rPr>
              <a:t> تمثل ذراع القوة (المسافة العمودية من نقطة الارتكاز او محور الدوران الى نقطة تأثير القوة)</a:t>
            </a:r>
            <a:br>
              <a:rPr lang="ar-IQ" sz="1600" dirty="0">
                <a:solidFill>
                  <a:srgbClr val="FF0000"/>
                </a:solidFill>
              </a:rPr>
            </a:br>
            <a:r>
              <a:rPr lang="ar-IQ" sz="1600" dirty="0">
                <a:solidFill>
                  <a:srgbClr val="FF0000"/>
                </a:solidFill>
              </a:rPr>
              <a:t>و في المستقبل سنتطرق لهذا المفهوم بشيء أوسع من التفصيل عند الحديث عن الحركة الدورانية.</a:t>
            </a:r>
          </a:p>
          <a:p>
            <a:pPr algn="r" rtl="1"/>
            <a:r>
              <a:rPr lang="ar-IQ" sz="1600" dirty="0">
                <a:solidFill>
                  <a:srgbClr val="FF0000"/>
                </a:solidFill>
              </a:rPr>
              <a:t>من كل هذا نستطيع ان نفهم كيفية اشتقاق قانون </a:t>
            </a:r>
            <a:r>
              <a:rPr lang="ar-IQ" sz="1600" dirty="0" err="1">
                <a:solidFill>
                  <a:srgbClr val="FF0000"/>
                </a:solidFill>
              </a:rPr>
              <a:t>العتلات</a:t>
            </a:r>
            <a:r>
              <a:rPr lang="ar-IQ" sz="1600" dirty="0">
                <a:solidFill>
                  <a:srgbClr val="FF0000"/>
                </a:solidFill>
              </a:rPr>
              <a:t> </a:t>
            </a:r>
            <a:br>
              <a:rPr lang="ar-IQ" sz="1600" dirty="0">
                <a:solidFill>
                  <a:srgbClr val="FF0000"/>
                </a:solidFill>
              </a:rPr>
            </a:br>
            <a:r>
              <a:rPr lang="ar-IQ" sz="1600" dirty="0">
                <a:solidFill>
                  <a:srgbClr val="FF0000"/>
                </a:solidFill>
              </a:rPr>
              <a:t>حيث ان العزوم </a:t>
            </a:r>
            <a:r>
              <a:rPr lang="ar-IQ" sz="1600" dirty="0" err="1">
                <a:solidFill>
                  <a:srgbClr val="FF0000"/>
                </a:solidFill>
              </a:rPr>
              <a:t>بأتجاه</a:t>
            </a:r>
            <a:r>
              <a:rPr lang="ar-IQ" sz="1600" dirty="0">
                <a:solidFill>
                  <a:srgbClr val="FF0000"/>
                </a:solidFill>
              </a:rPr>
              <a:t> عقارب الساعة = العزوم بعكس عقارب الساعة </a:t>
            </a:r>
            <a:br>
              <a:rPr lang="ar-IQ" sz="1600" dirty="0">
                <a:solidFill>
                  <a:srgbClr val="FF0000"/>
                </a:solidFill>
              </a:rPr>
            </a:br>
            <a:r>
              <a:rPr lang="ar-IQ" sz="1600" dirty="0">
                <a:solidFill>
                  <a:srgbClr val="FF0000"/>
                </a:solidFill>
              </a:rPr>
              <a:t>و لنفرض وجود عتلة بسيطة تمثل القوة فيها </a:t>
            </a:r>
            <a:r>
              <a:rPr lang="en-US" sz="1600" dirty="0">
                <a:solidFill>
                  <a:srgbClr val="FF0000"/>
                </a:solidFill>
              </a:rPr>
              <a:t>F</a:t>
            </a:r>
            <a:r>
              <a:rPr lang="en-US" sz="100" dirty="0">
                <a:solidFill>
                  <a:srgbClr val="FF0000"/>
                </a:solidFill>
              </a:rPr>
              <a:t>e</a:t>
            </a:r>
            <a:r>
              <a:rPr lang="en-US" sz="1050" dirty="0">
                <a:solidFill>
                  <a:srgbClr val="FF0000"/>
                </a:solidFill>
              </a:rPr>
              <a:t>e </a:t>
            </a:r>
            <a:r>
              <a:rPr lang="ar-IQ" sz="1050" dirty="0">
                <a:solidFill>
                  <a:srgbClr val="FF0000"/>
                </a:solidFill>
              </a:rPr>
              <a:t>  </a:t>
            </a:r>
            <a:r>
              <a:rPr lang="ar-IQ" sz="1600" dirty="0">
                <a:solidFill>
                  <a:srgbClr val="FF0000"/>
                </a:solidFill>
              </a:rPr>
              <a:t>و المقاومة </a:t>
            </a:r>
            <a:r>
              <a:rPr lang="en-US" sz="1600" dirty="0">
                <a:solidFill>
                  <a:srgbClr val="FF0000"/>
                </a:solidFill>
              </a:rPr>
              <a:t>F</a:t>
            </a:r>
            <a:r>
              <a:rPr lang="en-US" sz="1050" dirty="0">
                <a:solidFill>
                  <a:srgbClr val="FF0000"/>
                </a:solidFill>
              </a:rPr>
              <a:t>l</a:t>
            </a:r>
            <a:r>
              <a:rPr lang="ar-IQ" sz="1050" dirty="0">
                <a:solidFill>
                  <a:srgbClr val="FF0000"/>
                </a:solidFill>
              </a:rPr>
              <a:t>  </a:t>
            </a:r>
            <a:br>
              <a:rPr lang="ar-IQ" sz="1050" dirty="0">
                <a:solidFill>
                  <a:srgbClr val="FF0000"/>
                </a:solidFill>
              </a:rPr>
            </a:br>
            <a:r>
              <a:rPr lang="ar-IQ" sz="1600" dirty="0">
                <a:solidFill>
                  <a:srgbClr val="FF0000"/>
                </a:solidFill>
              </a:rPr>
              <a:t>يصبح العزم الناتج عن القوة </a:t>
            </a:r>
            <a:r>
              <a:rPr lang="en-US" sz="1600" dirty="0">
                <a:solidFill>
                  <a:srgbClr val="FF0000"/>
                </a:solidFill>
              </a:rPr>
              <a:t>Ƭ=F</a:t>
            </a:r>
            <a:r>
              <a:rPr lang="en-US" sz="1050" dirty="0">
                <a:solidFill>
                  <a:srgbClr val="FF0000"/>
                </a:solidFill>
              </a:rPr>
              <a:t>e</a:t>
            </a:r>
            <a:r>
              <a:rPr lang="en-US" sz="1600" dirty="0">
                <a:solidFill>
                  <a:srgbClr val="FF0000"/>
                </a:solidFill>
              </a:rPr>
              <a:t>.d</a:t>
            </a:r>
            <a:r>
              <a:rPr lang="en-US" sz="1050" dirty="0">
                <a:solidFill>
                  <a:srgbClr val="FF0000"/>
                </a:solidFill>
              </a:rPr>
              <a:t>e</a:t>
            </a:r>
            <a:r>
              <a:rPr lang="en-US" sz="1600" dirty="0">
                <a:solidFill>
                  <a:srgbClr val="FF0000"/>
                </a:solidFill>
              </a:rPr>
              <a:t> = Ƭ=</a:t>
            </a:r>
            <a:r>
              <a:rPr lang="en-US" sz="1600" dirty="0" err="1">
                <a:solidFill>
                  <a:srgbClr val="FF0000"/>
                </a:solidFill>
              </a:rPr>
              <a:t>F</a:t>
            </a:r>
            <a:r>
              <a:rPr lang="en-US" sz="1050" dirty="0" err="1">
                <a:solidFill>
                  <a:srgbClr val="FF0000"/>
                </a:solidFill>
              </a:rPr>
              <a:t>l</a:t>
            </a:r>
            <a:r>
              <a:rPr lang="en-US" sz="1600" dirty="0" err="1">
                <a:solidFill>
                  <a:srgbClr val="FF0000"/>
                </a:solidFill>
              </a:rPr>
              <a:t>.d</a:t>
            </a:r>
            <a:r>
              <a:rPr lang="en-US" sz="1050" dirty="0" err="1">
                <a:solidFill>
                  <a:srgbClr val="FF0000"/>
                </a:solidFill>
              </a:rPr>
              <a:t>l</a:t>
            </a:r>
            <a:r>
              <a:rPr lang="en-US" sz="1600" dirty="0">
                <a:solidFill>
                  <a:srgbClr val="FF0000"/>
                </a:solidFill>
              </a:rPr>
              <a:t> </a:t>
            </a:r>
            <a:br>
              <a:rPr lang="en-US" sz="1600" dirty="0">
                <a:solidFill>
                  <a:srgbClr val="FF0000"/>
                </a:solidFill>
              </a:rPr>
            </a:br>
            <a:r>
              <a:rPr lang="ar-IQ" sz="1600" dirty="0">
                <a:solidFill>
                  <a:srgbClr val="FF0000"/>
                </a:solidFill>
              </a:rPr>
              <a:t>و هذا بالضبط هو قانون </a:t>
            </a:r>
            <a:r>
              <a:rPr lang="ar-IQ" sz="1600" dirty="0" err="1">
                <a:solidFill>
                  <a:srgbClr val="FF0000"/>
                </a:solidFill>
              </a:rPr>
              <a:t>العتلات</a:t>
            </a:r>
            <a:r>
              <a:rPr lang="ar-IQ" sz="1600" dirty="0">
                <a:solidFill>
                  <a:srgbClr val="FF0000"/>
                </a:solidFill>
              </a:rPr>
              <a:t> (القوة . ذراعها = المقاومة . ذراعه)</a:t>
            </a:r>
            <a:endParaRPr lang="en-US" sz="1600" dirty="0">
              <a:solidFill>
                <a:srgbClr val="FF0000"/>
              </a:solidFill>
            </a:endParaRPr>
          </a:p>
        </p:txBody>
      </p:sp>
    </p:spTree>
    <p:extLst>
      <p:ext uri="{BB962C8B-B14F-4D97-AF65-F5344CB8AC3E}">
        <p14:creationId xmlns:p14="http://schemas.microsoft.com/office/powerpoint/2010/main" val="3532424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C3A9766-21CD-77E2-3E7A-3D69F8118C06}"/>
              </a:ext>
            </a:extLst>
          </p:cNvPr>
          <p:cNvSpPr>
            <a:spLocks noGrp="1"/>
          </p:cNvSpPr>
          <p:nvPr>
            <p:ph type="title"/>
          </p:nvPr>
        </p:nvSpPr>
        <p:spPr/>
        <p:txBody>
          <a:bodyPr>
            <a:normAutofit fontScale="90000"/>
          </a:bodyPr>
          <a:lstStyle/>
          <a:p>
            <a:r>
              <a:rPr lang="ar-IQ" dirty="0"/>
              <a:t>الميزة الميكانيكية </a:t>
            </a:r>
            <a:r>
              <a:rPr lang="ar-IQ" dirty="0" err="1"/>
              <a:t>للعتلات</a:t>
            </a:r>
            <a:r>
              <a:rPr lang="ar-IQ" dirty="0"/>
              <a:t> </a:t>
            </a:r>
            <a:endParaRPr lang="en-US" dirty="0"/>
          </a:p>
        </p:txBody>
      </p:sp>
      <p:sp>
        <p:nvSpPr>
          <p:cNvPr id="3" name="عنصر نائب للمحتوى 2">
            <a:extLst>
              <a:ext uri="{FF2B5EF4-FFF2-40B4-BE49-F238E27FC236}">
                <a16:creationId xmlns:a16="http://schemas.microsoft.com/office/drawing/2014/main" id="{566436D7-BD56-C620-FB1E-FC856C67BBEA}"/>
              </a:ext>
            </a:extLst>
          </p:cNvPr>
          <p:cNvSpPr>
            <a:spLocks noGrp="1"/>
          </p:cNvSpPr>
          <p:nvPr>
            <p:ph idx="1"/>
          </p:nvPr>
        </p:nvSpPr>
        <p:spPr/>
        <p:txBody>
          <a:bodyPr>
            <a:normAutofit/>
          </a:bodyPr>
          <a:lstStyle/>
          <a:p>
            <a:pPr algn="r" rtl="1"/>
            <a:r>
              <a:rPr lang="ar-IQ" sz="1600" b="1" dirty="0">
                <a:solidFill>
                  <a:srgbClr val="FF0000"/>
                </a:solidFill>
              </a:rPr>
              <a:t>ان العلاقة الجوهرية (الميزة الميكانيكية) </a:t>
            </a:r>
            <a:r>
              <a:rPr lang="ar-IQ" sz="1600" dirty="0">
                <a:solidFill>
                  <a:srgbClr val="FF0000"/>
                </a:solidFill>
              </a:rPr>
              <a:t>تكمن في "المقايضة" التي يتيحها العزم و  بما أن العزم هو ناتج ضرب (القوة × المسافة)، فإنه لإنتاج نفس العزم:</a:t>
            </a:r>
          </a:p>
          <a:p>
            <a:pPr marL="0" indent="0" algn="r" rtl="1">
              <a:buNone/>
            </a:pPr>
            <a:r>
              <a:rPr lang="ar-IQ" sz="1600" dirty="0">
                <a:solidFill>
                  <a:srgbClr val="FF0000"/>
                </a:solidFill>
              </a:rPr>
              <a:t>يمكنك استخدام </a:t>
            </a:r>
            <a:r>
              <a:rPr lang="ar-IQ" sz="1600" b="1" dirty="0">
                <a:solidFill>
                  <a:srgbClr val="FF0000"/>
                </a:solidFill>
              </a:rPr>
              <a:t>قوة صغيرة</a:t>
            </a:r>
            <a:r>
              <a:rPr lang="ar-IQ" sz="1600" dirty="0">
                <a:solidFill>
                  <a:srgbClr val="FF0000"/>
                </a:solidFill>
              </a:rPr>
              <a:t> إذا كان </a:t>
            </a:r>
            <a:r>
              <a:rPr lang="ar-IQ" sz="1600" b="1" dirty="0">
                <a:solidFill>
                  <a:srgbClr val="FF0000"/>
                </a:solidFill>
              </a:rPr>
              <a:t>الذراع طويلاً</a:t>
            </a:r>
            <a:r>
              <a:rPr lang="ar-IQ" sz="1600" dirty="0">
                <a:solidFill>
                  <a:srgbClr val="FF0000"/>
                </a:solidFill>
              </a:rPr>
              <a:t>.</a:t>
            </a:r>
          </a:p>
          <a:p>
            <a:pPr marL="0" indent="0" algn="r" rtl="1">
              <a:buNone/>
            </a:pPr>
            <a:r>
              <a:rPr lang="ar-IQ" sz="1600" dirty="0">
                <a:solidFill>
                  <a:srgbClr val="FF0000"/>
                </a:solidFill>
              </a:rPr>
              <a:t>ستضطر لاستخدام </a:t>
            </a:r>
            <a:r>
              <a:rPr lang="ar-IQ" sz="1600" b="1" dirty="0">
                <a:solidFill>
                  <a:srgbClr val="FF0000"/>
                </a:solidFill>
              </a:rPr>
              <a:t>قوة كبيرة</a:t>
            </a:r>
            <a:r>
              <a:rPr lang="ar-IQ" sz="1600" dirty="0">
                <a:solidFill>
                  <a:srgbClr val="FF0000"/>
                </a:solidFill>
              </a:rPr>
              <a:t> إذا كان </a:t>
            </a:r>
            <a:r>
              <a:rPr lang="ar-IQ" sz="1600" b="1" dirty="0">
                <a:solidFill>
                  <a:srgbClr val="FF0000"/>
                </a:solidFill>
              </a:rPr>
              <a:t>الذراع قصيراً</a:t>
            </a:r>
            <a:r>
              <a:rPr lang="ar-IQ" sz="1600" dirty="0">
                <a:solidFill>
                  <a:srgbClr val="FF0000"/>
                </a:solidFill>
              </a:rPr>
              <a:t>.</a:t>
            </a:r>
          </a:p>
          <a:p>
            <a:pPr marL="0" indent="0" algn="r" rtl="1">
              <a:buNone/>
            </a:pPr>
            <a:r>
              <a:rPr lang="ar-IQ" sz="1600" dirty="0">
                <a:solidFill>
                  <a:srgbClr val="FF0000"/>
                </a:solidFill>
              </a:rPr>
              <a:t>هذا هو التفسير الفيزيائي لسبب قدرتنا على رفع صخرة ثقيلة باستخدام عتلة طويلة، فنحن نزيد "ذراع القوة" لنحصل على عزم دوران كبير يفوق العزم الناتج عن وزن الصخرة ذي الذراع القصير. </a:t>
            </a:r>
          </a:p>
          <a:p>
            <a:pPr algn="r" rtl="1"/>
            <a:r>
              <a:rPr lang="ar-IQ" sz="1600" dirty="0">
                <a:solidFill>
                  <a:srgbClr val="FF0000"/>
                </a:solidFill>
              </a:rPr>
              <a:t>تُعرّف </a:t>
            </a:r>
            <a:r>
              <a:rPr lang="ar-IQ" sz="1600" b="1" dirty="0">
                <a:solidFill>
                  <a:srgbClr val="FF0000"/>
                </a:solidFill>
              </a:rPr>
              <a:t>الميزة الميكانيكية  </a:t>
            </a:r>
            <a:r>
              <a:rPr lang="en-US" sz="1600" b="1" dirty="0">
                <a:solidFill>
                  <a:srgbClr val="FF0000"/>
                </a:solidFill>
              </a:rPr>
              <a:t>Mechanical Advantage – MA</a:t>
            </a:r>
            <a:r>
              <a:rPr lang="ar-IQ" sz="1600" b="1" dirty="0">
                <a:solidFill>
                  <a:srgbClr val="FF0000"/>
                </a:solidFill>
              </a:rPr>
              <a:t>  </a:t>
            </a:r>
            <a:r>
              <a:rPr lang="en-US" sz="1600" dirty="0">
                <a:solidFill>
                  <a:srgbClr val="FF0000"/>
                </a:solidFill>
              </a:rPr>
              <a:t> </a:t>
            </a:r>
            <a:r>
              <a:rPr lang="ar-IQ" sz="1600" dirty="0">
                <a:solidFill>
                  <a:srgbClr val="FF0000"/>
                </a:solidFill>
              </a:rPr>
              <a:t>بأنها مقياس لمدى تضخيم القوة باستخدام آلة بسيطة (مثل العتلة). في </a:t>
            </a:r>
            <a:r>
              <a:rPr lang="ar-IQ" sz="1600" dirty="0" err="1">
                <a:solidFill>
                  <a:srgbClr val="FF0000"/>
                </a:solidFill>
              </a:rPr>
              <a:t>البايوميكانيك</a:t>
            </a:r>
            <a:r>
              <a:rPr lang="ar-IQ" sz="1600" dirty="0">
                <a:solidFill>
                  <a:srgbClr val="FF0000"/>
                </a:solidFill>
              </a:rPr>
              <a:t> او الميكانيكا الحيوية، نستخدم هذه المعادلات لفهم لماذا تنتج عضلاتنا قوى هائلة لتحريك أوزان بسيطة، أو كيف يمكننا حمل وزن الجسم بالكامل على أطراف أصابعنا.</a:t>
            </a:r>
          </a:p>
          <a:p>
            <a:pPr algn="r" rtl="1"/>
            <a:r>
              <a:rPr lang="ar-IQ" sz="1600" dirty="0">
                <a:solidFill>
                  <a:srgbClr val="FF0000"/>
                </a:solidFill>
              </a:rPr>
              <a:t>توجد طريقتان رياضيتان لحساب الميزة الميكانيكية، وكلاهما مستمد من </a:t>
            </a:r>
            <a:r>
              <a:rPr lang="ar-IQ" sz="1600" b="1" dirty="0">
                <a:solidFill>
                  <a:srgbClr val="FF0000"/>
                </a:solidFill>
              </a:rPr>
              <a:t>قانون العزوم</a:t>
            </a:r>
            <a:r>
              <a:rPr lang="ar-IQ" sz="1600" dirty="0">
                <a:solidFill>
                  <a:srgbClr val="FF0000"/>
                </a:solidFill>
              </a:rPr>
              <a:t>:</a:t>
            </a:r>
          </a:p>
          <a:p>
            <a:pPr marL="0" indent="0" algn="r" rtl="1">
              <a:buNone/>
            </a:pPr>
            <a:endParaRPr lang="ar-IQ" sz="1600" dirty="0">
              <a:solidFill>
                <a:srgbClr val="FF0000"/>
              </a:solidFill>
            </a:endParaRPr>
          </a:p>
          <a:p>
            <a:pPr marL="0" indent="0" algn="r" rtl="1">
              <a:buNone/>
            </a:pPr>
            <a:endParaRPr lang="ar-IQ" sz="1600" dirty="0">
              <a:solidFill>
                <a:srgbClr val="FF0000"/>
              </a:solidFill>
            </a:endParaRPr>
          </a:p>
          <a:p>
            <a:pPr algn="r" rtl="1"/>
            <a:endParaRPr lang="en-US" sz="1600" dirty="0">
              <a:solidFill>
                <a:srgbClr val="FF0000"/>
              </a:solidFill>
            </a:endParaRPr>
          </a:p>
        </p:txBody>
      </p:sp>
    </p:spTree>
    <p:extLst>
      <p:ext uri="{BB962C8B-B14F-4D97-AF65-F5344CB8AC3E}">
        <p14:creationId xmlns:p14="http://schemas.microsoft.com/office/powerpoint/2010/main" val="307469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in)">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C203559-E48F-616B-A462-AD75C0274B64}"/>
              </a:ext>
            </a:extLst>
          </p:cNvPr>
          <p:cNvSpPr>
            <a:spLocks noGrp="1"/>
          </p:cNvSpPr>
          <p:nvPr>
            <p:ph type="title"/>
          </p:nvPr>
        </p:nvSpPr>
        <p:spPr/>
        <p:txBody>
          <a:bodyPr>
            <a:normAutofit fontScale="90000"/>
          </a:bodyPr>
          <a:lstStyle/>
          <a:p>
            <a:endParaRPr lang="en-US"/>
          </a:p>
        </p:txBody>
      </p:sp>
      <p:sp>
        <p:nvSpPr>
          <p:cNvPr id="3" name="عنصر نائب للمحتوى 2">
            <a:extLst>
              <a:ext uri="{FF2B5EF4-FFF2-40B4-BE49-F238E27FC236}">
                <a16:creationId xmlns:a16="http://schemas.microsoft.com/office/drawing/2014/main" id="{3A1B1272-3396-469A-714B-4DFBE155A0AA}"/>
              </a:ext>
            </a:extLst>
          </p:cNvPr>
          <p:cNvSpPr>
            <a:spLocks noGrp="1"/>
          </p:cNvSpPr>
          <p:nvPr>
            <p:ph idx="1"/>
          </p:nvPr>
        </p:nvSpPr>
        <p:spPr/>
        <p:txBody>
          <a:bodyPr>
            <a:normAutofit/>
          </a:bodyPr>
          <a:lstStyle/>
          <a:p>
            <a:pPr algn="r" rtl="1"/>
            <a:r>
              <a:rPr lang="ar-IQ" sz="1600" b="1" dirty="0">
                <a:solidFill>
                  <a:srgbClr val="FF0000"/>
                </a:solidFill>
              </a:rPr>
              <a:t>1. معادلة القوى  </a:t>
            </a:r>
            <a:r>
              <a:rPr lang="en-US" sz="1600" b="1" dirty="0">
                <a:solidFill>
                  <a:srgbClr val="FF0000"/>
                </a:solidFill>
              </a:rPr>
              <a:t>Actual Mechanical Advantage</a:t>
            </a:r>
            <a:r>
              <a:rPr lang="ar-IQ" sz="1600" b="1" dirty="0">
                <a:solidFill>
                  <a:srgbClr val="FF0000"/>
                </a:solidFill>
              </a:rPr>
              <a:t>  </a:t>
            </a:r>
            <a:r>
              <a:rPr lang="ar-IQ" sz="1600" dirty="0">
                <a:solidFill>
                  <a:srgbClr val="FF0000"/>
                </a:solidFill>
              </a:rPr>
              <a:t>تعتمد على النسبة بين المقاومة (الوزن المراد تحريكه) والقوة (الجهد العضلي المبذول):</a:t>
            </a:r>
            <a:br>
              <a:rPr lang="ar-IQ" sz="1600" dirty="0">
                <a:solidFill>
                  <a:srgbClr val="FF0000"/>
                </a:solidFill>
              </a:rPr>
            </a:br>
            <a:r>
              <a:rPr lang="en-US" sz="1600" b="1" dirty="0">
                <a:solidFill>
                  <a:srgbClr val="FF0000"/>
                </a:solidFill>
              </a:rPr>
              <a:t>MA= F </a:t>
            </a:r>
            <a:r>
              <a:rPr lang="en-US" sz="1050" b="1" dirty="0">
                <a:solidFill>
                  <a:srgbClr val="FF0000"/>
                </a:solidFill>
              </a:rPr>
              <a:t>lode </a:t>
            </a:r>
            <a:r>
              <a:rPr lang="en-US" sz="1600" b="1" dirty="0">
                <a:solidFill>
                  <a:srgbClr val="FF0000"/>
                </a:solidFill>
              </a:rPr>
              <a:t>. F </a:t>
            </a:r>
            <a:r>
              <a:rPr lang="en-US" sz="1050" b="1" dirty="0">
                <a:solidFill>
                  <a:srgbClr val="FF0000"/>
                </a:solidFill>
              </a:rPr>
              <a:t>effort</a:t>
            </a:r>
            <a:endParaRPr lang="ar-IQ" sz="1600" b="1" dirty="0">
              <a:solidFill>
                <a:srgbClr val="FF0000"/>
              </a:solidFill>
            </a:endParaRPr>
          </a:p>
          <a:p>
            <a:pPr algn="r" rtl="1"/>
            <a:r>
              <a:rPr lang="ar-IQ" sz="1600" dirty="0">
                <a:solidFill>
                  <a:srgbClr val="FF0000"/>
                </a:solidFill>
              </a:rPr>
              <a:t>اذا كانت الميزة الميكانيكية </a:t>
            </a:r>
            <a:r>
              <a:rPr lang="en-US" sz="1600" dirty="0">
                <a:solidFill>
                  <a:srgbClr val="FF0000"/>
                </a:solidFill>
              </a:rPr>
              <a:t>MA </a:t>
            </a:r>
            <a:r>
              <a:rPr lang="ar-IQ" sz="1600" dirty="0">
                <a:solidFill>
                  <a:srgbClr val="FF0000"/>
                </a:solidFill>
              </a:rPr>
              <a:t> اكبر من 1 فهذا يعني توفير في القوة او ربح بالقوة.</a:t>
            </a:r>
            <a:br>
              <a:rPr lang="ar-IQ" sz="1600" dirty="0">
                <a:solidFill>
                  <a:srgbClr val="FF0000"/>
                </a:solidFill>
              </a:rPr>
            </a:br>
            <a:r>
              <a:rPr lang="ar-IQ" sz="1600" dirty="0">
                <a:solidFill>
                  <a:srgbClr val="FF0000"/>
                </a:solidFill>
              </a:rPr>
              <a:t>اذا كانت الميزة الميكانيكية </a:t>
            </a:r>
            <a:r>
              <a:rPr lang="en-US" sz="1600" dirty="0">
                <a:solidFill>
                  <a:srgbClr val="FF0000"/>
                </a:solidFill>
              </a:rPr>
              <a:t>MA </a:t>
            </a:r>
            <a:r>
              <a:rPr lang="ar-IQ" sz="1600" dirty="0">
                <a:solidFill>
                  <a:srgbClr val="FF0000"/>
                </a:solidFill>
              </a:rPr>
              <a:t> اصغر من 1 فهذا يعني التضحية بالقوة مقابل السرعة او ربح بالسرعة .</a:t>
            </a:r>
          </a:p>
          <a:p>
            <a:pPr algn="r" rtl="1"/>
            <a:r>
              <a:rPr lang="ar-IQ" sz="1600" b="1" dirty="0">
                <a:solidFill>
                  <a:srgbClr val="FF0000"/>
                </a:solidFill>
              </a:rPr>
              <a:t>2. معادلة الأذرع  </a:t>
            </a:r>
            <a:r>
              <a:rPr lang="en-US" sz="1600" b="1" dirty="0">
                <a:solidFill>
                  <a:srgbClr val="FF0000"/>
                </a:solidFill>
              </a:rPr>
              <a:t>Ideal Mechanical Advantage</a:t>
            </a:r>
            <a:r>
              <a:rPr lang="ar-IQ" sz="1600" b="1" dirty="0">
                <a:solidFill>
                  <a:srgbClr val="FF0000"/>
                </a:solidFill>
              </a:rPr>
              <a:t> </a:t>
            </a:r>
            <a:endParaRPr lang="en-US" sz="1600" b="1" dirty="0">
              <a:solidFill>
                <a:srgbClr val="FF0000"/>
              </a:solidFill>
            </a:endParaRPr>
          </a:p>
          <a:p>
            <a:pPr algn="r" rtl="1"/>
            <a:r>
              <a:rPr lang="ar-IQ" sz="1600" dirty="0">
                <a:solidFill>
                  <a:srgbClr val="FF0000"/>
                </a:solidFill>
              </a:rPr>
              <a:t>وهي الأكثر استخداماً في التشريح لعدم الحاجة لقياس القوة العضلية مباشرة، بل نكتفي بقياس المسافات التشريحية:</a:t>
            </a:r>
            <a:br>
              <a:rPr lang="ar-IQ" sz="1600" dirty="0">
                <a:solidFill>
                  <a:srgbClr val="FF0000"/>
                </a:solidFill>
              </a:rPr>
            </a:br>
            <a:r>
              <a:rPr lang="en-US" sz="1600" b="1" dirty="0">
                <a:solidFill>
                  <a:srgbClr val="FF0000"/>
                </a:solidFill>
              </a:rPr>
              <a:t>MA= d </a:t>
            </a:r>
            <a:r>
              <a:rPr lang="en-US" sz="1050" b="1" dirty="0">
                <a:solidFill>
                  <a:srgbClr val="FF0000"/>
                </a:solidFill>
              </a:rPr>
              <a:t>effort / d lode </a:t>
            </a:r>
          </a:p>
          <a:p>
            <a:pPr algn="r" rtl="1"/>
            <a:r>
              <a:rPr lang="ar-IQ" sz="1600" b="1" dirty="0">
                <a:solidFill>
                  <a:srgbClr val="FF0000"/>
                </a:solidFill>
              </a:rPr>
              <a:t>حيث ان </a:t>
            </a:r>
            <a:r>
              <a:rPr kumimoji="0" lang="en-US" sz="1600" b="1" i="0" u="none" strike="noStrike" kern="1200" cap="none" spc="0" normalizeH="0" baseline="0" noProof="0" dirty="0">
                <a:ln>
                  <a:noFill/>
                </a:ln>
                <a:solidFill>
                  <a:srgbClr val="FF0000"/>
                </a:solidFill>
                <a:effectLst/>
                <a:uLnTx/>
                <a:uFillTx/>
                <a:latin typeface="Calibri"/>
                <a:ea typeface="+mn-ea"/>
                <a:cs typeface="+mn-cs"/>
              </a:rPr>
              <a:t>d </a:t>
            </a:r>
            <a:r>
              <a:rPr kumimoji="0" lang="en-US" sz="1050" b="1" i="0" u="none" strike="noStrike" kern="1200" cap="none" spc="0" normalizeH="0" baseline="0" noProof="0" dirty="0">
                <a:ln>
                  <a:noFill/>
                </a:ln>
                <a:solidFill>
                  <a:srgbClr val="FF0000"/>
                </a:solidFill>
                <a:effectLst/>
                <a:uLnTx/>
                <a:uFillTx/>
                <a:latin typeface="Calibri"/>
                <a:ea typeface="+mn-ea"/>
                <a:cs typeface="+mn-cs"/>
              </a:rPr>
              <a:t>effort</a:t>
            </a:r>
            <a:r>
              <a:rPr kumimoji="0" lang="ar-IQ" sz="1050" b="1" i="0" u="none" strike="noStrike" kern="1200" cap="none" spc="0" normalizeH="0" baseline="0" noProof="0" dirty="0">
                <a:ln>
                  <a:noFill/>
                </a:ln>
                <a:solidFill>
                  <a:srgbClr val="FF0000"/>
                </a:solidFill>
                <a:effectLst/>
                <a:uLnTx/>
                <a:uFillTx/>
                <a:latin typeface="Calibri"/>
                <a:ea typeface="+mn-ea"/>
                <a:cs typeface="+mn-cs"/>
              </a:rPr>
              <a:t> </a:t>
            </a:r>
            <a:r>
              <a:rPr kumimoji="0" lang="ar-IQ" sz="1600" i="0" u="none" strike="noStrike" kern="1200" cap="none" spc="0" normalizeH="0" baseline="0" noProof="0" dirty="0">
                <a:ln>
                  <a:noFill/>
                </a:ln>
                <a:solidFill>
                  <a:srgbClr val="FF0000"/>
                </a:solidFill>
                <a:effectLst/>
                <a:uLnTx/>
                <a:uFillTx/>
                <a:latin typeface="Calibri"/>
                <a:ea typeface="+mn-ea"/>
                <a:cs typeface="+mn-cs"/>
              </a:rPr>
              <a:t>هو ذراع القوة او المسافة من نقطة الارتكاز (المفصل) الى نقطة انغام العضلة.</a:t>
            </a:r>
          </a:p>
          <a:p>
            <a:pPr algn="r" rtl="1"/>
            <a:r>
              <a:rPr lang="ar-IQ" sz="1600" dirty="0">
                <a:solidFill>
                  <a:srgbClr val="FF0000"/>
                </a:solidFill>
                <a:latin typeface="Calibri"/>
              </a:rPr>
              <a:t>و </a:t>
            </a:r>
            <a:r>
              <a:rPr kumimoji="0" lang="en-US" sz="1600" b="1" i="0" u="none" strike="noStrike" kern="1200" cap="none" spc="0" normalizeH="0" baseline="0" noProof="0" dirty="0">
                <a:ln>
                  <a:noFill/>
                </a:ln>
                <a:solidFill>
                  <a:srgbClr val="FF0000"/>
                </a:solidFill>
                <a:effectLst/>
                <a:uLnTx/>
                <a:uFillTx/>
                <a:latin typeface="Calibri"/>
                <a:ea typeface="+mn-ea"/>
                <a:cs typeface="+mn-cs"/>
              </a:rPr>
              <a:t>d </a:t>
            </a:r>
            <a:r>
              <a:rPr kumimoji="0" lang="en-US" sz="1050" b="1" i="0" u="none" strike="noStrike" kern="1200" cap="none" spc="0" normalizeH="0" baseline="0" noProof="0" dirty="0">
                <a:ln>
                  <a:noFill/>
                </a:ln>
                <a:solidFill>
                  <a:srgbClr val="FF0000"/>
                </a:solidFill>
                <a:effectLst/>
                <a:uLnTx/>
                <a:uFillTx/>
                <a:latin typeface="Calibri"/>
                <a:ea typeface="+mn-ea"/>
                <a:cs typeface="+mn-cs"/>
              </a:rPr>
              <a:t>lode</a:t>
            </a:r>
            <a:r>
              <a:rPr kumimoji="0" lang="en-US" sz="1600" b="1" i="0" u="none" strike="noStrike" kern="1200" cap="none" spc="0" normalizeH="0" baseline="0" noProof="0" dirty="0">
                <a:ln>
                  <a:noFill/>
                </a:ln>
                <a:solidFill>
                  <a:srgbClr val="FF0000"/>
                </a:solidFill>
                <a:effectLst/>
                <a:uLnTx/>
                <a:uFillTx/>
                <a:latin typeface="Calibri"/>
                <a:ea typeface="+mn-ea"/>
                <a:cs typeface="+mn-cs"/>
              </a:rPr>
              <a:t> </a:t>
            </a:r>
            <a:r>
              <a:rPr kumimoji="0" lang="ar-IQ" sz="1600" b="1" i="0" u="none" strike="noStrike" kern="1200" cap="none" spc="0" normalizeH="0" baseline="0" noProof="0" dirty="0">
                <a:ln>
                  <a:noFill/>
                </a:ln>
                <a:solidFill>
                  <a:srgbClr val="FF0000"/>
                </a:solidFill>
                <a:effectLst/>
                <a:uLnTx/>
                <a:uFillTx/>
                <a:latin typeface="Calibri"/>
                <a:ea typeface="+mn-ea"/>
                <a:cs typeface="+mn-cs"/>
              </a:rPr>
              <a:t> </a:t>
            </a:r>
            <a:r>
              <a:rPr kumimoji="0" lang="ar-IQ" sz="1600" i="0" u="none" strike="noStrike" kern="1200" cap="none" spc="0" normalizeH="0" baseline="0" noProof="0" dirty="0">
                <a:ln>
                  <a:noFill/>
                </a:ln>
                <a:solidFill>
                  <a:srgbClr val="FF0000"/>
                </a:solidFill>
                <a:effectLst/>
                <a:uLnTx/>
                <a:uFillTx/>
                <a:latin typeface="Calibri"/>
                <a:ea typeface="+mn-ea"/>
                <a:cs typeface="+mn-cs"/>
              </a:rPr>
              <a:t>ذراع المقاومة و هو المسافة من نقطة الارتكاز الى مركز ثقل الحمل.</a:t>
            </a:r>
            <a:br>
              <a:rPr kumimoji="0" lang="ar-IQ" sz="1600" i="0" u="none" strike="noStrike" kern="1200" cap="none" spc="0" normalizeH="0" baseline="0" noProof="0" dirty="0">
                <a:ln>
                  <a:noFill/>
                </a:ln>
                <a:solidFill>
                  <a:srgbClr val="FF0000"/>
                </a:solidFill>
                <a:effectLst/>
                <a:uLnTx/>
                <a:uFillTx/>
                <a:latin typeface="Calibri"/>
                <a:ea typeface="+mn-ea"/>
                <a:cs typeface="+mn-cs"/>
              </a:rPr>
            </a:br>
            <a:endParaRPr lang="ar-IQ" sz="1600" b="1" dirty="0">
              <a:solidFill>
                <a:srgbClr val="FF0000"/>
              </a:solidFill>
            </a:endParaRPr>
          </a:p>
          <a:p>
            <a:pPr algn="r" rtl="1"/>
            <a:endParaRPr lang="ar-IQ" sz="1600" dirty="0">
              <a:solidFill>
                <a:srgbClr val="FF0000"/>
              </a:solidFill>
            </a:endParaRPr>
          </a:p>
          <a:p>
            <a:pPr algn="r" rtl="1"/>
            <a:endParaRPr lang="en-US" sz="1600" dirty="0">
              <a:solidFill>
                <a:srgbClr val="FF0000"/>
              </a:solidFill>
            </a:endParaRPr>
          </a:p>
        </p:txBody>
      </p:sp>
    </p:spTree>
    <p:extLst>
      <p:ext uri="{BB962C8B-B14F-4D97-AF65-F5344CB8AC3E}">
        <p14:creationId xmlns:p14="http://schemas.microsoft.com/office/powerpoint/2010/main" val="3596195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D791519-40A9-CC12-DEBA-95F8B62AD1F2}"/>
              </a:ext>
            </a:extLst>
          </p:cNvPr>
          <p:cNvSpPr>
            <a:spLocks noGrp="1"/>
          </p:cNvSpPr>
          <p:nvPr>
            <p:ph type="title"/>
          </p:nvPr>
        </p:nvSpPr>
        <p:spPr/>
        <p:txBody>
          <a:bodyPr>
            <a:normAutofit fontScale="90000"/>
          </a:bodyPr>
          <a:lstStyle/>
          <a:p>
            <a:endParaRPr lang="en-US"/>
          </a:p>
        </p:txBody>
      </p:sp>
      <p:sp>
        <p:nvSpPr>
          <p:cNvPr id="3" name="عنصر نائب للمحتوى 2">
            <a:extLst>
              <a:ext uri="{FF2B5EF4-FFF2-40B4-BE49-F238E27FC236}">
                <a16:creationId xmlns:a16="http://schemas.microsoft.com/office/drawing/2014/main" id="{D7BD1C57-EE45-FFB8-5D75-CF6E2DDDD968}"/>
              </a:ext>
            </a:extLst>
          </p:cNvPr>
          <p:cNvSpPr>
            <a:spLocks noGrp="1"/>
          </p:cNvSpPr>
          <p:nvPr>
            <p:ph idx="1"/>
          </p:nvPr>
        </p:nvSpPr>
        <p:spPr>
          <a:xfrm>
            <a:off x="296260" y="1502815"/>
            <a:ext cx="8551480" cy="3206800"/>
          </a:xfrm>
        </p:spPr>
        <p:txBody>
          <a:bodyPr>
            <a:normAutofit fontScale="85000" lnSpcReduction="20000"/>
          </a:bodyPr>
          <a:lstStyle/>
          <a:p>
            <a:pPr algn="r" rtl="1"/>
            <a:r>
              <a:rPr lang="ar-IQ" sz="1600" dirty="0">
                <a:solidFill>
                  <a:srgbClr val="FF0000"/>
                </a:solidFill>
              </a:rPr>
              <a:t>لماذا النوع الثالث هو السائد في الجسم البشري؟</a:t>
            </a:r>
          </a:p>
          <a:p>
            <a:pPr algn="r" rtl="1"/>
            <a:r>
              <a:rPr lang="ar-IQ" sz="1600" dirty="0">
                <a:solidFill>
                  <a:srgbClr val="FF0000"/>
                </a:solidFill>
              </a:rPr>
              <a:t>في الفيزياء، نحن دائماً نضحي بشيء لنكسب شيئاً آخر. جسم الإنسان عادة ما يفضل "ربح المسافة والسرعة" على "ربح القوة" للأسباب التالية:</a:t>
            </a:r>
          </a:p>
          <a:p>
            <a:pPr algn="r" rtl="1"/>
            <a:r>
              <a:rPr lang="ar-IQ" sz="1600" dirty="0">
                <a:solidFill>
                  <a:srgbClr val="FF0000"/>
                </a:solidFill>
              </a:rPr>
              <a:t>مدى الحركة  </a:t>
            </a:r>
            <a:r>
              <a:rPr lang="en-US" sz="1600" dirty="0">
                <a:solidFill>
                  <a:srgbClr val="FF0000"/>
                </a:solidFill>
              </a:rPr>
              <a:t>Range of Motion</a:t>
            </a:r>
            <a:r>
              <a:rPr lang="ar-IQ" sz="1600" dirty="0">
                <a:solidFill>
                  <a:srgbClr val="FF0000"/>
                </a:solidFill>
              </a:rPr>
              <a:t> </a:t>
            </a:r>
            <a:r>
              <a:rPr lang="en-US" sz="1600" dirty="0">
                <a:solidFill>
                  <a:srgbClr val="FF0000"/>
                </a:solidFill>
              </a:rPr>
              <a:t>: </a:t>
            </a:r>
            <a:r>
              <a:rPr lang="ar-IQ" sz="1600" dirty="0">
                <a:solidFill>
                  <a:srgbClr val="FF0000"/>
                </a:solidFill>
              </a:rPr>
              <a:t>بما أن نقطة ارتكاز العضلة (القوة) قريبة جداً من المفصل، فإن انقباضاً عضلياً بسيطاً (بضعة سنتيمترات) يؤدي إلى حركة واسعة جداً في طرف العضو (مثل حركة اليد أو القدم).</a:t>
            </a:r>
          </a:p>
          <a:p>
            <a:pPr algn="r" rtl="1"/>
            <a:r>
              <a:rPr lang="ar-IQ" sz="1600" dirty="0">
                <a:solidFill>
                  <a:srgbClr val="FF0000"/>
                </a:solidFill>
              </a:rPr>
              <a:t>السرعة  </a:t>
            </a:r>
            <a:r>
              <a:rPr lang="en-US" sz="1600" dirty="0">
                <a:solidFill>
                  <a:srgbClr val="FF0000"/>
                </a:solidFill>
              </a:rPr>
              <a:t>Velocity</a:t>
            </a:r>
            <a:r>
              <a:rPr lang="ar-IQ" sz="1600" dirty="0">
                <a:solidFill>
                  <a:srgbClr val="FF0000"/>
                </a:solidFill>
              </a:rPr>
              <a:t>  </a:t>
            </a:r>
            <a:r>
              <a:rPr lang="en-US" sz="1600" dirty="0">
                <a:solidFill>
                  <a:srgbClr val="FF0000"/>
                </a:solidFill>
              </a:rPr>
              <a:t> </a:t>
            </a:r>
            <a:r>
              <a:rPr lang="ar-IQ" sz="1600" dirty="0">
                <a:solidFill>
                  <a:srgbClr val="FF0000"/>
                </a:solidFill>
              </a:rPr>
              <a:t>حركة العضلة البطيئة نسبياً تترجم إلى سرعة خطية عالية جداً عند نهاية الطرف، وهو ما يمكننا من الركض، القفز، ورمي الأشياء بسرعة كبيرة.</a:t>
            </a:r>
          </a:p>
          <a:p>
            <a:pPr algn="r" rtl="1"/>
            <a:r>
              <a:rPr lang="ar-IQ" sz="1600" dirty="0">
                <a:solidFill>
                  <a:srgbClr val="FF0000"/>
                </a:solidFill>
              </a:rPr>
              <a:t>ان خسارة  "الميزة الميكانيكية" المنخفضة كما استنتجت من الحسابات السابقة، الميزة الميكانيكية   </a:t>
            </a:r>
            <a:r>
              <a:rPr lang="en-US" sz="1600" dirty="0">
                <a:solidFill>
                  <a:srgbClr val="FF0000"/>
                </a:solidFill>
              </a:rPr>
              <a:t>MA</a:t>
            </a:r>
            <a:r>
              <a:rPr lang="ar-IQ" sz="1600" dirty="0">
                <a:solidFill>
                  <a:srgbClr val="FF0000"/>
                </a:solidFill>
              </a:rPr>
              <a:t>  في النوع الثالث تكون دائماً أصغر من 1.</a:t>
            </a:r>
          </a:p>
          <a:p>
            <a:pPr algn="r" rtl="1"/>
            <a:r>
              <a:rPr lang="ar-IQ" sz="1600" dirty="0">
                <a:solidFill>
                  <a:srgbClr val="FF0000"/>
                </a:solidFill>
              </a:rPr>
              <a:t>التكلفة: العضلة تبذل قوة أكبر بكثير من الوزن المحمول.</a:t>
            </a:r>
          </a:p>
          <a:p>
            <a:pPr algn="r" rtl="1"/>
            <a:r>
              <a:rPr lang="ar-IQ" sz="1600" dirty="0">
                <a:solidFill>
                  <a:srgbClr val="FF0000"/>
                </a:solidFill>
              </a:rPr>
              <a:t>الحل الحيوي: عوضاً عن تغيير نظام </a:t>
            </a:r>
            <a:r>
              <a:rPr lang="ar-IQ" sz="1600" dirty="0" err="1">
                <a:solidFill>
                  <a:srgbClr val="FF0000"/>
                </a:solidFill>
              </a:rPr>
              <a:t>العتلات</a:t>
            </a:r>
            <a:r>
              <a:rPr lang="ar-IQ" sz="1600" dirty="0">
                <a:solidFill>
                  <a:srgbClr val="FF0000"/>
                </a:solidFill>
              </a:rPr>
              <a:t>، زوّد الخالق الجسم بألياف عضلية قوية جداً وكثيفة قادرة على تحمل هذه القوى الهائلة (مثل أوتار </a:t>
            </a:r>
            <a:r>
              <a:rPr lang="ar-IQ" sz="1600" dirty="0" err="1">
                <a:solidFill>
                  <a:srgbClr val="FF0000"/>
                </a:solidFill>
              </a:rPr>
              <a:t>البايسبس</a:t>
            </a:r>
            <a:r>
              <a:rPr lang="ar-IQ" sz="1600" dirty="0">
                <a:solidFill>
                  <a:srgbClr val="FF0000"/>
                </a:solidFill>
              </a:rPr>
              <a:t> أو عضلات الفخذ).</a:t>
            </a:r>
          </a:p>
          <a:p>
            <a:pPr algn="r" rtl="1"/>
            <a:r>
              <a:rPr lang="ar-IQ" sz="1600" dirty="0">
                <a:solidFill>
                  <a:srgbClr val="FF0000"/>
                </a:solidFill>
              </a:rPr>
              <a:t>. متى يستخدم الجسم الأنواع الأخرى؟</a:t>
            </a:r>
            <a:br>
              <a:rPr lang="ar-IQ" sz="1600" dirty="0">
                <a:solidFill>
                  <a:srgbClr val="FF0000"/>
                </a:solidFill>
              </a:rPr>
            </a:br>
            <a:r>
              <a:rPr lang="ar-IQ" sz="1600" dirty="0">
                <a:solidFill>
                  <a:srgbClr val="FF0000"/>
                </a:solidFill>
              </a:rPr>
              <a:t>لا يستخدم الجسم الأنواع الأخرى إلا لغايات تخصصية جداً:</a:t>
            </a:r>
            <a:br>
              <a:rPr lang="ar-IQ" sz="1600" dirty="0">
                <a:solidFill>
                  <a:srgbClr val="FF0000"/>
                </a:solidFill>
              </a:rPr>
            </a:br>
            <a:r>
              <a:rPr lang="ar-IQ" sz="1600" dirty="0">
                <a:solidFill>
                  <a:srgbClr val="FF0000"/>
                </a:solidFill>
              </a:rPr>
              <a:t>النوع الأول: يستخدمه عند الحاجة إلى التوازن (مثل توازن الرأس على الرقبة)، حيث لا نحتاج لسرعة ولا لقوة مفرطة، بل لثبات.</a:t>
            </a:r>
            <a:br>
              <a:rPr lang="ar-IQ" sz="1600" dirty="0">
                <a:solidFill>
                  <a:srgbClr val="FF0000"/>
                </a:solidFill>
              </a:rPr>
            </a:br>
            <a:r>
              <a:rPr lang="ar-IQ" sz="1600" dirty="0">
                <a:solidFill>
                  <a:srgbClr val="FF0000"/>
                </a:solidFill>
              </a:rPr>
              <a:t>النوع الثاني: يستخدمه عند الحاجة الماسة إلى القوة المفرطة (مثل رفع وزن الجسم بالكامل عند المشي أو القفز)، لذا نجد عتلة النوع الثاني في عضلات الساق (البطة).</a:t>
            </a:r>
            <a:endParaRPr lang="en-US" sz="1600" dirty="0">
              <a:solidFill>
                <a:srgbClr val="FF0000"/>
              </a:solidFill>
            </a:endParaRPr>
          </a:p>
        </p:txBody>
      </p:sp>
    </p:spTree>
    <p:extLst>
      <p:ext uri="{BB962C8B-B14F-4D97-AF65-F5344CB8AC3E}">
        <p14:creationId xmlns:p14="http://schemas.microsoft.com/office/powerpoint/2010/main" val="1139504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2000"/>
                                        <p:tgtEl>
                                          <p:spTgt spid="3">
                                            <p:txEl>
                                              <p:pRg st="1" end="1"/>
                                            </p:txEl>
                                          </p:spTgt>
                                        </p:tgtEl>
                                      </p:cBhvr>
                                    </p:animEffect>
                                    <p:anim calcmode="lin" valueType="num">
                                      <p:cBhvr>
                                        <p:cTn id="15"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2000"/>
                                        <p:tgtEl>
                                          <p:spTgt spid="3">
                                            <p:txEl>
                                              <p:pRg st="2" end="2"/>
                                            </p:txEl>
                                          </p:spTgt>
                                        </p:tgtEl>
                                      </p:cBhvr>
                                    </p:animEffect>
                                    <p:anim calcmode="lin" valueType="num">
                                      <p:cBhvr>
                                        <p:cTn id="22"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3"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2000"/>
                                        <p:tgtEl>
                                          <p:spTgt spid="3">
                                            <p:txEl>
                                              <p:pRg st="3" end="3"/>
                                            </p:txEl>
                                          </p:spTgt>
                                        </p:tgtEl>
                                      </p:cBhvr>
                                    </p:animEffect>
                                    <p:anim calcmode="lin" valueType="num">
                                      <p:cBhvr>
                                        <p:cTn id="29"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30"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2000"/>
                                        <p:tgtEl>
                                          <p:spTgt spid="3">
                                            <p:txEl>
                                              <p:pRg st="4" end="4"/>
                                            </p:txEl>
                                          </p:spTgt>
                                        </p:tgtEl>
                                      </p:cBhvr>
                                    </p:animEffect>
                                    <p:anim calcmode="lin" valueType="num">
                                      <p:cBhvr>
                                        <p:cTn id="36"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37" dur="20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45"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2000"/>
                                        <p:tgtEl>
                                          <p:spTgt spid="3">
                                            <p:txEl>
                                              <p:pRg st="5" end="5"/>
                                            </p:txEl>
                                          </p:spTgt>
                                        </p:tgtEl>
                                      </p:cBhvr>
                                    </p:animEffect>
                                    <p:anim calcmode="lin" valueType="num">
                                      <p:cBhvr>
                                        <p:cTn id="43" dur="2000" fill="hold"/>
                                        <p:tgtEl>
                                          <p:spTgt spid="3">
                                            <p:txEl>
                                              <p:pRg st="5" end="5"/>
                                            </p:txEl>
                                          </p:spTgt>
                                        </p:tgtEl>
                                        <p:attrNameLst>
                                          <p:attrName>ppt_w</p:attrName>
                                        </p:attrNameLst>
                                      </p:cBhvr>
                                      <p:tavLst>
                                        <p:tav tm="0" fmla="#ppt_w*sin(2.5*pi*$)">
                                          <p:val>
                                            <p:fltVal val="0"/>
                                          </p:val>
                                        </p:tav>
                                        <p:tav tm="100000">
                                          <p:val>
                                            <p:fltVal val="1"/>
                                          </p:val>
                                        </p:tav>
                                      </p:tavLst>
                                    </p:anim>
                                    <p:anim calcmode="lin" valueType="num">
                                      <p:cBhvr>
                                        <p:cTn id="44" dur="20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45"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2000"/>
                                        <p:tgtEl>
                                          <p:spTgt spid="3">
                                            <p:txEl>
                                              <p:pRg st="6" end="6"/>
                                            </p:txEl>
                                          </p:spTgt>
                                        </p:tgtEl>
                                      </p:cBhvr>
                                    </p:animEffect>
                                    <p:anim calcmode="lin" valueType="num">
                                      <p:cBhvr>
                                        <p:cTn id="50" dur="2000" fill="hold"/>
                                        <p:tgtEl>
                                          <p:spTgt spid="3">
                                            <p:txEl>
                                              <p:pRg st="6" end="6"/>
                                            </p:txEl>
                                          </p:spTgt>
                                        </p:tgtEl>
                                        <p:attrNameLst>
                                          <p:attrName>ppt_w</p:attrName>
                                        </p:attrNameLst>
                                      </p:cBhvr>
                                      <p:tavLst>
                                        <p:tav tm="0" fmla="#ppt_w*sin(2.5*pi*$)">
                                          <p:val>
                                            <p:fltVal val="0"/>
                                          </p:val>
                                        </p:tav>
                                        <p:tav tm="100000">
                                          <p:val>
                                            <p:fltVal val="1"/>
                                          </p:val>
                                        </p:tav>
                                      </p:tavLst>
                                    </p:anim>
                                    <p:anim calcmode="lin" valueType="num">
                                      <p:cBhvr>
                                        <p:cTn id="51" dur="2000" fill="hold"/>
                                        <p:tgtEl>
                                          <p:spTgt spid="3">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45"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2000"/>
                                        <p:tgtEl>
                                          <p:spTgt spid="3">
                                            <p:txEl>
                                              <p:pRg st="7" end="7"/>
                                            </p:txEl>
                                          </p:spTgt>
                                        </p:tgtEl>
                                      </p:cBhvr>
                                    </p:animEffect>
                                    <p:anim calcmode="lin" valueType="num">
                                      <p:cBhvr>
                                        <p:cTn id="57" dur="2000" fill="hold"/>
                                        <p:tgtEl>
                                          <p:spTgt spid="3">
                                            <p:txEl>
                                              <p:pRg st="7" end="7"/>
                                            </p:txEl>
                                          </p:spTgt>
                                        </p:tgtEl>
                                        <p:attrNameLst>
                                          <p:attrName>ppt_w</p:attrName>
                                        </p:attrNameLst>
                                      </p:cBhvr>
                                      <p:tavLst>
                                        <p:tav tm="0" fmla="#ppt_w*sin(2.5*pi*$)">
                                          <p:val>
                                            <p:fltVal val="0"/>
                                          </p:val>
                                        </p:tav>
                                        <p:tav tm="100000">
                                          <p:val>
                                            <p:fltVal val="1"/>
                                          </p:val>
                                        </p:tav>
                                      </p:tavLst>
                                    </p:anim>
                                    <p:anim calcmode="lin" valueType="num">
                                      <p:cBhvr>
                                        <p:cTn id="58" dur="2000" fill="hold"/>
                                        <p:tgtEl>
                                          <p:spTgt spid="3">
                                            <p:txEl>
                                              <p:pRg st="7" end="7"/>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r"/>
            <a:r>
              <a:rPr lang="ar-IQ" sz="2400" b="1" dirty="0">
                <a:effectLst/>
              </a:rPr>
              <a:t>العضلة تكون في أقصى شد عندما تكون الزاوية 90درجة بين نقطة اندغامها والعظم وذلك لثلاثة أسباب مهمة:</a:t>
            </a:r>
            <a:br>
              <a:rPr lang="en-US" sz="2400" b="1" dirty="0">
                <a:effectLst/>
              </a:rPr>
            </a:br>
            <a:endParaRPr lang="en-US" sz="2400" b="1" dirty="0"/>
          </a:p>
        </p:txBody>
      </p:sp>
      <p:sp>
        <p:nvSpPr>
          <p:cNvPr id="3" name="Content Placeholder 2"/>
          <p:cNvSpPr>
            <a:spLocks noGrp="1"/>
          </p:cNvSpPr>
          <p:nvPr>
            <p:ph idx="1"/>
          </p:nvPr>
        </p:nvSpPr>
        <p:spPr>
          <a:xfrm>
            <a:off x="2586835" y="1197406"/>
            <a:ext cx="6260905" cy="3817624"/>
          </a:xfrm>
        </p:spPr>
        <p:txBody>
          <a:bodyPr>
            <a:normAutofit/>
          </a:bodyPr>
          <a:lstStyle/>
          <a:p>
            <a:pPr marL="0" indent="0" algn="r" rtl="1">
              <a:buNone/>
            </a:pPr>
            <a:r>
              <a:rPr lang="ar-IQ" sz="1600" dirty="0"/>
              <a:t>1.إن جيب الزاوية </a:t>
            </a:r>
            <a:r>
              <a:rPr lang="ar-SA" sz="1600" dirty="0"/>
              <a:t>° </a:t>
            </a:r>
            <a:r>
              <a:rPr lang="ar-SA" sz="1600" b="1" dirty="0"/>
              <a:t>90</a:t>
            </a:r>
            <a:r>
              <a:rPr lang="ar-IQ" sz="1600" dirty="0"/>
              <a:t> هو 1 مما يعني إن أي قيمة تضرب في جيبها تبقى مثلما هي، بعكس الزوايا الاقل أو ألاكبر من </a:t>
            </a:r>
            <a:r>
              <a:rPr lang="ar-SA" sz="1600" dirty="0"/>
              <a:t>° </a:t>
            </a:r>
            <a:r>
              <a:rPr lang="ar-SA" sz="1600" b="1" dirty="0"/>
              <a:t>90</a:t>
            </a:r>
            <a:r>
              <a:rPr lang="ar-IQ" sz="1600" dirty="0"/>
              <a:t>، إذ تقل قيمها.</a:t>
            </a:r>
            <a:endParaRPr lang="en-US" sz="1600" dirty="0"/>
          </a:p>
          <a:p>
            <a:pPr marL="0" indent="0" algn="r" rtl="1">
              <a:buNone/>
            </a:pPr>
            <a:r>
              <a:rPr lang="ar-IQ" sz="1600" dirty="0"/>
              <a:t>2.ان المركبة في الزاوية </a:t>
            </a:r>
            <a:r>
              <a:rPr lang="ar-SA" sz="1600" dirty="0"/>
              <a:t>° </a:t>
            </a:r>
            <a:r>
              <a:rPr lang="ar-SA" sz="1600" b="1" dirty="0"/>
              <a:t>90</a:t>
            </a:r>
            <a:r>
              <a:rPr lang="ar-IQ" sz="1600" dirty="0"/>
              <a:t> درجة تكون عمودية، في حين أن اية زاوية اقل من </a:t>
            </a:r>
            <a:r>
              <a:rPr lang="ar-SA" sz="1600" dirty="0"/>
              <a:t>° </a:t>
            </a:r>
            <a:r>
              <a:rPr lang="ar-SA" sz="1600" b="1" dirty="0"/>
              <a:t>90</a:t>
            </a:r>
            <a:r>
              <a:rPr lang="ar-IQ" sz="1600" dirty="0"/>
              <a:t> او اكبر تتحلل الى مركبتين مما تضعف المركبة العمودية المطلوبة للاتزان.</a:t>
            </a:r>
            <a:endParaRPr lang="en-US" sz="1600" dirty="0"/>
          </a:p>
          <a:p>
            <a:pPr marL="0" indent="0" algn="r" rtl="1">
              <a:buNone/>
            </a:pPr>
            <a:r>
              <a:rPr lang="en-US" sz="1600" dirty="0"/>
              <a:t>3</a:t>
            </a:r>
            <a:r>
              <a:rPr lang="ar-IQ" sz="1600" dirty="0"/>
              <a:t>.إن ذراع القوة تكون في أقصى امتداد لها إذا كانت الزاوية </a:t>
            </a:r>
            <a:r>
              <a:rPr lang="ar-SA" sz="1600" dirty="0"/>
              <a:t>° </a:t>
            </a:r>
            <a:r>
              <a:rPr lang="ar-SA" sz="1600" b="1" dirty="0"/>
              <a:t>90</a:t>
            </a:r>
            <a:r>
              <a:rPr lang="ar-IQ" sz="1600" dirty="0"/>
              <a:t>، أما اذا رفعنا الذراع أو خفضناها تغيرت قيمة الامتداد العمودي للمسافة بين القوة والمركز.</a:t>
            </a:r>
            <a:endParaRPr lang="en-US" sz="1600" dirty="0"/>
          </a:p>
          <a:p>
            <a:pPr marL="0" indent="0" algn="r">
              <a:buNone/>
            </a:pPr>
            <a:endParaRPr lang="en-US" sz="1600" dirty="0"/>
          </a:p>
        </p:txBody>
      </p:sp>
      <p:sp>
        <p:nvSpPr>
          <p:cNvPr id="4" name="Rectangle 3"/>
          <p:cNvSpPr/>
          <p:nvPr/>
        </p:nvSpPr>
        <p:spPr>
          <a:xfrm>
            <a:off x="7761926" y="2845584"/>
            <a:ext cx="1068935" cy="61082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ar-IQ" sz="2400" b="1" dirty="0"/>
              <a:t>مثال</a:t>
            </a:r>
            <a:endParaRPr lang="en-US" sz="2400" b="1" dirty="0"/>
          </a:p>
        </p:txBody>
      </p:sp>
      <p:sp>
        <p:nvSpPr>
          <p:cNvPr id="5" name="TextBox 4"/>
          <p:cNvSpPr txBox="1"/>
          <p:nvPr/>
        </p:nvSpPr>
        <p:spPr>
          <a:xfrm>
            <a:off x="2892245" y="3478170"/>
            <a:ext cx="5955495" cy="1477328"/>
          </a:xfrm>
          <a:prstGeom prst="rect">
            <a:avLst/>
          </a:prstGeom>
          <a:noFill/>
        </p:spPr>
        <p:txBody>
          <a:bodyPr wrap="square" rtlCol="0">
            <a:spAutoFit/>
          </a:bodyPr>
          <a:lstStyle/>
          <a:p>
            <a:pPr algn="r" rtl="1"/>
            <a:r>
              <a:rPr lang="ar-SA" dirty="0"/>
              <a:t>تتم موازنة وزن الجذع البالغ 30</a:t>
            </a:r>
            <a:r>
              <a:rPr lang="en-US" dirty="0"/>
              <a:t>Kg </a:t>
            </a:r>
            <a:r>
              <a:rPr lang="ar-SA" dirty="0"/>
              <a:t>عن طريق تقلص عضلات الظهر، اذا يقع مركز وزن الجذع  امام الفقرات القطنية بمسافة تبعد ثلاثة أضعاف عن بعد نقطة تأثير عضلات الظهر عن الفقرات نفسها (كمحور دوران)، عندئذ يجب ان تكون قوة تقلص عضلات الظهر ثلاثة أضعاف وزن الجذع (الشكل) ، والا سوف يتحرك الجذع في الاتجاه الذي يكون فيه عزم مقاومة اكبر.</a:t>
            </a:r>
            <a:endParaRPr lang="en-US" dirty="0"/>
          </a:p>
        </p:txBody>
      </p:sp>
      <p:sp>
        <p:nvSpPr>
          <p:cNvPr id="6" name="Text Box 5" descr="0212"/>
          <p:cNvSpPr txBox="1">
            <a:spLocks noChangeArrowheads="1"/>
          </p:cNvSpPr>
          <p:nvPr/>
        </p:nvSpPr>
        <p:spPr bwMode="auto">
          <a:xfrm>
            <a:off x="0" y="1"/>
            <a:ext cx="2586835" cy="5143500"/>
          </a:xfrm>
          <a:prstGeom prst="rect">
            <a:avLst/>
          </a:prstGeom>
          <a:blipFill dpi="0" rotWithShape="1">
            <a:blip r:embed="rId2" cstate="print">
              <a:extLst>
                <a:ext uri="{BEBA8EAE-BF5A-486C-A8C5-ECC9F3942E4B}">
                  <a14:imgProps xmlns:a14="http://schemas.microsoft.com/office/drawing/2010/main">
                    <a14:imgLayer r:embed="rId3">
                      <a14:imgEffect>
                        <a14:saturation sat="200000"/>
                      </a14:imgEffect>
                    </a14:imgLayer>
                  </a14:imgProps>
                </a:ext>
              </a:extLst>
            </a:blip>
            <a:srcRect/>
            <a:stretch>
              <a:fillRect/>
            </a:stretch>
          </a:blipFill>
          <a:ln w="9525">
            <a:solidFill>
              <a:srgbClr val="FFFFFF"/>
            </a:solidFill>
            <a:miter lim="800000"/>
            <a:headEnd/>
            <a:tailEnd/>
          </a:ln>
        </p:spPr>
        <p:txBody>
          <a:bodyPr/>
          <a:lstStyle>
            <a:defPPr>
              <a:defRPr lang="ar-SA"/>
            </a:defPPr>
            <a:lvl1pPr algn="r" rtl="1" fontAlgn="base">
              <a:spcBef>
                <a:spcPct val="0"/>
              </a:spcBef>
              <a:spcAft>
                <a:spcPct val="0"/>
              </a:spcAft>
              <a:defRPr kern="1200">
                <a:solidFill>
                  <a:schemeClr val="tx1"/>
                </a:solidFill>
                <a:latin typeface="Tahoma" pitchFamily="34" charset="0"/>
                <a:ea typeface="+mn-ea"/>
                <a:cs typeface="Arial" pitchFamily="34" charset="0"/>
              </a:defRPr>
            </a:lvl1pPr>
            <a:lvl2pPr marL="457200" algn="r" rtl="1" fontAlgn="base">
              <a:spcBef>
                <a:spcPct val="0"/>
              </a:spcBef>
              <a:spcAft>
                <a:spcPct val="0"/>
              </a:spcAft>
              <a:defRPr kern="1200">
                <a:solidFill>
                  <a:schemeClr val="tx1"/>
                </a:solidFill>
                <a:latin typeface="Tahoma" pitchFamily="34" charset="0"/>
                <a:ea typeface="+mn-ea"/>
                <a:cs typeface="Arial" pitchFamily="34" charset="0"/>
              </a:defRPr>
            </a:lvl2pPr>
            <a:lvl3pPr marL="914400" algn="r" rtl="1" fontAlgn="base">
              <a:spcBef>
                <a:spcPct val="0"/>
              </a:spcBef>
              <a:spcAft>
                <a:spcPct val="0"/>
              </a:spcAft>
              <a:defRPr kern="1200">
                <a:solidFill>
                  <a:schemeClr val="tx1"/>
                </a:solidFill>
                <a:latin typeface="Tahoma" pitchFamily="34" charset="0"/>
                <a:ea typeface="+mn-ea"/>
                <a:cs typeface="Arial" pitchFamily="34" charset="0"/>
              </a:defRPr>
            </a:lvl3pPr>
            <a:lvl4pPr marL="1371600" algn="r" rtl="1" fontAlgn="base">
              <a:spcBef>
                <a:spcPct val="0"/>
              </a:spcBef>
              <a:spcAft>
                <a:spcPct val="0"/>
              </a:spcAft>
              <a:defRPr kern="1200">
                <a:solidFill>
                  <a:schemeClr val="tx1"/>
                </a:solidFill>
                <a:latin typeface="Tahoma" pitchFamily="34" charset="0"/>
                <a:ea typeface="+mn-ea"/>
                <a:cs typeface="Arial" pitchFamily="34" charset="0"/>
              </a:defRPr>
            </a:lvl4pPr>
            <a:lvl5pPr marL="1828800" algn="r" rtl="1" fontAlgn="base">
              <a:spcBef>
                <a:spcPct val="0"/>
              </a:spcBef>
              <a:spcAft>
                <a:spcPct val="0"/>
              </a:spcAft>
              <a:defRPr kern="1200">
                <a:solidFill>
                  <a:schemeClr val="tx1"/>
                </a:solidFill>
                <a:latin typeface="Tahoma" pitchFamily="34" charset="0"/>
                <a:ea typeface="+mn-ea"/>
                <a:cs typeface="Arial" pitchFamily="34" charset="0"/>
              </a:defRPr>
            </a:lvl5pPr>
            <a:lvl6pPr marL="2286000" algn="r" defTabSz="914400" rtl="1" eaLnBrk="1" latinLnBrk="0" hangingPunct="1">
              <a:defRPr kern="1200">
                <a:solidFill>
                  <a:schemeClr val="tx1"/>
                </a:solidFill>
                <a:latin typeface="Tahoma" pitchFamily="34" charset="0"/>
                <a:ea typeface="+mn-ea"/>
                <a:cs typeface="Arial" pitchFamily="34" charset="0"/>
              </a:defRPr>
            </a:lvl6pPr>
            <a:lvl7pPr marL="2743200" algn="r" defTabSz="914400" rtl="1" eaLnBrk="1" latinLnBrk="0" hangingPunct="1">
              <a:defRPr kern="1200">
                <a:solidFill>
                  <a:schemeClr val="tx1"/>
                </a:solidFill>
                <a:latin typeface="Tahoma" pitchFamily="34" charset="0"/>
                <a:ea typeface="+mn-ea"/>
                <a:cs typeface="Arial" pitchFamily="34" charset="0"/>
              </a:defRPr>
            </a:lvl7pPr>
            <a:lvl8pPr marL="3200400" algn="r" defTabSz="914400" rtl="1" eaLnBrk="1" latinLnBrk="0" hangingPunct="1">
              <a:defRPr kern="1200">
                <a:solidFill>
                  <a:schemeClr val="tx1"/>
                </a:solidFill>
                <a:latin typeface="Tahoma" pitchFamily="34" charset="0"/>
                <a:ea typeface="+mn-ea"/>
                <a:cs typeface="Arial" pitchFamily="34" charset="0"/>
              </a:defRPr>
            </a:lvl8pPr>
            <a:lvl9pPr marL="3657600" algn="r" defTabSz="914400" rtl="1" eaLnBrk="1" latinLnBrk="0" hangingPunct="1">
              <a:defRPr kern="1200">
                <a:solidFill>
                  <a:schemeClr val="tx1"/>
                </a:solidFill>
                <a:latin typeface="Tahoma" pitchFamily="34" charset="0"/>
                <a:ea typeface="+mn-ea"/>
                <a:cs typeface="Arial" pitchFamily="34" charset="0"/>
              </a:defRPr>
            </a:lvl9pPr>
          </a:lstStyle>
          <a:p>
            <a:endParaRPr lang="en-US" sz="1200" dirty="0">
              <a:latin typeface="Times New Roman" pitchFamily="18" charset="0"/>
            </a:endParaRPr>
          </a:p>
          <a:p>
            <a:endParaRPr lang="en-US" sz="1200" dirty="0">
              <a:latin typeface="Times New Roman" pitchFamily="18" charset="0"/>
            </a:endParaRPr>
          </a:p>
          <a:p>
            <a:endParaRPr lang="en-US" sz="1200" dirty="0">
              <a:latin typeface="Times New Roman" pitchFamily="18" charset="0"/>
            </a:endParaRPr>
          </a:p>
          <a:p>
            <a:endParaRPr lang="en-US" sz="1200" dirty="0">
              <a:latin typeface="Times New Roman" pitchFamily="18" charset="0"/>
            </a:endParaRPr>
          </a:p>
          <a:p>
            <a:endParaRPr lang="en-US" sz="1200" dirty="0">
              <a:latin typeface="Times New Roman" pitchFamily="18" charset="0"/>
            </a:endParaRPr>
          </a:p>
          <a:p>
            <a:endParaRPr lang="en-US" sz="1200" dirty="0">
              <a:latin typeface="Times New Roman" pitchFamily="18" charset="0"/>
            </a:endParaRPr>
          </a:p>
          <a:p>
            <a:endParaRPr lang="en-US" sz="1200" dirty="0">
              <a:latin typeface="Times New Roman" pitchFamily="18" charset="0"/>
            </a:endParaRPr>
          </a:p>
          <a:p>
            <a:endParaRPr lang="en-US" sz="1200" dirty="0">
              <a:latin typeface="Times New Roman" pitchFamily="18" charset="0"/>
            </a:endParaRPr>
          </a:p>
          <a:p>
            <a:endParaRPr lang="en-US" sz="1200" dirty="0">
              <a:latin typeface="Times New Roman" pitchFamily="18" charset="0"/>
            </a:endParaRPr>
          </a:p>
          <a:p>
            <a:endParaRPr lang="en-US" sz="1200" dirty="0">
              <a:latin typeface="Times New Roman" pitchFamily="18" charset="0"/>
            </a:endParaRPr>
          </a:p>
          <a:p>
            <a:endParaRPr lang="en-US" sz="1200" dirty="0">
              <a:latin typeface="Times New Roman" pitchFamily="18" charset="0"/>
            </a:endParaRPr>
          </a:p>
          <a:p>
            <a:endParaRPr lang="en-US" sz="1200" dirty="0">
              <a:latin typeface="Times New Roman" pitchFamily="18" charset="0"/>
            </a:endParaRPr>
          </a:p>
          <a:p>
            <a:endParaRPr lang="en-US" sz="1200" dirty="0">
              <a:latin typeface="Times New Roman" pitchFamily="18" charset="0"/>
            </a:endParaRPr>
          </a:p>
          <a:p>
            <a:endParaRPr lang="en-US" sz="1200" dirty="0">
              <a:latin typeface="Times New Roman" pitchFamily="18" charset="0"/>
            </a:endParaRPr>
          </a:p>
          <a:p>
            <a:endParaRPr lang="en-US" sz="1200" dirty="0">
              <a:latin typeface="Times New Roman" pitchFamily="18" charset="0"/>
            </a:endParaRPr>
          </a:p>
          <a:p>
            <a:endParaRPr lang="en-US" sz="1200" dirty="0">
              <a:latin typeface="Times New Roman" pitchFamily="18" charset="0"/>
            </a:endParaRPr>
          </a:p>
          <a:p>
            <a:endParaRPr lang="en-US" sz="1200" dirty="0">
              <a:latin typeface="Times New Roman" pitchFamily="18" charset="0"/>
            </a:endParaRPr>
          </a:p>
          <a:p>
            <a:endParaRPr lang="en-US" sz="1200" dirty="0">
              <a:latin typeface="Times New Roman" pitchFamily="18" charset="0"/>
            </a:endParaRPr>
          </a:p>
          <a:p>
            <a:endParaRPr lang="en-US" sz="1200" dirty="0">
              <a:latin typeface="Times New Roman" pitchFamily="18" charset="0"/>
            </a:endParaRPr>
          </a:p>
          <a:p>
            <a:r>
              <a:rPr lang="en-US" sz="1200" dirty="0">
                <a:latin typeface="Times New Roman" pitchFamily="18" charset="0"/>
              </a:rPr>
              <a:t>                                   </a:t>
            </a:r>
          </a:p>
          <a:p>
            <a:endParaRPr lang="en-US" sz="1200" dirty="0">
              <a:latin typeface="Times New Roman" pitchFamily="18" charset="0"/>
            </a:endParaRPr>
          </a:p>
          <a:p>
            <a:endParaRPr lang="en-US" sz="1200" dirty="0">
              <a:latin typeface="Times New Roman" pitchFamily="18" charset="0"/>
            </a:endParaRPr>
          </a:p>
          <a:p>
            <a:endParaRPr lang="en-US" sz="1200" dirty="0">
              <a:latin typeface="Times New Roman" pitchFamily="18" charset="0"/>
            </a:endParaRPr>
          </a:p>
          <a:p>
            <a:endParaRPr lang="en-US" sz="1200" dirty="0">
              <a:latin typeface="Times New Roman" pitchFamily="18" charset="0"/>
            </a:endParaRPr>
          </a:p>
          <a:p>
            <a:endParaRPr lang="en-US" sz="1200" dirty="0">
              <a:latin typeface="Times New Roman" pitchFamily="18" charset="0"/>
            </a:endParaRPr>
          </a:p>
          <a:p>
            <a:endParaRPr lang="en-US" sz="1200" dirty="0">
              <a:latin typeface="Times New Roman" pitchFamily="18" charset="0"/>
            </a:endParaRPr>
          </a:p>
          <a:p>
            <a:endParaRPr lang="en-US" sz="1200" dirty="0">
              <a:latin typeface="Times New Roman" pitchFamily="18" charset="0"/>
            </a:endParaRPr>
          </a:p>
          <a:p>
            <a:endParaRPr lang="en-US" sz="1200" dirty="0">
              <a:latin typeface="Times New Roman" pitchFamily="18" charset="0"/>
            </a:endParaRPr>
          </a:p>
          <a:p>
            <a:endParaRPr lang="en-US" sz="1200" dirty="0">
              <a:latin typeface="Times New Roman" pitchFamily="18" charset="0"/>
            </a:endParaRPr>
          </a:p>
          <a:p>
            <a:endParaRPr lang="en-US" sz="1200" dirty="0">
              <a:latin typeface="Times New Roman" pitchFamily="18" charset="0"/>
            </a:endParaRPr>
          </a:p>
          <a:p>
            <a:endParaRPr lang="en-US" sz="1200" dirty="0">
              <a:latin typeface="Times New Roman" pitchFamily="18" charset="0"/>
            </a:endParaRPr>
          </a:p>
          <a:p>
            <a:endParaRPr lang="en-US" sz="1200" dirty="0">
              <a:latin typeface="Times New Roman" pitchFamily="18" charset="0"/>
            </a:endParaRPr>
          </a:p>
          <a:p>
            <a:endParaRPr lang="en-US" sz="1200" dirty="0">
              <a:latin typeface="Times New Roman" pitchFamily="18" charset="0"/>
            </a:endParaRPr>
          </a:p>
          <a:p>
            <a:endParaRPr lang="en-US" sz="1200" dirty="0">
              <a:latin typeface="Times New Roman" pitchFamily="18" charset="0"/>
            </a:endParaRPr>
          </a:p>
          <a:p>
            <a:endParaRPr lang="en-US" sz="1200" dirty="0">
              <a:latin typeface="Times New Roman" pitchFamily="18" charset="0"/>
            </a:endParaRPr>
          </a:p>
          <a:p>
            <a:endParaRPr lang="en-US" sz="1200" dirty="0">
              <a:latin typeface="Times New Roman" pitchFamily="18" charset="0"/>
            </a:endParaRPr>
          </a:p>
          <a:p>
            <a:endParaRPr lang="en-US" sz="1200" dirty="0">
              <a:latin typeface="Times New Roman" pitchFamily="18" charset="0"/>
            </a:endParaRPr>
          </a:p>
          <a:p>
            <a:endParaRPr lang="en-US" sz="1200" dirty="0">
              <a:latin typeface="Times New Roman" pitchFamily="18" charset="0"/>
            </a:endParaRPr>
          </a:p>
          <a:p>
            <a:endParaRPr lang="en-US" sz="1200" dirty="0">
              <a:latin typeface="Times New Roman" pitchFamily="18" charset="0"/>
            </a:endParaRPr>
          </a:p>
          <a:p>
            <a:endParaRPr lang="en-US" sz="1200" dirty="0">
              <a:latin typeface="Times New Roman" pitchFamily="18" charset="0"/>
            </a:endParaRPr>
          </a:p>
          <a:p>
            <a:endParaRPr lang="en-US" sz="1200" dirty="0">
              <a:latin typeface="Times New Roman" pitchFamily="18" charset="0"/>
            </a:endParaRPr>
          </a:p>
          <a:p>
            <a:endParaRPr lang="en-US" sz="1200" dirty="0">
              <a:latin typeface="Times New Roman" pitchFamily="18" charset="0"/>
            </a:endParaRPr>
          </a:p>
          <a:p>
            <a:endParaRPr lang="en-US" sz="1200" dirty="0">
              <a:latin typeface="Times New Roman" pitchFamily="18" charset="0"/>
            </a:endParaRPr>
          </a:p>
          <a:p>
            <a:endParaRPr lang="en-US" dirty="0">
              <a:latin typeface="Arial" pitchFamily="34" charset="0"/>
            </a:endParaRPr>
          </a:p>
        </p:txBody>
      </p:sp>
    </p:spTree>
    <p:extLst>
      <p:ext uri="{BB962C8B-B14F-4D97-AF65-F5344CB8AC3E}">
        <p14:creationId xmlns:p14="http://schemas.microsoft.com/office/powerpoint/2010/main" val="2668981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500" fill="hold"/>
                                        <p:tgtEl>
                                          <p:spTgt spid="4"/>
                                        </p:tgtEl>
                                        <p:attrNameLst>
                                          <p:attrName>ppt_x</p:attrName>
                                        </p:attrNameLst>
                                      </p:cBhvr>
                                      <p:tavLst>
                                        <p:tav tm="0">
                                          <p:val>
                                            <p:strVal val="#ppt_x"/>
                                          </p:val>
                                        </p:tav>
                                        <p:tav tm="100000">
                                          <p:val>
                                            <p:strVal val="#ppt_x"/>
                                          </p:val>
                                        </p:tav>
                                      </p:tavLst>
                                    </p:anim>
                                    <p:anim calcmode="lin" valueType="num">
                                      <p:cBhvr additive="base">
                                        <p:cTn id="29" dur="500" fill="hold"/>
                                        <p:tgtEl>
                                          <p:spTgt spid="4"/>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ppt_x"/>
                                          </p:val>
                                        </p:tav>
                                        <p:tav tm="100000">
                                          <p:val>
                                            <p:strVal val="#ppt_x"/>
                                          </p:val>
                                        </p:tav>
                                      </p:tavLst>
                                    </p:anim>
                                    <p:anim calcmode="lin" valueType="num">
                                      <p:cBhvr additive="base">
                                        <p:cTn id="3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1000"/>
                                        <p:tgtEl>
                                          <p:spTgt spid="5"/>
                                        </p:tgtEl>
                                      </p:cBhvr>
                                    </p:animEffect>
                                    <p:anim calcmode="lin" valueType="num">
                                      <p:cBhvr>
                                        <p:cTn id="39" dur="1000" fill="hold"/>
                                        <p:tgtEl>
                                          <p:spTgt spid="5"/>
                                        </p:tgtEl>
                                        <p:attrNameLst>
                                          <p:attrName>ppt_x</p:attrName>
                                        </p:attrNameLst>
                                      </p:cBhvr>
                                      <p:tavLst>
                                        <p:tav tm="0">
                                          <p:val>
                                            <p:strVal val="#ppt_x"/>
                                          </p:val>
                                        </p:tav>
                                        <p:tav tm="100000">
                                          <p:val>
                                            <p:strVal val="#ppt_x"/>
                                          </p:val>
                                        </p:tav>
                                      </p:tavLst>
                                    </p:anim>
                                    <p:anim calcmode="lin" valueType="num">
                                      <p:cBhvr>
                                        <p:cTn id="4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P spid="5" grpId="0"/>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67986" y="281175"/>
            <a:ext cx="1362418" cy="763525"/>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rtl="1"/>
            <a:r>
              <a:rPr lang="ar-IQ" sz="2400" b="1" dirty="0"/>
              <a:t>مثال:</a:t>
            </a:r>
            <a:endParaRPr lang="en-US" sz="2400" dirty="0"/>
          </a:p>
        </p:txBody>
      </p:sp>
      <p:sp>
        <p:nvSpPr>
          <p:cNvPr id="3" name="Rectangle 2"/>
          <p:cNvSpPr/>
          <p:nvPr/>
        </p:nvSpPr>
        <p:spPr>
          <a:xfrm>
            <a:off x="1212490" y="1350110"/>
            <a:ext cx="7626100" cy="584775"/>
          </a:xfrm>
          <a:prstGeom prst="rect">
            <a:avLst/>
          </a:prstGeom>
        </p:spPr>
        <p:txBody>
          <a:bodyPr wrap="square">
            <a:spAutoFit/>
          </a:bodyPr>
          <a:lstStyle/>
          <a:p>
            <a:pPr algn="r" rtl="1"/>
            <a:r>
              <a:rPr lang="ar-IQ" sz="1600" dirty="0"/>
              <a:t>إحسب العزم المتولد على مفصل المرفق، إذا علمت أن الشد الموجود على العضلة ذات الرأسين العضدية تقدر 370نيوتن وبزاوية مائلة مع عظم الساعد بمقدار 58درجة وأن نقطة القوة تبعد بمقدار 0,04</a:t>
            </a:r>
            <a:r>
              <a:rPr lang="en-US" sz="1600" dirty="0"/>
              <a:t>m</a:t>
            </a:r>
            <a:r>
              <a:rPr lang="ar-IQ" sz="1600" dirty="0"/>
              <a:t> عن مفصل المرفق.</a:t>
            </a:r>
            <a:endParaRPr lang="en-US" sz="1600" dirty="0"/>
          </a:p>
        </p:txBody>
      </p:sp>
      <p:sp>
        <p:nvSpPr>
          <p:cNvPr id="4" name="Rectangle 3"/>
          <p:cNvSpPr/>
          <p:nvPr/>
        </p:nvSpPr>
        <p:spPr>
          <a:xfrm>
            <a:off x="1334181" y="2096512"/>
            <a:ext cx="7781581" cy="3077766"/>
          </a:xfrm>
          <a:prstGeom prst="rect">
            <a:avLst/>
          </a:prstGeom>
        </p:spPr>
        <p:txBody>
          <a:bodyPr wrap="square">
            <a:spAutoFit/>
          </a:bodyPr>
          <a:lstStyle/>
          <a:p>
            <a:pPr algn="r" rtl="1"/>
            <a:r>
              <a:rPr lang="ar-IQ" sz="1600" dirty="0"/>
              <a:t>العزم= القوة العمودية × ذراعها</a:t>
            </a:r>
            <a:endParaRPr lang="en-US" sz="1600" dirty="0"/>
          </a:p>
          <a:p>
            <a:pPr algn="r" rtl="1"/>
            <a:r>
              <a:rPr lang="ar-IQ" sz="1600" dirty="0"/>
              <a:t>القوة العمودية= القوة العضلية × جيب الزاوية </a:t>
            </a:r>
            <a:endParaRPr lang="en-US" sz="1600" dirty="0"/>
          </a:p>
          <a:p>
            <a:pPr algn="r" rtl="1"/>
            <a:r>
              <a:rPr lang="ar-IQ" sz="1600" dirty="0"/>
              <a:t>عندما تكون الزاوية قائمة فأن القوة العضلية تساوي القوة العمودية</a:t>
            </a:r>
            <a:endParaRPr lang="en-US" sz="1600" dirty="0"/>
          </a:p>
          <a:p>
            <a:pPr algn="r" rtl="1"/>
            <a:r>
              <a:rPr lang="ar-IQ" sz="1600" dirty="0"/>
              <a:t>القوة العمودية= 370 × جيب </a:t>
            </a:r>
            <a:r>
              <a:rPr lang="ar-SA" sz="1600" dirty="0"/>
              <a:t>° </a:t>
            </a:r>
            <a:r>
              <a:rPr lang="ar-SA" sz="1600" b="1" dirty="0"/>
              <a:t>90</a:t>
            </a:r>
            <a:endParaRPr lang="en-US" sz="1600" dirty="0"/>
          </a:p>
          <a:p>
            <a:pPr algn="r" rtl="1"/>
            <a:r>
              <a:rPr lang="ar-IQ" sz="1600" dirty="0"/>
              <a:t> = 370 × 1</a:t>
            </a:r>
            <a:endParaRPr lang="en-US" sz="1600" dirty="0"/>
          </a:p>
          <a:p>
            <a:pPr algn="r" rtl="1"/>
            <a:r>
              <a:rPr lang="ar-IQ" sz="1600" dirty="0"/>
              <a:t>= 370</a:t>
            </a:r>
            <a:endParaRPr lang="en-US" sz="1600" dirty="0"/>
          </a:p>
          <a:p>
            <a:pPr algn="r" rtl="1"/>
            <a:r>
              <a:rPr lang="ar-IQ" sz="1600" dirty="0"/>
              <a:t>أما عندما تكون الزاوية بين العظم (جسم الرافعة) والقوة العضلية أقل أو أكبر، فإن القوة العمودية أقل من القوة العضلية.</a:t>
            </a:r>
            <a:endParaRPr lang="en-US" sz="1600" dirty="0"/>
          </a:p>
          <a:p>
            <a:pPr algn="r" rtl="1"/>
            <a:r>
              <a:rPr lang="ar-IQ" sz="1600" dirty="0"/>
              <a:t>القوة العمودية= 370 × جيب 58</a:t>
            </a:r>
            <a:r>
              <a:rPr lang="ar-SA" sz="1600" dirty="0"/>
              <a:t> </a:t>
            </a:r>
            <a:r>
              <a:rPr lang="ar-SA" sz="1600" dirty="0" err="1"/>
              <a:t>°</a:t>
            </a:r>
            <a:r>
              <a:rPr lang="ar-SA" sz="1600" dirty="0"/>
              <a:t> </a:t>
            </a:r>
            <a:endParaRPr lang="en-US" sz="1600" dirty="0"/>
          </a:p>
          <a:p>
            <a:pPr algn="r" rtl="1"/>
            <a:r>
              <a:rPr lang="ar-IQ" sz="1600" dirty="0"/>
              <a:t>= 370 × 0,84</a:t>
            </a:r>
            <a:endParaRPr lang="en-US" sz="1600" dirty="0"/>
          </a:p>
          <a:p>
            <a:pPr algn="r" rtl="1"/>
            <a:r>
              <a:rPr lang="ar-IQ" sz="1600" dirty="0"/>
              <a:t>= 310.8</a:t>
            </a:r>
            <a:endParaRPr lang="en-US" sz="1600" dirty="0"/>
          </a:p>
          <a:p>
            <a:pPr algn="r" rtl="1"/>
            <a:r>
              <a:rPr lang="ar-IQ" sz="1600" dirty="0"/>
              <a:t>العزم= </a:t>
            </a:r>
            <a:r>
              <a:rPr lang="ar-IQ" sz="1600" dirty="0" err="1"/>
              <a:t>310.8 </a:t>
            </a:r>
            <a:r>
              <a:rPr lang="ar-IQ" sz="1600" dirty="0"/>
              <a:t>× 0,04</a:t>
            </a:r>
            <a:endParaRPr lang="en-US" sz="1600" dirty="0"/>
          </a:p>
          <a:p>
            <a:pPr algn="r" rtl="1"/>
            <a:r>
              <a:rPr lang="ar-IQ" sz="1600" dirty="0"/>
              <a:t>العزم= 12,432  </a:t>
            </a:r>
            <a:r>
              <a:rPr lang="en-US" sz="1600" dirty="0" err="1"/>
              <a:t>m.N</a:t>
            </a:r>
            <a:r>
              <a:rPr lang="ar-IQ" sz="1600" dirty="0" err="1"/>
              <a:t>..</a:t>
            </a:r>
            <a:r>
              <a:rPr lang="ar-IQ" sz="1600" dirty="0"/>
              <a:t> العزم المتولد على مفصل المرفق.</a:t>
            </a:r>
            <a:endParaRPr lang="en-US" sz="1600" dirty="0"/>
          </a:p>
        </p:txBody>
      </p:sp>
      <p:pic>
        <p:nvPicPr>
          <p:cNvPr id="5" name="Picture 4" descr="C:\Users\Sama\Documents\محدث لغاية 14-8-2015\بايوميكانيك دراسات عليا 2015 - 2016\منوع\صور عتلات ومركز ثقل\CCF31102015_0020.jpg"/>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Lst>
          </a:blip>
          <a:srcRect l="17128" r="15365" b="13812"/>
          <a:stretch>
            <a:fillRect/>
          </a:stretch>
        </p:blipFill>
        <p:spPr bwMode="auto">
          <a:xfrm>
            <a:off x="0" y="1934886"/>
            <a:ext cx="3591348" cy="168512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2205838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circle(in)">
                                      <p:cBhvr>
                                        <p:cTn id="2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43555" y="1350110"/>
            <a:ext cx="8856889" cy="366492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 name="Rectangle 1"/>
          <p:cNvSpPr/>
          <p:nvPr/>
        </p:nvSpPr>
        <p:spPr>
          <a:xfrm>
            <a:off x="7473395" y="442458"/>
            <a:ext cx="1019831" cy="461665"/>
          </a:xfrm>
          <a:prstGeom prst="rect">
            <a:avLst/>
          </a:prstGeom>
        </p:spPr>
        <p:txBody>
          <a:bodyPr wrap="none">
            <a:spAutoFit/>
          </a:bodyPr>
          <a:lstStyle/>
          <a:p>
            <a:r>
              <a:rPr lang="ar-IQ" sz="2400" b="1" dirty="0">
                <a:solidFill>
                  <a:schemeClr val="bg1"/>
                </a:solidFill>
              </a:rPr>
              <a:t>المصادر</a:t>
            </a:r>
            <a:endParaRPr lang="en-US" sz="2400" b="1" dirty="0">
              <a:solidFill>
                <a:schemeClr val="bg1"/>
              </a:solidFill>
            </a:endParaRPr>
          </a:p>
        </p:txBody>
      </p:sp>
      <p:sp>
        <p:nvSpPr>
          <p:cNvPr id="3" name="Rectangle 2"/>
          <p:cNvSpPr/>
          <p:nvPr/>
        </p:nvSpPr>
        <p:spPr>
          <a:xfrm>
            <a:off x="1517900" y="1502815"/>
            <a:ext cx="7264951" cy="3293209"/>
          </a:xfrm>
          <a:prstGeom prst="rect">
            <a:avLst/>
          </a:prstGeom>
        </p:spPr>
        <p:txBody>
          <a:bodyPr wrap="square">
            <a:spAutoFit/>
          </a:bodyPr>
          <a:lstStyle/>
          <a:p>
            <a:pPr algn="r" rtl="1"/>
            <a:r>
              <a:rPr lang="ar-SA" sz="1600" dirty="0">
                <a:solidFill>
                  <a:schemeClr val="bg1"/>
                </a:solidFill>
              </a:rPr>
              <a:t>1.سمير مسلط الهاشمي؛ </a:t>
            </a:r>
            <a:r>
              <a:rPr lang="ar-SA" sz="1600" u="sng" dirty="0">
                <a:solidFill>
                  <a:schemeClr val="bg1"/>
                </a:solidFill>
              </a:rPr>
              <a:t>البايوميكانيك الرياضي، ط3</a:t>
            </a:r>
            <a:r>
              <a:rPr lang="ar-SA" sz="1600" dirty="0">
                <a:solidFill>
                  <a:schemeClr val="bg1"/>
                </a:solidFill>
              </a:rPr>
              <a:t>: (بغداد، النبراس للطباعة والتصميم،2010).</a:t>
            </a:r>
            <a:endParaRPr lang="en-US" sz="1600" dirty="0">
              <a:solidFill>
                <a:schemeClr val="bg1"/>
              </a:solidFill>
            </a:endParaRPr>
          </a:p>
          <a:p>
            <a:pPr algn="r" rtl="1"/>
            <a:r>
              <a:rPr lang="ar-SA" sz="1600" dirty="0">
                <a:solidFill>
                  <a:schemeClr val="bg1"/>
                </a:solidFill>
              </a:rPr>
              <a:t>2.صريح عبدالكريم الفضلي؛ </a:t>
            </a:r>
            <a:r>
              <a:rPr lang="ar-SA" sz="1600" u="sng" dirty="0">
                <a:solidFill>
                  <a:schemeClr val="bg1"/>
                </a:solidFill>
              </a:rPr>
              <a:t>تطبيقات البيوميكانيك في التدريب الرياضي والاداء الحركي، ط2</a:t>
            </a:r>
            <a:r>
              <a:rPr lang="ar-SA" sz="1600" dirty="0">
                <a:solidFill>
                  <a:schemeClr val="bg1"/>
                </a:solidFill>
              </a:rPr>
              <a:t>: (بغداد، جامعة بغداد، 2010).</a:t>
            </a:r>
            <a:endParaRPr lang="en-US" sz="1600" dirty="0">
              <a:solidFill>
                <a:schemeClr val="bg1"/>
              </a:solidFill>
            </a:endParaRPr>
          </a:p>
          <a:p>
            <a:pPr algn="r" rtl="1"/>
            <a:r>
              <a:rPr lang="ar-SA" sz="1600" dirty="0">
                <a:solidFill>
                  <a:schemeClr val="bg1"/>
                </a:solidFill>
              </a:rPr>
              <a:t>3.صريح عبدالكريم الفضلي ووهبي علوان البياتي؛ </a:t>
            </a:r>
            <a:r>
              <a:rPr lang="ar-SA" sz="1600" u="sng" dirty="0">
                <a:solidFill>
                  <a:schemeClr val="bg1"/>
                </a:solidFill>
              </a:rPr>
              <a:t>موسوعة التحليل الحركي، ج1</a:t>
            </a:r>
            <a:r>
              <a:rPr lang="ar-SA" sz="1600" dirty="0">
                <a:solidFill>
                  <a:schemeClr val="bg1"/>
                </a:solidFill>
              </a:rPr>
              <a:t>: (بغداد، مطبعة العكيلي، 2007).</a:t>
            </a:r>
            <a:endParaRPr lang="en-US" sz="1600" dirty="0">
              <a:solidFill>
                <a:schemeClr val="bg1"/>
              </a:solidFill>
            </a:endParaRPr>
          </a:p>
          <a:p>
            <a:pPr algn="r" rtl="1"/>
            <a:r>
              <a:rPr lang="ar-SA" sz="1600" dirty="0">
                <a:solidFill>
                  <a:schemeClr val="bg1"/>
                </a:solidFill>
              </a:rPr>
              <a:t>4.طلحة حسام الدين؛ </a:t>
            </a:r>
            <a:r>
              <a:rPr lang="ar-SA" sz="1600" u="sng" dirty="0">
                <a:solidFill>
                  <a:schemeClr val="bg1"/>
                </a:solidFill>
              </a:rPr>
              <a:t>مباديء التشخيص العلمي للحركة</a:t>
            </a:r>
            <a:r>
              <a:rPr lang="ar-SA" sz="1600" dirty="0">
                <a:solidFill>
                  <a:schemeClr val="bg1"/>
                </a:solidFill>
              </a:rPr>
              <a:t>: (القاهرة، دار الفكر العربي، 1994).</a:t>
            </a:r>
            <a:endParaRPr lang="en-US" sz="1600" dirty="0">
              <a:solidFill>
                <a:schemeClr val="bg1"/>
              </a:solidFill>
            </a:endParaRPr>
          </a:p>
          <a:p>
            <a:pPr algn="r" rtl="1"/>
            <a:r>
              <a:rPr lang="ar-SA" sz="1600" dirty="0">
                <a:solidFill>
                  <a:schemeClr val="bg1"/>
                </a:solidFill>
              </a:rPr>
              <a:t>5.محمد جاسم محمد الخالدي؛ </a:t>
            </a:r>
            <a:r>
              <a:rPr lang="ar-SA" sz="1600" u="sng" dirty="0">
                <a:solidFill>
                  <a:schemeClr val="bg1"/>
                </a:solidFill>
              </a:rPr>
              <a:t>البايوميكانيك في التربية البدنية والرياضة</a:t>
            </a:r>
            <a:r>
              <a:rPr lang="ar-SA" sz="1600" dirty="0">
                <a:solidFill>
                  <a:schemeClr val="bg1"/>
                </a:solidFill>
              </a:rPr>
              <a:t>: (بغداد، جامعة الكوفة، 2012).</a:t>
            </a:r>
            <a:endParaRPr lang="en-US" sz="1600" dirty="0">
              <a:solidFill>
                <a:schemeClr val="bg1"/>
              </a:solidFill>
            </a:endParaRPr>
          </a:p>
          <a:p>
            <a:pPr algn="r" rtl="1"/>
            <a:r>
              <a:rPr lang="ar-SA" sz="1600" dirty="0">
                <a:solidFill>
                  <a:schemeClr val="bg1"/>
                </a:solidFill>
              </a:rPr>
              <a:t>6.ياسر نجاح حسين واحمد ثامر محسن؛ التحليل الحركي الرياضي: (النجف الاشرف، دار الضياء للطباعة، 2015</a:t>
            </a:r>
            <a:endParaRPr lang="en-US" sz="1600" dirty="0">
              <a:solidFill>
                <a:schemeClr val="bg1"/>
              </a:solidFill>
            </a:endParaRPr>
          </a:p>
          <a:p>
            <a:pPr algn="r" rtl="1"/>
            <a:r>
              <a:rPr lang="ar-SA" sz="1600" dirty="0">
                <a:solidFill>
                  <a:schemeClr val="bg1"/>
                </a:solidFill>
              </a:rPr>
              <a:t>7.</a:t>
            </a:r>
            <a:r>
              <a:rPr lang="ar-IQ" sz="1600" dirty="0">
                <a:solidFill>
                  <a:schemeClr val="bg1"/>
                </a:solidFill>
              </a:rPr>
              <a:t>د.</a:t>
            </a:r>
            <a:r>
              <a:rPr lang="ar-SA" sz="1600" dirty="0">
                <a:solidFill>
                  <a:schemeClr val="bg1"/>
                </a:solidFill>
              </a:rPr>
              <a:t>حسين مردان؛ محاضرات في البايوميكانيك: (كلية التربية الرياضية، جامعة القادسية).</a:t>
            </a:r>
            <a:endParaRPr lang="en-US" sz="1600" dirty="0">
              <a:solidFill>
                <a:schemeClr val="bg1"/>
              </a:solidFill>
            </a:endParaRPr>
          </a:p>
          <a:p>
            <a:pPr algn="r"/>
            <a:r>
              <a:rPr lang="ar-SA" sz="1600" dirty="0">
                <a:solidFill>
                  <a:schemeClr val="bg1"/>
                </a:solidFill>
              </a:rPr>
              <a:t>8</a:t>
            </a:r>
            <a:r>
              <a:rPr lang="en-US" sz="1600" dirty="0">
                <a:solidFill>
                  <a:schemeClr val="bg1"/>
                </a:solidFill>
              </a:rPr>
              <a:t>.James </a:t>
            </a:r>
            <a:r>
              <a:rPr lang="en-US" sz="1600" dirty="0" err="1">
                <a:solidFill>
                  <a:schemeClr val="bg1"/>
                </a:solidFill>
              </a:rPr>
              <a:t>G.Hay</a:t>
            </a:r>
            <a:r>
              <a:rPr lang="en-US" sz="1600" dirty="0">
                <a:solidFill>
                  <a:schemeClr val="bg1"/>
                </a:solidFill>
              </a:rPr>
              <a:t>; </a:t>
            </a:r>
            <a:r>
              <a:rPr lang="en-US" sz="1600" u="sng" dirty="0">
                <a:solidFill>
                  <a:schemeClr val="bg1"/>
                </a:solidFill>
              </a:rPr>
              <a:t>The Biomechanics of Sports Techniques, 3rd edition</a:t>
            </a:r>
            <a:r>
              <a:rPr lang="en-US" sz="1600" dirty="0">
                <a:solidFill>
                  <a:schemeClr val="bg1"/>
                </a:solidFill>
              </a:rPr>
              <a:t>: (New Jersey, prentice – Hall,1985).</a:t>
            </a:r>
          </a:p>
          <a:p>
            <a:pPr algn="r"/>
            <a:r>
              <a:rPr lang="ar-IQ" sz="1600" dirty="0">
                <a:solidFill>
                  <a:schemeClr val="bg1"/>
                </a:solidFill>
              </a:rPr>
              <a:t>9</a:t>
            </a:r>
            <a:r>
              <a:rPr lang="en-US" sz="1600" dirty="0">
                <a:solidFill>
                  <a:schemeClr val="bg1"/>
                </a:solidFill>
              </a:rPr>
              <a:t>.Susan </a:t>
            </a:r>
            <a:r>
              <a:rPr lang="en-US" sz="1600" dirty="0" err="1">
                <a:solidFill>
                  <a:schemeClr val="bg1"/>
                </a:solidFill>
              </a:rPr>
              <a:t>J.Hall</a:t>
            </a:r>
            <a:r>
              <a:rPr lang="en-US" sz="1600" dirty="0">
                <a:solidFill>
                  <a:schemeClr val="bg1"/>
                </a:solidFill>
              </a:rPr>
              <a:t>; </a:t>
            </a:r>
            <a:r>
              <a:rPr lang="en-US" sz="1600" u="sng" dirty="0">
                <a:solidFill>
                  <a:schemeClr val="bg1"/>
                </a:solidFill>
              </a:rPr>
              <a:t>Basic Biomechanics, sixth edition</a:t>
            </a:r>
            <a:r>
              <a:rPr lang="en-US" sz="1600" dirty="0">
                <a:solidFill>
                  <a:schemeClr val="bg1"/>
                </a:solidFill>
              </a:rPr>
              <a:t>: (New York, McGraw – Hill, 2012)</a:t>
            </a:r>
            <a:r>
              <a:rPr lang="ar-IQ" sz="1600" dirty="0">
                <a:solidFill>
                  <a:schemeClr val="bg1"/>
                </a:solidFill>
              </a:rPr>
              <a:t>.</a:t>
            </a:r>
            <a:endParaRPr lang="en-US" sz="1600" dirty="0">
              <a:solidFill>
                <a:schemeClr val="bg1"/>
              </a:solidFill>
            </a:endParaRPr>
          </a:p>
        </p:txBody>
      </p:sp>
    </p:spTree>
    <p:extLst>
      <p:ext uri="{BB962C8B-B14F-4D97-AF65-F5344CB8AC3E}">
        <p14:creationId xmlns:p14="http://schemas.microsoft.com/office/powerpoint/2010/main" val="28838765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9AC89F0-6881-8641-727F-15282019F5FA}"/>
              </a:ext>
            </a:extLst>
          </p:cNvPr>
          <p:cNvSpPr>
            <a:spLocks noGrp="1"/>
          </p:cNvSpPr>
          <p:nvPr>
            <p:ph type="title"/>
          </p:nvPr>
        </p:nvSpPr>
        <p:spPr/>
        <p:txBody>
          <a:bodyPr>
            <a:normAutofit fontScale="90000"/>
          </a:bodyPr>
          <a:lstStyle/>
          <a:p>
            <a:r>
              <a:rPr lang="ar-IQ" dirty="0"/>
              <a:t>متطلبات مادة </a:t>
            </a:r>
            <a:r>
              <a:rPr lang="ar-IQ" dirty="0" err="1"/>
              <a:t>البايوميكانيك</a:t>
            </a:r>
            <a:r>
              <a:rPr lang="ar-IQ" dirty="0"/>
              <a:t> الرياضي</a:t>
            </a:r>
            <a:endParaRPr lang="en-US" dirty="0"/>
          </a:p>
        </p:txBody>
      </p:sp>
      <p:sp>
        <p:nvSpPr>
          <p:cNvPr id="3" name="عنصر نائب للمحتوى 2">
            <a:extLst>
              <a:ext uri="{FF2B5EF4-FFF2-40B4-BE49-F238E27FC236}">
                <a16:creationId xmlns:a16="http://schemas.microsoft.com/office/drawing/2014/main" id="{252EA8DE-9C51-EED3-C334-EE0BB4C755E1}"/>
              </a:ext>
            </a:extLst>
          </p:cNvPr>
          <p:cNvSpPr>
            <a:spLocks noGrp="1"/>
          </p:cNvSpPr>
          <p:nvPr>
            <p:ph idx="1"/>
          </p:nvPr>
        </p:nvSpPr>
        <p:spPr/>
        <p:txBody>
          <a:bodyPr/>
          <a:lstStyle/>
          <a:p>
            <a:pPr algn="r" rtl="1"/>
            <a:r>
              <a:rPr lang="ar-IQ" dirty="0"/>
              <a:t>أولا: اليوم الدراسي</a:t>
            </a:r>
          </a:p>
          <a:p>
            <a:pPr algn="r" rtl="1"/>
            <a:r>
              <a:rPr lang="ar-IQ" dirty="0"/>
              <a:t>امتحان خاطف </a:t>
            </a:r>
            <a:r>
              <a:rPr lang="en-US" dirty="0"/>
              <a:t>QUZ</a:t>
            </a:r>
            <a:r>
              <a:rPr lang="ar-IQ" dirty="0"/>
              <a:t> من المادة السابقة.</a:t>
            </a:r>
          </a:p>
          <a:p>
            <a:pPr algn="r" rtl="1"/>
            <a:r>
              <a:rPr lang="ar-IQ" dirty="0"/>
              <a:t>يبدأ التدريسي بإلقاء محاضرته.</a:t>
            </a:r>
          </a:p>
          <a:p>
            <a:pPr algn="r" rtl="1"/>
            <a:r>
              <a:rPr lang="ar-IQ" dirty="0"/>
              <a:t>استراحة 10 دقائق.</a:t>
            </a:r>
          </a:p>
          <a:p>
            <a:pPr algn="r" rtl="1"/>
            <a:r>
              <a:rPr lang="ar-IQ" dirty="0"/>
              <a:t>يبدأ الطالب عرض محاضرته (الواجب المكلف به مسبقا).</a:t>
            </a:r>
          </a:p>
          <a:p>
            <a:pPr algn="r" rtl="1"/>
            <a:r>
              <a:rPr lang="ar-IQ" dirty="0"/>
              <a:t>مناقشة المادة من خلال الأسئلة للطالب او للتدريسي.</a:t>
            </a:r>
          </a:p>
          <a:p>
            <a:pPr algn="r" rtl="1"/>
            <a:endParaRPr lang="ar-IQ" dirty="0"/>
          </a:p>
          <a:p>
            <a:pPr algn="r" rtl="1"/>
            <a:endParaRPr lang="en-US" dirty="0"/>
          </a:p>
        </p:txBody>
      </p:sp>
    </p:spTree>
    <p:extLst>
      <p:ext uri="{BB962C8B-B14F-4D97-AF65-F5344CB8AC3E}">
        <p14:creationId xmlns:p14="http://schemas.microsoft.com/office/powerpoint/2010/main" val="17651849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FB54FFC-2E2B-56D1-7098-9DFD0F8004C1}"/>
              </a:ext>
            </a:extLst>
          </p:cNvPr>
          <p:cNvSpPr>
            <a:spLocks noGrp="1"/>
          </p:cNvSpPr>
          <p:nvPr>
            <p:ph type="title"/>
          </p:nvPr>
        </p:nvSpPr>
        <p:spPr/>
        <p:txBody>
          <a:bodyPr>
            <a:normAutofit fontScale="90000"/>
          </a:bodyPr>
          <a:lstStyle/>
          <a:p>
            <a:r>
              <a:rPr lang="ar-IQ" dirty="0"/>
              <a:t>الواجبات </a:t>
            </a:r>
            <a:endParaRPr lang="en-US" dirty="0"/>
          </a:p>
        </p:txBody>
      </p:sp>
      <p:sp>
        <p:nvSpPr>
          <p:cNvPr id="3" name="عنصر نائب للمحتوى 2">
            <a:extLst>
              <a:ext uri="{FF2B5EF4-FFF2-40B4-BE49-F238E27FC236}">
                <a16:creationId xmlns:a16="http://schemas.microsoft.com/office/drawing/2014/main" id="{D3F93084-FC2B-CDD0-3C6F-B042B4328BD9}"/>
              </a:ext>
            </a:extLst>
          </p:cNvPr>
          <p:cNvSpPr>
            <a:spLocks noGrp="1"/>
          </p:cNvSpPr>
          <p:nvPr>
            <p:ph idx="1"/>
          </p:nvPr>
        </p:nvSpPr>
        <p:spPr/>
        <p:txBody>
          <a:bodyPr>
            <a:normAutofit lnSpcReduction="10000"/>
          </a:bodyPr>
          <a:lstStyle/>
          <a:p>
            <a:pPr algn="r" rtl="1"/>
            <a:r>
              <a:rPr lang="ar-IQ" dirty="0"/>
              <a:t>ستقسم مفردات الفصل على شكل واجبات أسبوعية للطلبة و تحدد متطلباتها فرديا (طالبين أسبوعيا).</a:t>
            </a:r>
          </a:p>
          <a:p>
            <a:pPr algn="r" rtl="1"/>
            <a:r>
              <a:rPr lang="ar-IQ" dirty="0"/>
              <a:t>هناك واجب اسبوعي لجميع الطلبة عليهم تقديمه بشكل فدري و هو عبارة عن جزئيات داخل مادة المحاضرة و تحدد من قبل الأستاذ.</a:t>
            </a:r>
          </a:p>
          <a:p>
            <a:pPr algn="r" rtl="1"/>
            <a:r>
              <a:rPr lang="ar-IQ" dirty="0"/>
              <a:t>واجب الإجابة عن السؤال </a:t>
            </a:r>
            <a:r>
              <a:rPr lang="ar-IQ" dirty="0" err="1"/>
              <a:t>النقاشي</a:t>
            </a:r>
            <a:r>
              <a:rPr lang="ar-IQ" dirty="0"/>
              <a:t> الذي سيتم طرحه على منصة </a:t>
            </a:r>
            <a:r>
              <a:rPr lang="en-US" dirty="0"/>
              <a:t>research gate</a:t>
            </a:r>
            <a:br>
              <a:rPr lang="en-US" dirty="0"/>
            </a:br>
            <a:r>
              <a:rPr lang="ar-IQ" dirty="0"/>
              <a:t>و حسب المعرف في صفحة التدريسي.</a:t>
            </a:r>
            <a:endParaRPr lang="en-US" dirty="0"/>
          </a:p>
        </p:txBody>
      </p:sp>
    </p:spTree>
    <p:extLst>
      <p:ext uri="{BB962C8B-B14F-4D97-AF65-F5344CB8AC3E}">
        <p14:creationId xmlns:p14="http://schemas.microsoft.com/office/powerpoint/2010/main" val="9673466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08475" y="1502815"/>
            <a:ext cx="5191968" cy="2800767"/>
          </a:xfrm>
          <a:prstGeom prst="rect">
            <a:avLst/>
          </a:prstGeom>
        </p:spPr>
        <p:txBody>
          <a:bodyPr wrap="square">
            <a:spAutoFit/>
          </a:bodyPr>
          <a:lstStyle/>
          <a:p>
            <a:pPr algn="r" rtl="1"/>
            <a:r>
              <a:rPr lang="ar-SA" sz="1600" b="1" dirty="0">
                <a:solidFill>
                  <a:srgbClr val="FF0000"/>
                </a:solidFill>
              </a:rPr>
              <a:t>الغرض من وجود الروافع في جسم الانسان</a:t>
            </a:r>
            <a:r>
              <a:rPr lang="ar-IQ" sz="1600" b="1" dirty="0">
                <a:solidFill>
                  <a:srgbClr val="FF0000"/>
                </a:solidFill>
              </a:rPr>
              <a:t> عموماً</a:t>
            </a:r>
            <a:r>
              <a:rPr lang="ar-SA" sz="1600" b="1" dirty="0">
                <a:solidFill>
                  <a:srgbClr val="FF0000"/>
                </a:solidFill>
              </a:rPr>
              <a:t> والرياضي خصوصاً:</a:t>
            </a:r>
            <a:endParaRPr lang="en-US" sz="1600" b="1" dirty="0">
              <a:solidFill>
                <a:srgbClr val="FF0000"/>
              </a:solidFill>
            </a:endParaRPr>
          </a:p>
          <a:p>
            <a:pPr algn="r" rtl="1"/>
            <a:endParaRPr lang="en-US" sz="1600" b="1" dirty="0">
              <a:solidFill>
                <a:srgbClr val="FF0000"/>
              </a:solidFill>
            </a:endParaRPr>
          </a:p>
          <a:p>
            <a:pPr algn="just" rtl="1"/>
            <a:r>
              <a:rPr lang="ar-SA" sz="1600" dirty="0"/>
              <a:t>إن الغرض من وجود الروافع في جسم الانسان هو انها تساعده في التغلب على المقاومات الكبيرة باستعمال اقل قوة ممكنة، كما تساعده في الحصول على سرعة كبيرة أو مدى حركي واسع.</a:t>
            </a:r>
            <a:endParaRPr lang="en-US" sz="1600" dirty="0"/>
          </a:p>
          <a:p>
            <a:pPr algn="just" rtl="1"/>
            <a:r>
              <a:rPr lang="ar-SA" sz="1600" dirty="0"/>
              <a:t>جميع هذه الامور يحتاجها الانسان الرياضي في مختلف المسابقات لتحقيق التفوق، كما أنه يستخدم المباديء الميكانيكية المختلفة عند استعمال الادوات الرياضية كمضارب التنس وعصي الهوكي والسكواش مستخدما إياها كروافع بغرض كسب المسافة البعيدة وان كانت القوة ال</a:t>
            </a:r>
            <a:r>
              <a:rPr lang="ar-IQ" sz="1600" dirty="0"/>
              <a:t>م</a:t>
            </a:r>
            <a:r>
              <a:rPr lang="ar-SA" sz="1600" dirty="0"/>
              <a:t>ستخدمة صغيرة نسبياً، وهذا النوع من الروافع لايؤدي الى الاقتصاد بالجهد بدرجة كبيرة وانما يتطلب منه حركة سريعة ذات مدى واسع حتى يحقق المسافة البعيدة.	</a:t>
            </a:r>
            <a:endParaRPr lang="en-US" sz="16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674" y="1502815"/>
            <a:ext cx="1948513" cy="274415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0605" y="1707597"/>
            <a:ext cx="2485068" cy="2595985"/>
          </a:xfrm>
          <a:prstGeom prst="rect">
            <a:avLst/>
          </a:prstGeom>
        </p:spPr>
      </p:pic>
    </p:spTree>
    <p:extLst>
      <p:ext uri="{BB962C8B-B14F-4D97-AF65-F5344CB8AC3E}">
        <p14:creationId xmlns:p14="http://schemas.microsoft.com/office/powerpoint/2010/main" val="1994532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4375" y="1655520"/>
            <a:ext cx="7635250" cy="3046988"/>
          </a:xfrm>
          <a:prstGeom prst="rect">
            <a:avLst/>
          </a:prstGeom>
          <a:noFill/>
        </p:spPr>
        <p:txBody>
          <a:bodyPr wrap="square" rtlCol="0">
            <a:spAutoFit/>
          </a:bodyPr>
          <a:lstStyle/>
          <a:p>
            <a:pPr algn="ctr"/>
            <a:r>
              <a:rPr lang="ar-IQ" sz="9600" b="1" dirty="0">
                <a:solidFill>
                  <a:srgbClr val="C00000"/>
                </a:solidFill>
                <a:effectLst>
                  <a:outerShdw blurRad="38100" dist="38100" dir="2700000" algn="tl">
                    <a:srgbClr val="000000">
                      <a:alpha val="43137"/>
                    </a:srgbClr>
                  </a:outerShdw>
                </a:effectLst>
              </a:rPr>
              <a:t>شكرا لطيب الاستماع</a:t>
            </a:r>
            <a:endParaRPr lang="en-US" sz="96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9100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5207" y="1350110"/>
            <a:ext cx="8699610" cy="1815882"/>
          </a:xfrm>
          <a:prstGeom prst="rect">
            <a:avLst/>
          </a:prstGeom>
        </p:spPr>
        <p:txBody>
          <a:bodyPr wrap="square">
            <a:spAutoFit/>
          </a:bodyPr>
          <a:lstStyle/>
          <a:p>
            <a:pPr algn="just" rtl="1"/>
            <a:r>
              <a:rPr lang="ar-SA" sz="1600" dirty="0"/>
              <a:t>إن عمل العظام كعتلات في الجسم يؤدي لفوائد ميكانيكية مهمة في الجسم البشري ويُعبر عنها بنسبة تدعى الفائدة الميكانيكية (</a:t>
            </a:r>
            <a:r>
              <a:rPr lang="en-US" sz="1600" dirty="0"/>
              <a:t>Mechanical Advantage</a:t>
            </a:r>
            <a:r>
              <a:rPr lang="ar-SA" sz="1600" dirty="0"/>
              <a:t>) ومعناها قياس عدد المرات التي تستطيع فيها هذه الآلة البسيطة من مضاعفة الجهد المطبق على الحمل.. </a:t>
            </a:r>
            <a:r>
              <a:rPr lang="ar-SA" sz="1600" b="1" dirty="0">
                <a:solidFill>
                  <a:srgbClr val="FF0000"/>
                </a:solidFill>
              </a:rPr>
              <a:t>وتتُميز العتلات بوجود ثلاث مسميات مهمة وهي:</a:t>
            </a:r>
            <a:endParaRPr lang="en-US" sz="1600" b="1" dirty="0">
              <a:solidFill>
                <a:srgbClr val="FF0000"/>
              </a:solidFill>
            </a:endParaRPr>
          </a:p>
          <a:p>
            <a:pPr marL="342900" lvl="0" indent="-342900" algn="just" rtl="1">
              <a:buFont typeface="+mj-lt"/>
              <a:buAutoNum type="arabicPeriod"/>
            </a:pPr>
            <a:r>
              <a:rPr lang="ar-SA" sz="1600" dirty="0"/>
              <a:t>نقطة الارتكاز أو المحور والتي تدور حولها العتلة (</a:t>
            </a:r>
            <a:r>
              <a:rPr lang="en-US" sz="1600" dirty="0"/>
              <a:t>fulcrum</a:t>
            </a:r>
            <a:r>
              <a:rPr lang="ar-SA" sz="1600" dirty="0"/>
              <a:t>)</a:t>
            </a:r>
            <a:endParaRPr lang="en-US" sz="1600" dirty="0"/>
          </a:p>
          <a:p>
            <a:pPr marL="342900" indent="-342900" algn="just" rtl="1">
              <a:buFont typeface="+mj-lt"/>
              <a:buAutoNum type="arabicPeriod"/>
            </a:pPr>
            <a:r>
              <a:rPr lang="ar-SA" sz="1600" dirty="0"/>
              <a:t>الحمل وهي (المقاومة) المعاكسة التي تُسلط بواسطة جهاز العتلة كالثقل (</a:t>
            </a:r>
            <a:r>
              <a:rPr lang="en-US" sz="1600" dirty="0"/>
              <a:t>load</a:t>
            </a:r>
            <a:r>
              <a:rPr lang="ar-SA" sz="1600" dirty="0"/>
              <a:t>)</a:t>
            </a:r>
            <a:endParaRPr lang="en-US" sz="1600" dirty="0"/>
          </a:p>
          <a:p>
            <a:pPr marL="342900" indent="-342900" algn="just" rtl="1">
              <a:buFont typeface="+mj-lt"/>
              <a:buAutoNum type="arabicPeriod"/>
            </a:pPr>
            <a:r>
              <a:rPr lang="ar-SA" sz="1600" dirty="0"/>
              <a:t>الجهد وهي ( القوة) المسلطة من قبل مُستخدم العتلة كالقوة العضلية (</a:t>
            </a:r>
            <a:r>
              <a:rPr lang="en-US" sz="1600" dirty="0"/>
              <a:t>effort</a:t>
            </a:r>
            <a:r>
              <a:rPr lang="ar-SA" sz="1600" dirty="0"/>
              <a:t>)</a:t>
            </a:r>
            <a:endParaRPr lang="en-US" sz="1600" dirty="0"/>
          </a:p>
          <a:p>
            <a:pPr algn="just" rtl="1"/>
            <a:r>
              <a:rPr lang="ar-SA" sz="1600" dirty="0"/>
              <a:t>فالطريقة التي تعمل فيها العتلة تعتمد على نوع العتلة.</a:t>
            </a:r>
            <a:endParaRPr lang="en-US" sz="1600" dirty="0"/>
          </a:p>
        </p:txBody>
      </p:sp>
      <p:sp>
        <p:nvSpPr>
          <p:cNvPr id="4" name="Rectangle 3"/>
          <p:cNvSpPr/>
          <p:nvPr/>
        </p:nvSpPr>
        <p:spPr>
          <a:xfrm>
            <a:off x="4962790" y="3165992"/>
            <a:ext cx="4266590" cy="369332"/>
          </a:xfrm>
          <a:prstGeom prst="rect">
            <a:avLst/>
          </a:prstGeom>
        </p:spPr>
        <p:txBody>
          <a:bodyPr wrap="square">
            <a:spAutoFit/>
          </a:bodyPr>
          <a:lstStyle/>
          <a:p>
            <a:r>
              <a:rPr lang="ar-SA" b="1" dirty="0">
                <a:solidFill>
                  <a:srgbClr val="FF0000"/>
                </a:solidFill>
              </a:rPr>
              <a:t>تُصنف العتلات في الجسم البشري لثلاث أنواع وهي:</a:t>
            </a:r>
            <a:endParaRPr lang="en-US" b="1" dirty="0">
              <a:solidFill>
                <a:srgbClr val="FF0000"/>
              </a:solidFill>
            </a:endParaRPr>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0" y="3667869"/>
            <a:ext cx="3044950" cy="919872"/>
          </a:xfrm>
          <a:prstGeom prst="rect">
            <a:avLst/>
          </a:prstGeom>
        </p:spPr>
      </p:pic>
      <p:sp>
        <p:nvSpPr>
          <p:cNvPr id="6" name="Rectangle 5"/>
          <p:cNvSpPr/>
          <p:nvPr/>
        </p:nvSpPr>
        <p:spPr>
          <a:xfrm>
            <a:off x="152705" y="4584042"/>
            <a:ext cx="2892245" cy="461665"/>
          </a:xfrm>
          <a:prstGeom prst="rect">
            <a:avLst/>
          </a:prstGeom>
        </p:spPr>
        <p:txBody>
          <a:bodyPr wrap="square">
            <a:spAutoFit/>
          </a:bodyPr>
          <a:lstStyle/>
          <a:p>
            <a:pPr algn="ctr" rtl="1"/>
            <a:r>
              <a:rPr lang="ar-IQ" sz="1200" dirty="0"/>
              <a:t>عتلة من النوع الاول (المحور في المنتصف وكل من القوة والمقاومة على طرفي الجسم)</a:t>
            </a:r>
            <a:endParaRPr lang="en-US" sz="1200" dirty="0"/>
          </a:p>
        </p:txBody>
      </p:sp>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a:xfrm>
            <a:off x="3044949" y="3667869"/>
            <a:ext cx="2823951" cy="900855"/>
          </a:xfrm>
          <a:prstGeom prst="rect">
            <a:avLst/>
          </a:prstGeom>
        </p:spPr>
      </p:pic>
      <p:sp>
        <p:nvSpPr>
          <p:cNvPr id="8" name="Rectangle 7"/>
          <p:cNvSpPr/>
          <p:nvPr/>
        </p:nvSpPr>
        <p:spPr>
          <a:xfrm>
            <a:off x="3028608" y="4587741"/>
            <a:ext cx="2748690" cy="461665"/>
          </a:xfrm>
          <a:prstGeom prst="rect">
            <a:avLst/>
          </a:prstGeom>
        </p:spPr>
        <p:txBody>
          <a:bodyPr wrap="square">
            <a:spAutoFit/>
          </a:bodyPr>
          <a:lstStyle/>
          <a:p>
            <a:pPr algn="ctr"/>
            <a:r>
              <a:rPr lang="ar-IQ" sz="1200" dirty="0"/>
              <a:t>عتلة من النوع الثاني (المقاومة في المنتصف وكل من المحور والقوة على طرفي الجسم)</a:t>
            </a:r>
            <a:endParaRPr lang="en-US" sz="1200" dirty="0"/>
          </a:p>
        </p:txBody>
      </p:sp>
      <p:pic>
        <p:nvPicPr>
          <p:cNvPr id="9" name="Picture 8"/>
          <p:cNvPicPr/>
          <p:nvPr/>
        </p:nvPicPr>
        <p:blipFill>
          <a:blip r:embed="rId4" cstate="print">
            <a:extLst>
              <a:ext uri="{28A0092B-C50C-407E-A947-70E740481C1C}">
                <a14:useLocalDpi xmlns:a14="http://schemas.microsoft.com/office/drawing/2010/main" val="0"/>
              </a:ext>
            </a:extLst>
          </a:blip>
          <a:stretch>
            <a:fillRect/>
          </a:stretch>
        </p:blipFill>
        <p:spPr>
          <a:xfrm>
            <a:off x="5837984" y="3667869"/>
            <a:ext cx="2797163" cy="932888"/>
          </a:xfrm>
          <a:prstGeom prst="rect">
            <a:avLst/>
          </a:prstGeom>
        </p:spPr>
      </p:pic>
      <p:sp>
        <p:nvSpPr>
          <p:cNvPr id="10" name="Rectangle 9"/>
          <p:cNvSpPr/>
          <p:nvPr/>
        </p:nvSpPr>
        <p:spPr>
          <a:xfrm>
            <a:off x="5868901" y="4600757"/>
            <a:ext cx="2892245" cy="461665"/>
          </a:xfrm>
          <a:prstGeom prst="rect">
            <a:avLst/>
          </a:prstGeom>
        </p:spPr>
        <p:txBody>
          <a:bodyPr wrap="square">
            <a:spAutoFit/>
          </a:bodyPr>
          <a:lstStyle/>
          <a:p>
            <a:pPr algn="ctr"/>
            <a:r>
              <a:rPr lang="ar-IQ" sz="1200" dirty="0"/>
              <a:t>عتلة من النوع الثالث (القوة في المنتصف وكل من المحور والمقاومة على طرفي الجسم)</a:t>
            </a:r>
            <a:endParaRPr lang="en-US" sz="1200" dirty="0"/>
          </a:p>
        </p:txBody>
      </p:sp>
    </p:spTree>
    <p:extLst>
      <p:ext uri="{BB962C8B-B14F-4D97-AF65-F5344CB8AC3E}">
        <p14:creationId xmlns:p14="http://schemas.microsoft.com/office/powerpoint/2010/main" val="677283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heel(1)">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ppt_x"/>
                                          </p:val>
                                        </p:tav>
                                        <p:tav tm="100000">
                                          <p:val>
                                            <p:strVal val="#ppt_x"/>
                                          </p:val>
                                        </p:tav>
                                      </p:tavLst>
                                    </p:anim>
                                    <p:anim calcmode="lin" valueType="num">
                                      <p:cBhvr additive="base">
                                        <p:cTn id="4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ppt_x"/>
                                          </p:val>
                                        </p:tav>
                                        <p:tav tm="100000">
                                          <p:val>
                                            <p:strVal val="#ppt_x"/>
                                          </p:val>
                                        </p:tav>
                                      </p:tavLst>
                                    </p:anim>
                                    <p:anim calcmode="lin" valueType="num">
                                      <p:cBhvr additive="base">
                                        <p:cTn id="4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8"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8965" y="3487980"/>
            <a:ext cx="2460602" cy="1123340"/>
          </a:xfrm>
          <a:prstGeom prst="rect">
            <a:avLst/>
          </a:prstGeom>
        </p:spPr>
      </p:pic>
      <p:sp>
        <p:nvSpPr>
          <p:cNvPr id="2" name="Title 1"/>
          <p:cNvSpPr>
            <a:spLocks noGrp="1"/>
          </p:cNvSpPr>
          <p:nvPr>
            <p:ph type="title"/>
          </p:nvPr>
        </p:nvSpPr>
        <p:spPr/>
        <p:txBody>
          <a:bodyPr>
            <a:normAutofit/>
          </a:bodyPr>
          <a:lstStyle/>
          <a:p>
            <a:pPr algn="r"/>
            <a:r>
              <a:rPr lang="ar-IQ" sz="2400" b="1" dirty="0">
                <a:effectLst/>
              </a:rPr>
              <a:t>بعض النماذج لتطبيقات العتلات على جسم الانسان</a:t>
            </a:r>
            <a:endParaRPr lang="en-US" sz="2400"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724705" y="1197405"/>
            <a:ext cx="3817625" cy="2748690"/>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906" y="1197405"/>
            <a:ext cx="4123035" cy="2748690"/>
          </a:xfrm>
          <a:prstGeom prst="rect">
            <a:avLst/>
          </a:prstGeom>
        </p:spPr>
      </p:pic>
      <p:cxnSp>
        <p:nvCxnSpPr>
          <p:cNvPr id="8" name="Straight Arrow Connector 7"/>
          <p:cNvCxnSpPr/>
          <p:nvPr/>
        </p:nvCxnSpPr>
        <p:spPr>
          <a:xfrm flipV="1">
            <a:off x="3044950" y="3946095"/>
            <a:ext cx="0" cy="28083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1" name="Rectangle 10"/>
          <p:cNvSpPr/>
          <p:nvPr/>
        </p:nvSpPr>
        <p:spPr>
          <a:xfrm>
            <a:off x="2047611" y="4709620"/>
            <a:ext cx="4895219" cy="369332"/>
          </a:xfrm>
          <a:prstGeom prst="rect">
            <a:avLst/>
          </a:prstGeom>
        </p:spPr>
        <p:txBody>
          <a:bodyPr wrap="square">
            <a:spAutoFit/>
          </a:bodyPr>
          <a:lstStyle/>
          <a:p>
            <a:pPr algn="ctr" rtl="1"/>
            <a:r>
              <a:rPr lang="ar-IQ" b="1" dirty="0"/>
              <a:t>عتلة من النوع الاول</a:t>
            </a:r>
            <a:endParaRPr lang="en-US" dirty="0"/>
          </a:p>
        </p:txBody>
      </p:sp>
      <p:sp>
        <p:nvSpPr>
          <p:cNvPr id="12" name="TextBox 11"/>
          <p:cNvSpPr txBox="1"/>
          <p:nvPr/>
        </p:nvSpPr>
        <p:spPr>
          <a:xfrm>
            <a:off x="2739540" y="4251505"/>
            <a:ext cx="763525" cy="307777"/>
          </a:xfrm>
          <a:prstGeom prst="rect">
            <a:avLst/>
          </a:prstGeom>
          <a:noFill/>
        </p:spPr>
        <p:txBody>
          <a:bodyPr wrap="square" rtlCol="0">
            <a:spAutoFit/>
          </a:bodyPr>
          <a:lstStyle/>
          <a:p>
            <a:pPr algn="ctr"/>
            <a:r>
              <a:rPr lang="ar-IQ" sz="1400" dirty="0"/>
              <a:t>القوة</a:t>
            </a:r>
            <a:endParaRPr lang="en-US" sz="1400" dirty="0"/>
          </a:p>
        </p:txBody>
      </p:sp>
      <p:sp>
        <p:nvSpPr>
          <p:cNvPr id="13" name="TextBox 12"/>
          <p:cNvSpPr txBox="1"/>
          <p:nvPr/>
        </p:nvSpPr>
        <p:spPr>
          <a:xfrm>
            <a:off x="754373" y="4251505"/>
            <a:ext cx="610821" cy="307777"/>
          </a:xfrm>
          <a:prstGeom prst="rect">
            <a:avLst/>
          </a:prstGeom>
          <a:noFill/>
        </p:spPr>
        <p:txBody>
          <a:bodyPr wrap="square" rtlCol="0">
            <a:spAutoFit/>
          </a:bodyPr>
          <a:lstStyle/>
          <a:p>
            <a:pPr algn="ctr"/>
            <a:r>
              <a:rPr lang="ar-IQ" sz="1400" dirty="0"/>
              <a:t>مقاومة</a:t>
            </a:r>
            <a:endParaRPr lang="en-US" sz="1400" dirty="0"/>
          </a:p>
        </p:txBody>
      </p:sp>
    </p:spTree>
    <p:extLst>
      <p:ext uri="{BB962C8B-B14F-4D97-AF65-F5344CB8AC3E}">
        <p14:creationId xmlns:p14="http://schemas.microsoft.com/office/powerpoint/2010/main" val="944451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7410" y="0"/>
            <a:ext cx="4123035" cy="2533947"/>
          </a:xfrm>
          <a:prstGeom prst="rect">
            <a:avLst/>
          </a:prstGeom>
        </p:spPr>
      </p:pic>
      <p:sp>
        <p:nvSpPr>
          <p:cNvPr id="5" name="TextBox 4"/>
          <p:cNvSpPr txBox="1"/>
          <p:nvPr/>
        </p:nvSpPr>
        <p:spPr>
          <a:xfrm>
            <a:off x="5966316" y="2587847"/>
            <a:ext cx="2290575" cy="369332"/>
          </a:xfrm>
          <a:prstGeom prst="rect">
            <a:avLst/>
          </a:prstGeom>
          <a:noFill/>
        </p:spPr>
        <p:txBody>
          <a:bodyPr wrap="square" rtlCol="0">
            <a:spAutoFit/>
          </a:bodyPr>
          <a:lstStyle/>
          <a:p>
            <a:pPr algn="ctr"/>
            <a:r>
              <a:rPr lang="ar-IQ" dirty="0"/>
              <a:t>عتلة من النوع الثاني</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4204087" cy="2460246"/>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279" y="3146910"/>
            <a:ext cx="5096626" cy="1903780"/>
          </a:xfrm>
          <a:prstGeom prst="rect">
            <a:avLst/>
          </a:prstGeom>
        </p:spPr>
      </p:pic>
      <p:sp>
        <p:nvSpPr>
          <p:cNvPr id="8" name="Right Arrow 7"/>
          <p:cNvSpPr/>
          <p:nvPr/>
        </p:nvSpPr>
        <p:spPr>
          <a:xfrm flipH="1">
            <a:off x="5640934" y="3793390"/>
            <a:ext cx="2615957" cy="610820"/>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0" name="TextBox 9"/>
          <p:cNvSpPr txBox="1"/>
          <p:nvPr/>
        </p:nvSpPr>
        <p:spPr>
          <a:xfrm>
            <a:off x="2298303" y="1203992"/>
            <a:ext cx="1832460" cy="369332"/>
          </a:xfrm>
          <a:prstGeom prst="rect">
            <a:avLst/>
          </a:prstGeom>
          <a:noFill/>
        </p:spPr>
        <p:txBody>
          <a:bodyPr wrap="square" rtlCol="0">
            <a:spAutoFit/>
          </a:bodyPr>
          <a:lstStyle/>
          <a:p>
            <a:pPr algn="ctr"/>
            <a:r>
              <a:rPr lang="ar-IQ" dirty="0"/>
              <a:t>عتلة من النوع الثالث</a:t>
            </a:r>
            <a:endParaRPr lang="en-US" dirty="0"/>
          </a:p>
        </p:txBody>
      </p:sp>
      <p:sp>
        <p:nvSpPr>
          <p:cNvPr id="11" name="TextBox 10"/>
          <p:cNvSpPr txBox="1"/>
          <p:nvPr/>
        </p:nvSpPr>
        <p:spPr>
          <a:xfrm>
            <a:off x="6175403" y="4487412"/>
            <a:ext cx="1928784" cy="369332"/>
          </a:xfrm>
          <a:prstGeom prst="rect">
            <a:avLst/>
          </a:prstGeom>
          <a:noFill/>
        </p:spPr>
        <p:txBody>
          <a:bodyPr wrap="square" rtlCol="0">
            <a:spAutoFit/>
          </a:bodyPr>
          <a:lstStyle/>
          <a:p>
            <a:pPr algn="ctr"/>
            <a:r>
              <a:rPr lang="ar-IQ" dirty="0"/>
              <a:t>عتلة من النوع الثالث</a:t>
            </a:r>
            <a:endParaRPr lang="en-US" dirty="0"/>
          </a:p>
        </p:txBody>
      </p:sp>
    </p:spTree>
    <p:extLst>
      <p:ext uri="{BB962C8B-B14F-4D97-AF65-F5344CB8AC3E}">
        <p14:creationId xmlns:p14="http://schemas.microsoft.com/office/powerpoint/2010/main" val="515613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ppt_x"/>
                                          </p:val>
                                        </p:tav>
                                        <p:tav tm="100000">
                                          <p:val>
                                            <p:strVal val="#ppt_x"/>
                                          </p:val>
                                        </p:tav>
                                      </p:tavLst>
                                    </p:anim>
                                    <p:anim calcmode="lin" valueType="num">
                                      <p:cBhvr additive="base">
                                        <p:cTn id="2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circle(in)">
                                      <p:cBhvr>
                                        <p:cTn id="3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30115" y="433880"/>
            <a:ext cx="3611886" cy="461665"/>
          </a:xfrm>
          <a:prstGeom prst="rect">
            <a:avLst/>
          </a:prstGeom>
        </p:spPr>
        <p:txBody>
          <a:bodyPr wrap="none">
            <a:spAutoFit/>
          </a:bodyPr>
          <a:lstStyle/>
          <a:p>
            <a:pPr algn="r"/>
            <a:r>
              <a:rPr lang="ar-SA" sz="2400" b="1" dirty="0">
                <a:solidFill>
                  <a:schemeClr val="bg1"/>
                </a:solidFill>
              </a:rPr>
              <a:t>تأثير العضلات على العظام كروافع</a:t>
            </a:r>
            <a:r>
              <a:rPr lang="ar-IQ" sz="2400" b="1" dirty="0">
                <a:solidFill>
                  <a:schemeClr val="bg1"/>
                </a:solidFill>
              </a:rPr>
              <a:t>:</a:t>
            </a:r>
            <a:endParaRPr lang="en-US" sz="2400" dirty="0">
              <a:solidFill>
                <a:schemeClr val="bg1"/>
              </a:solidFill>
            </a:endParaRPr>
          </a:p>
        </p:txBody>
      </p:sp>
      <p:sp>
        <p:nvSpPr>
          <p:cNvPr id="4" name="Rectangular Callout 3"/>
          <p:cNvSpPr/>
          <p:nvPr/>
        </p:nvSpPr>
        <p:spPr>
          <a:xfrm flipH="1">
            <a:off x="5421062" y="1655520"/>
            <a:ext cx="3648132" cy="1985165"/>
          </a:xfrm>
          <a:prstGeom prst="wedgeRectCallout">
            <a:avLst/>
          </a:prstGeom>
        </p:spPr>
        <p:style>
          <a:lnRef idx="0">
            <a:schemeClr val="accent2"/>
          </a:lnRef>
          <a:fillRef idx="3">
            <a:schemeClr val="accent2"/>
          </a:fillRef>
          <a:effectRef idx="3">
            <a:schemeClr val="accent2"/>
          </a:effectRef>
          <a:fontRef idx="minor">
            <a:schemeClr val="lt1"/>
          </a:fontRef>
        </p:style>
        <p:txBody>
          <a:bodyPr rtlCol="0" anchor="ctr"/>
          <a:lstStyle/>
          <a:p>
            <a:pPr algn="r"/>
            <a:r>
              <a:rPr lang="ar-SA" dirty="0"/>
              <a:t>إذا عملت عضلة وهي في حالة انقباض على بقاء الجسم في حالة سكون بحيث كان تأثير عزم هذه القوة مساويا لعزم مقاومة هذا الجسم، فأن هذا العمل يسمى عملا ثابتا او عملا ستاتيكيا، واثناء هذا العمل الثابت لايتغير طول العضلة وإنها تعمل من الثبات. </a:t>
            </a:r>
            <a:endParaRPr lang="en-US" dirty="0"/>
          </a:p>
        </p:txBody>
      </p:sp>
      <p:sp>
        <p:nvSpPr>
          <p:cNvPr id="5" name="Flowchart: Punched Tape 4"/>
          <p:cNvSpPr/>
          <p:nvPr/>
        </p:nvSpPr>
        <p:spPr>
          <a:xfrm>
            <a:off x="0" y="1628618"/>
            <a:ext cx="4260154" cy="2317477"/>
          </a:xfrm>
          <a:prstGeom prst="flowChartPunchedTape">
            <a:avLst/>
          </a:prstGeom>
        </p:spPr>
        <p:style>
          <a:lnRef idx="1">
            <a:schemeClr val="accent2"/>
          </a:lnRef>
          <a:fillRef idx="3">
            <a:schemeClr val="accent2"/>
          </a:fillRef>
          <a:effectRef idx="2">
            <a:schemeClr val="accent2"/>
          </a:effectRef>
          <a:fontRef idx="minor">
            <a:schemeClr val="lt1"/>
          </a:fontRef>
        </p:style>
        <p:txBody>
          <a:bodyPr rtlCol="0" anchor="ctr"/>
          <a:lstStyle/>
          <a:p>
            <a:pPr lvl="0" algn="r" rtl="1"/>
            <a:r>
              <a:rPr lang="ar-SA" dirty="0"/>
              <a:t>إذا عملت العضلة في حالة شد مثلا، بحيث تغلب عزم قوة العضلة على عزم قوة المقاومة فتنتج من ذلك حركة في اتجاه قوة شد العضلة، وفي هذه الحالة سوف تقصر العضلة وهذا العمل يسمى بالعمل الحركي او العمل الديناميكي.</a:t>
            </a:r>
            <a:endParaRPr lang="en-US" dirty="0"/>
          </a:p>
        </p:txBody>
      </p:sp>
      <p:sp>
        <p:nvSpPr>
          <p:cNvPr id="6" name="Line Callout 2 5"/>
          <p:cNvSpPr/>
          <p:nvPr/>
        </p:nvSpPr>
        <p:spPr>
          <a:xfrm>
            <a:off x="1976015" y="3946095"/>
            <a:ext cx="5802790" cy="1068935"/>
          </a:xfrm>
          <a:prstGeom prst="borderCallout2">
            <a:avLst>
              <a:gd name="adj1" fmla="val 18750"/>
              <a:gd name="adj2" fmla="val -8333"/>
              <a:gd name="adj3" fmla="val 18750"/>
              <a:gd name="adj4" fmla="val -16667"/>
              <a:gd name="adj5" fmla="val 101558"/>
              <a:gd name="adj6" fmla="val -27611"/>
            </a:avLst>
          </a:prstGeom>
          <a:solidFill>
            <a:srgbClr val="C00000"/>
          </a:solidFill>
          <a:effectLst>
            <a:glow rad="228600">
              <a:schemeClr val="accent4">
                <a:satMod val="175000"/>
                <a:alpha val="40000"/>
              </a:schemeClr>
            </a:glo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r" rtl="1"/>
            <a:r>
              <a:rPr lang="ar-SA" dirty="0"/>
              <a:t>إذا كان عزم قوة شد العضلة اقل من عزم قوة المقاومة، فأن الحركة ستكون في اتجاه عكس اتجاه قوة العضلة، كما أن العضلة ستطول ويقال في مثل هذه الحالة إن العضلة تعمل وهي تطول وان هذا العمل عمل معاكس لعمل العضلة.</a:t>
            </a:r>
            <a:endParaRPr lang="en-US" dirty="0"/>
          </a:p>
        </p:txBody>
      </p:sp>
      <p:sp>
        <p:nvSpPr>
          <p:cNvPr id="7" name="TextBox 6"/>
          <p:cNvSpPr txBox="1"/>
          <p:nvPr/>
        </p:nvSpPr>
        <p:spPr>
          <a:xfrm>
            <a:off x="7079164" y="1197405"/>
            <a:ext cx="331927" cy="523220"/>
          </a:xfrm>
          <a:prstGeom prst="rect">
            <a:avLst/>
          </a:prstGeom>
          <a:noFill/>
        </p:spPr>
        <p:txBody>
          <a:bodyPr wrap="square" rtlCol="0">
            <a:spAutoFit/>
          </a:bodyPr>
          <a:lstStyle/>
          <a:p>
            <a:r>
              <a:rPr lang="ar-IQ" sz="2800" b="1" dirty="0">
                <a:solidFill>
                  <a:srgbClr val="C00000"/>
                </a:solidFill>
              </a:rPr>
              <a:t>1</a:t>
            </a:r>
            <a:endParaRPr lang="en-US" sz="2800" b="1" dirty="0">
              <a:solidFill>
                <a:srgbClr val="C00000"/>
              </a:solidFill>
            </a:endParaRPr>
          </a:p>
        </p:txBody>
      </p:sp>
      <p:sp>
        <p:nvSpPr>
          <p:cNvPr id="8" name="TextBox 7"/>
          <p:cNvSpPr txBox="1"/>
          <p:nvPr/>
        </p:nvSpPr>
        <p:spPr>
          <a:xfrm>
            <a:off x="1197122" y="1490383"/>
            <a:ext cx="331927" cy="523220"/>
          </a:xfrm>
          <a:prstGeom prst="rect">
            <a:avLst/>
          </a:prstGeom>
          <a:noFill/>
        </p:spPr>
        <p:txBody>
          <a:bodyPr wrap="square" rtlCol="0">
            <a:spAutoFit/>
          </a:bodyPr>
          <a:lstStyle/>
          <a:p>
            <a:r>
              <a:rPr lang="ar-IQ" sz="2800" b="1" dirty="0">
                <a:solidFill>
                  <a:srgbClr val="C00000"/>
                </a:solidFill>
              </a:rPr>
              <a:t>2</a:t>
            </a:r>
            <a:endParaRPr lang="en-US" sz="2800" b="1" dirty="0">
              <a:solidFill>
                <a:srgbClr val="C00000"/>
              </a:solidFill>
            </a:endParaRPr>
          </a:p>
        </p:txBody>
      </p:sp>
      <p:sp>
        <p:nvSpPr>
          <p:cNvPr id="9" name="TextBox 8"/>
          <p:cNvSpPr txBox="1"/>
          <p:nvPr/>
        </p:nvSpPr>
        <p:spPr>
          <a:xfrm>
            <a:off x="7971950" y="4251505"/>
            <a:ext cx="331927" cy="523220"/>
          </a:xfrm>
          <a:prstGeom prst="rect">
            <a:avLst/>
          </a:prstGeom>
          <a:noFill/>
        </p:spPr>
        <p:txBody>
          <a:bodyPr wrap="square" rtlCol="0">
            <a:spAutoFit/>
          </a:bodyPr>
          <a:lstStyle/>
          <a:p>
            <a:r>
              <a:rPr lang="ar-IQ" sz="2800" b="1" dirty="0">
                <a:solidFill>
                  <a:srgbClr val="C00000"/>
                </a:solidFill>
              </a:rPr>
              <a:t>3</a:t>
            </a:r>
            <a:endParaRPr lang="en-US" sz="2800" b="1" dirty="0">
              <a:solidFill>
                <a:srgbClr val="C00000"/>
              </a:solidFill>
            </a:endParaRPr>
          </a:p>
        </p:txBody>
      </p:sp>
    </p:spTree>
    <p:extLst>
      <p:ext uri="{BB962C8B-B14F-4D97-AF65-F5344CB8AC3E}">
        <p14:creationId xmlns:p14="http://schemas.microsoft.com/office/powerpoint/2010/main" val="113890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circle(in)">
                                      <p:cBhvr>
                                        <p:cTn id="2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8965" y="1485174"/>
            <a:ext cx="8542330" cy="584775"/>
          </a:xfrm>
          <a:prstGeom prst="rect">
            <a:avLst/>
          </a:prstGeom>
        </p:spPr>
        <p:txBody>
          <a:bodyPr wrap="square">
            <a:spAutoFit/>
          </a:bodyPr>
          <a:lstStyle/>
          <a:p>
            <a:pPr algn="r"/>
            <a:r>
              <a:rPr lang="ar-SA" sz="1600" dirty="0"/>
              <a:t>ولعل المثال الأحسن والأوضح كما أسلفت بالنسبة لنوع عتلة من الصنف الثالث هو عمل العضلة العضدية الأمامية في حال رفع الثقل المثبت باليد وعندما يكون المرفق محورا للحركة.</a:t>
            </a:r>
            <a:endParaRPr lang="en-US" sz="1600" dirty="0"/>
          </a:p>
        </p:txBody>
      </p:sp>
      <p:pic>
        <p:nvPicPr>
          <p:cNvPr id="3" name="Picture 2" descr="img008"/>
          <p:cNvPicPr/>
          <p:nvPr/>
        </p:nvPicPr>
        <p:blipFill>
          <a:blip r:embed="rId2" cstate="print">
            <a:lum bright="6000"/>
          </a:blip>
          <a:srcRect/>
          <a:stretch>
            <a:fillRect/>
          </a:stretch>
        </p:blipFill>
        <p:spPr bwMode="auto">
          <a:xfrm>
            <a:off x="7666461" y="2176003"/>
            <a:ext cx="956590" cy="1149040"/>
          </a:xfrm>
          <a:prstGeom prst="rect">
            <a:avLst/>
          </a:prstGeom>
          <a:noFill/>
          <a:ln w="9525">
            <a:noFill/>
            <a:miter lim="800000"/>
            <a:headEnd/>
            <a:tailEnd/>
          </a:ln>
        </p:spPr>
      </p:pic>
      <p:pic>
        <p:nvPicPr>
          <p:cNvPr id="4" name="Picture 3"/>
          <p:cNvPicPr/>
          <p:nvPr/>
        </p:nvPicPr>
        <p:blipFill>
          <a:blip r:embed="rId3" cstate="print">
            <a:lum bright="6000" contrast="40000"/>
          </a:blip>
          <a:srcRect/>
          <a:stretch>
            <a:fillRect/>
          </a:stretch>
        </p:blipFill>
        <p:spPr bwMode="auto">
          <a:xfrm>
            <a:off x="6099050" y="2289538"/>
            <a:ext cx="1194600" cy="1103871"/>
          </a:xfrm>
          <a:prstGeom prst="rect">
            <a:avLst/>
          </a:prstGeom>
          <a:noFill/>
          <a:ln w="9525">
            <a:noFill/>
            <a:miter lim="800000"/>
            <a:headEnd/>
            <a:tailEnd/>
          </a:ln>
        </p:spPr>
      </p:pic>
      <p:pic>
        <p:nvPicPr>
          <p:cNvPr id="5" name="Picture 4" descr="img007"/>
          <p:cNvPicPr/>
          <p:nvPr/>
        </p:nvPicPr>
        <p:blipFill>
          <a:blip r:embed="rId4" cstate="print">
            <a:lum bright="6000"/>
          </a:blip>
          <a:srcRect/>
          <a:stretch>
            <a:fillRect/>
          </a:stretch>
        </p:blipFill>
        <p:spPr bwMode="auto">
          <a:xfrm>
            <a:off x="4572000" y="2352160"/>
            <a:ext cx="1375477" cy="1041249"/>
          </a:xfrm>
          <a:prstGeom prst="rect">
            <a:avLst/>
          </a:prstGeom>
          <a:noFill/>
          <a:ln w="9525">
            <a:noFill/>
            <a:miter lim="800000"/>
            <a:headEnd/>
            <a:tailEnd/>
          </a:ln>
        </p:spPr>
      </p:pic>
      <p:sp>
        <p:nvSpPr>
          <p:cNvPr id="6" name="Rectangle 5"/>
          <p:cNvSpPr/>
          <p:nvPr/>
        </p:nvSpPr>
        <p:spPr>
          <a:xfrm>
            <a:off x="296260" y="2176003"/>
            <a:ext cx="3817625" cy="1077218"/>
          </a:xfrm>
          <a:prstGeom prst="rect">
            <a:avLst/>
          </a:prstGeom>
        </p:spPr>
        <p:txBody>
          <a:bodyPr wrap="square">
            <a:spAutoFit/>
          </a:bodyPr>
          <a:lstStyle/>
          <a:p>
            <a:pPr algn="r" rtl="1"/>
            <a:r>
              <a:rPr lang="ar-SA" sz="1600" dirty="0"/>
              <a:t>لابد لي من الإشارة إلى أن طول المادة الصلدة للعتلة تدعى بذراع العتلة (</a:t>
            </a:r>
            <a:r>
              <a:rPr lang="en-US" sz="1600" dirty="0"/>
              <a:t>lever arm</a:t>
            </a:r>
            <a:r>
              <a:rPr lang="ar-SA" sz="1600" dirty="0"/>
              <a:t>) والتي تساوي في الشكل 0.3 </a:t>
            </a:r>
            <a:r>
              <a:rPr lang="en-US" sz="1600" dirty="0"/>
              <a:t>m</a:t>
            </a:r>
            <a:r>
              <a:rPr lang="ar-SA" sz="1600" dirty="0"/>
              <a:t> وإن قوة تدوير ذراع العتلة يدعى بالزخم (</a:t>
            </a:r>
            <a:r>
              <a:rPr lang="en-US" sz="1600" dirty="0"/>
              <a:t>momentum</a:t>
            </a:r>
            <a:r>
              <a:rPr lang="ar-SA" sz="1600" dirty="0"/>
              <a:t>)</a:t>
            </a:r>
            <a:endParaRPr lang="en-US" sz="1600" dirty="0"/>
          </a:p>
        </p:txBody>
      </p:sp>
      <p:pic>
        <p:nvPicPr>
          <p:cNvPr id="7" name="Picture 6" descr="img009"/>
          <p:cNvPicPr/>
          <p:nvPr/>
        </p:nvPicPr>
        <p:blipFill>
          <a:blip r:embed="rId5" cstate="print">
            <a:lum bright="24000"/>
          </a:blip>
          <a:srcRect/>
          <a:stretch>
            <a:fillRect/>
          </a:stretch>
        </p:blipFill>
        <p:spPr bwMode="auto">
          <a:xfrm>
            <a:off x="1059785" y="3029865"/>
            <a:ext cx="1583454" cy="1758582"/>
          </a:xfrm>
          <a:prstGeom prst="rect">
            <a:avLst/>
          </a:prstGeom>
          <a:noFill/>
          <a:ln w="9525">
            <a:noFill/>
            <a:miter lim="800000"/>
            <a:headEnd/>
            <a:tailEnd/>
          </a:ln>
        </p:spPr>
      </p:pic>
      <p:sp>
        <p:nvSpPr>
          <p:cNvPr id="8" name="Rectangle 7"/>
          <p:cNvSpPr/>
          <p:nvPr/>
        </p:nvSpPr>
        <p:spPr>
          <a:xfrm>
            <a:off x="3908554" y="3640685"/>
            <a:ext cx="5030115" cy="830997"/>
          </a:xfrm>
          <a:prstGeom prst="rect">
            <a:avLst/>
          </a:prstGeom>
        </p:spPr>
        <p:txBody>
          <a:bodyPr wrap="square">
            <a:spAutoFit/>
          </a:bodyPr>
          <a:lstStyle/>
          <a:p>
            <a:pPr algn="r" rtl="1"/>
            <a:r>
              <a:rPr lang="ar-SA" sz="1600" dirty="0"/>
              <a:t>وعند البحث في إيجاد قيمة الزخم الدائري والذي يعطى له مصطلح (</a:t>
            </a:r>
            <a:r>
              <a:rPr lang="en-US" sz="1600" dirty="0"/>
              <a:t>Torque</a:t>
            </a:r>
            <a:r>
              <a:rPr lang="ar-SA" sz="1600" dirty="0"/>
              <a:t>) نستخدم المعادلة التالية:    </a:t>
            </a:r>
            <a:endParaRPr lang="en-US" sz="1600" dirty="0"/>
          </a:p>
          <a:p>
            <a:pPr algn="r" rtl="1"/>
            <a:r>
              <a:rPr lang="ar-SA" sz="1600" dirty="0"/>
              <a:t>زخم القوة الدائري ( </a:t>
            </a:r>
            <a:r>
              <a:rPr lang="ar-IQ" sz="1600" dirty="0"/>
              <a:t>عزم المقاومة</a:t>
            </a:r>
            <a:r>
              <a:rPr lang="ar-SA" sz="1600" dirty="0"/>
              <a:t>)</a:t>
            </a:r>
            <a:r>
              <a:rPr lang="ar-IQ" sz="1600" dirty="0"/>
              <a:t>  (عزم الدوران) </a:t>
            </a:r>
            <a:r>
              <a:rPr lang="ar-SA" sz="1600" dirty="0"/>
              <a:t>= القوة × ذراعها</a:t>
            </a:r>
            <a:endParaRPr lang="en-US" sz="1600" dirty="0"/>
          </a:p>
        </p:txBody>
      </p:sp>
      <p:sp>
        <p:nvSpPr>
          <p:cNvPr id="9" name="Rectangle 8"/>
          <p:cNvSpPr/>
          <p:nvPr/>
        </p:nvSpPr>
        <p:spPr>
          <a:xfrm>
            <a:off x="2727483" y="4465281"/>
            <a:ext cx="6211186" cy="584775"/>
          </a:xfrm>
          <a:prstGeom prst="rect">
            <a:avLst/>
          </a:prstGeom>
        </p:spPr>
        <p:txBody>
          <a:bodyPr wrap="square">
            <a:spAutoFit/>
          </a:bodyPr>
          <a:lstStyle/>
          <a:p>
            <a:pPr algn="r" rtl="1"/>
            <a:r>
              <a:rPr lang="ar-SA" sz="1600" dirty="0"/>
              <a:t>أي القوة× المسافة المستقيمة بين محور الدوران ونقطة تسليط القوة.</a:t>
            </a:r>
            <a:endParaRPr lang="en-US" sz="1600" dirty="0"/>
          </a:p>
          <a:p>
            <a:pPr algn="r" rtl="1"/>
            <a:r>
              <a:rPr lang="ar-SA" sz="1600" dirty="0"/>
              <a:t>زخم القوة الدائري </a:t>
            </a:r>
            <a:r>
              <a:rPr lang="ar-SA" sz="1600" dirty="0" err="1"/>
              <a:t>هو </a:t>
            </a:r>
            <a:r>
              <a:rPr lang="ar-SA" sz="1600" dirty="0"/>
              <a:t>(200 </a:t>
            </a:r>
            <a:r>
              <a:rPr lang="en-US" sz="1600" dirty="0"/>
              <a:t>N</a:t>
            </a:r>
            <a:r>
              <a:rPr lang="ar-IQ" sz="1600" dirty="0"/>
              <a:t> </a:t>
            </a:r>
            <a:r>
              <a:rPr lang="ar-SA" sz="1600" dirty="0"/>
              <a:t>× 0.3 </a:t>
            </a:r>
            <a:r>
              <a:rPr lang="en-US" sz="1600" dirty="0"/>
              <a:t>m</a:t>
            </a:r>
            <a:r>
              <a:rPr lang="ar-SA" sz="1600" dirty="0" err="1"/>
              <a:t>)=</a:t>
            </a:r>
            <a:endParaRPr lang="en-US" sz="1600" dirty="0"/>
          </a:p>
        </p:txBody>
      </p:sp>
    </p:spTree>
    <p:extLst>
      <p:ext uri="{BB962C8B-B14F-4D97-AF65-F5344CB8AC3E}">
        <p14:creationId xmlns:p14="http://schemas.microsoft.com/office/powerpoint/2010/main" val="3960910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circle(in)">
                                      <p:cBhvr>
                                        <p:cTn id="37" dur="20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74722" y="1350110"/>
            <a:ext cx="7167985" cy="1107996"/>
          </a:xfrm>
          <a:prstGeom prst="rect">
            <a:avLst/>
          </a:prstGeom>
        </p:spPr>
        <p:txBody>
          <a:bodyPr wrap="square">
            <a:spAutoFit/>
          </a:bodyPr>
          <a:lstStyle/>
          <a:p>
            <a:pPr algn="r" rtl="1"/>
            <a:r>
              <a:rPr lang="ar-SA" b="1" dirty="0">
                <a:solidFill>
                  <a:srgbClr val="FF0000"/>
                </a:solidFill>
              </a:rPr>
              <a:t>يمكن توضيح عمل العتلات في الجسم البشري من خلال تدريب القوة:</a:t>
            </a:r>
            <a:endParaRPr lang="en-US" b="1" dirty="0">
              <a:solidFill>
                <a:srgbClr val="FF0000"/>
              </a:solidFill>
            </a:endParaRPr>
          </a:p>
          <a:p>
            <a:pPr algn="r" rtl="1"/>
            <a:r>
              <a:rPr lang="ar-SA" sz="1600" dirty="0"/>
              <a:t>1) العتلة من النوع الأول في تمرين مد ذات الرؤوس الثلاثة العضدية باستخدام الدمبلص من الوضع الجالس.</a:t>
            </a:r>
            <a:endParaRPr lang="en-US" sz="1600" dirty="0"/>
          </a:p>
          <a:p>
            <a:pPr algn="r" rtl="1"/>
            <a:r>
              <a:rPr lang="ar-SA" sz="1600" dirty="0"/>
              <a:t>2) العتلة من النوع الثاني من خلال تمرين رفع كعبي القدمين من الوقوف.</a:t>
            </a:r>
            <a:endParaRPr lang="en-US" sz="1600" dirty="0"/>
          </a:p>
          <a:p>
            <a:pPr algn="r"/>
            <a:r>
              <a:rPr lang="ar-SA" sz="1600" dirty="0"/>
              <a:t>3) العتلة من النوع الثالث من خلال تمرين ثني المرفق باستخدام الدمبلص من الجلوس</a:t>
            </a:r>
            <a:endParaRPr lang="en-US" sz="1600" dirty="0"/>
          </a:p>
        </p:txBody>
      </p:sp>
      <p:pic>
        <p:nvPicPr>
          <p:cNvPr id="3" name="Picture 2" descr="class1a"/>
          <p:cNvPicPr/>
          <p:nvPr/>
        </p:nvPicPr>
        <p:blipFill>
          <a:blip r:embed="rId2" cstate="print"/>
          <a:srcRect/>
          <a:stretch>
            <a:fillRect/>
          </a:stretch>
        </p:blipFill>
        <p:spPr bwMode="auto">
          <a:xfrm>
            <a:off x="0" y="1262080"/>
            <a:ext cx="1524000" cy="1057275"/>
          </a:xfrm>
          <a:prstGeom prst="rect">
            <a:avLst/>
          </a:prstGeom>
          <a:noFill/>
          <a:ln w="9525">
            <a:noFill/>
            <a:miter lim="800000"/>
            <a:headEnd/>
            <a:tailEnd/>
          </a:ln>
        </p:spPr>
      </p:pic>
      <p:pic>
        <p:nvPicPr>
          <p:cNvPr id="4" name="Picture 3" descr="class2a"/>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Lst>
          </a:blip>
          <a:srcRect/>
          <a:stretch>
            <a:fillRect/>
          </a:stretch>
        </p:blipFill>
        <p:spPr bwMode="auto">
          <a:xfrm>
            <a:off x="1516491" y="1904107"/>
            <a:ext cx="1123950" cy="1779445"/>
          </a:xfrm>
          <a:prstGeom prst="rect">
            <a:avLst/>
          </a:prstGeom>
          <a:noFill/>
          <a:ln w="9525">
            <a:noFill/>
            <a:miter lim="800000"/>
            <a:headEnd/>
            <a:tailEnd/>
          </a:ln>
        </p:spPr>
      </p:pic>
      <p:pic>
        <p:nvPicPr>
          <p:cNvPr id="5" name="Picture 4" descr="class3a"/>
          <p:cNvPicPr/>
          <p:nvPr/>
        </p:nvPicPr>
        <p:blipFill>
          <a:blip r:embed="rId5" cstate="print">
            <a:extLst>
              <a:ext uri="{BEBA8EAE-BF5A-486C-A8C5-ECC9F3942E4B}">
                <a14:imgProps xmlns:a14="http://schemas.microsoft.com/office/drawing/2010/main">
                  <a14:imgLayer r:embed="rId6">
                    <a14:imgEffect>
                      <a14:sharpenSoften amount="25000"/>
                    </a14:imgEffect>
                  </a14:imgLayer>
                </a14:imgProps>
              </a:ext>
            </a:extLst>
          </a:blip>
          <a:srcRect/>
          <a:stretch>
            <a:fillRect/>
          </a:stretch>
        </p:blipFill>
        <p:spPr bwMode="auto">
          <a:xfrm>
            <a:off x="-1" y="2877160"/>
            <a:ext cx="1516491" cy="1049208"/>
          </a:xfrm>
          <a:prstGeom prst="rect">
            <a:avLst/>
          </a:prstGeom>
          <a:noFill/>
          <a:ln w="9525">
            <a:noFill/>
            <a:miter lim="800000"/>
            <a:headEnd/>
            <a:tailEnd/>
          </a:ln>
        </p:spPr>
      </p:pic>
      <p:sp>
        <p:nvSpPr>
          <p:cNvPr id="6" name="Rectangle 5"/>
          <p:cNvSpPr/>
          <p:nvPr/>
        </p:nvSpPr>
        <p:spPr>
          <a:xfrm>
            <a:off x="2821288" y="2458106"/>
            <a:ext cx="6251755" cy="1323439"/>
          </a:xfrm>
          <a:prstGeom prst="rect">
            <a:avLst/>
          </a:prstGeom>
        </p:spPr>
        <p:txBody>
          <a:bodyPr wrap="square">
            <a:spAutoFit/>
          </a:bodyPr>
          <a:lstStyle/>
          <a:p>
            <a:pPr algn="r" rtl="1"/>
            <a:r>
              <a:rPr lang="ar-SA" sz="1600" dirty="0"/>
              <a:t>من الممكن إعطاء أشكال توضيحية كثيرة لتوضيح عمل العتلات في الجسم البشري لنسهل فهم عمل العتلات:</a:t>
            </a:r>
            <a:endParaRPr lang="en-US" sz="1600" dirty="0"/>
          </a:p>
          <a:p>
            <a:pPr lvl="0" algn="r" rtl="1"/>
            <a:r>
              <a:rPr lang="ar-SA" sz="1600" dirty="0"/>
              <a:t>يمكن إيجاد نوع نموذجي للعتلة من النوع الأول بالجمجمة التي ترتكز على فقرة الأطلس في العمود الفقري حيث يحافظ على استقرار الرأس بالجهد المبذول من قبل عضلات الرقبة وتتوضح العتلة عند رفع الرأس عن الصدر</a:t>
            </a:r>
            <a:r>
              <a:rPr lang="ar-SA" sz="1600" b="1" dirty="0"/>
              <a:t>.</a:t>
            </a:r>
            <a:endParaRPr lang="en-US" sz="1600" dirty="0"/>
          </a:p>
        </p:txBody>
      </p:sp>
      <p:pic>
        <p:nvPicPr>
          <p:cNvPr id="7" name="Picture 6"/>
          <p:cNvPicPr/>
          <p:nvPr/>
        </p:nvPicPr>
        <p:blipFill>
          <a:blip r:embed="rId7" cstate="print">
            <a:lum contrast="12000"/>
          </a:blip>
          <a:srcRect/>
          <a:stretch>
            <a:fillRect/>
          </a:stretch>
        </p:blipFill>
        <p:spPr bwMode="auto">
          <a:xfrm>
            <a:off x="2821288" y="3584779"/>
            <a:ext cx="1832460" cy="1529777"/>
          </a:xfrm>
          <a:prstGeom prst="rect">
            <a:avLst/>
          </a:prstGeom>
          <a:noFill/>
          <a:ln w="9525">
            <a:noFill/>
            <a:miter lim="800000"/>
            <a:headEnd/>
            <a:tailEnd/>
          </a:ln>
        </p:spPr>
      </p:pic>
      <p:pic>
        <p:nvPicPr>
          <p:cNvPr id="8" name="Picture 7" descr="img004"/>
          <p:cNvPicPr/>
          <p:nvPr/>
        </p:nvPicPr>
        <p:blipFill>
          <a:blip r:embed="rId8" cstate="print">
            <a:lum bright="6000"/>
            <a:extLst>
              <a:ext uri="{BEBA8EAE-BF5A-486C-A8C5-ECC9F3942E4B}">
                <a14:imgProps xmlns:a14="http://schemas.microsoft.com/office/drawing/2010/main">
                  <a14:imgLayer r:embed="rId9">
                    <a14:imgEffect>
                      <a14:sharpenSoften amount="25000"/>
                    </a14:imgEffect>
                  </a14:imgLayer>
                </a14:imgProps>
              </a:ext>
            </a:extLst>
          </a:blip>
          <a:srcRect r="78300" b="1117"/>
          <a:stretch>
            <a:fillRect/>
          </a:stretch>
        </p:blipFill>
        <p:spPr bwMode="auto">
          <a:xfrm>
            <a:off x="4833128" y="3604445"/>
            <a:ext cx="960512" cy="1510111"/>
          </a:xfrm>
          <a:prstGeom prst="rect">
            <a:avLst/>
          </a:prstGeom>
          <a:noFill/>
          <a:ln w="9525">
            <a:noFill/>
            <a:miter lim="800000"/>
            <a:headEnd/>
            <a:tailEnd/>
          </a:ln>
        </p:spPr>
      </p:pic>
      <p:pic>
        <p:nvPicPr>
          <p:cNvPr id="9" name="Picture 8" descr="img003"/>
          <p:cNvPicPr/>
          <p:nvPr/>
        </p:nvPicPr>
        <p:blipFill>
          <a:blip r:embed="rId10" cstate="print">
            <a:lum bright="6000"/>
            <a:extLst>
              <a:ext uri="{BEBA8EAE-BF5A-486C-A8C5-ECC9F3942E4B}">
                <a14:imgProps xmlns:a14="http://schemas.microsoft.com/office/drawing/2010/main">
                  <a14:imgLayer r:embed="rId11">
                    <a14:imgEffect>
                      <a14:sharpenSoften amount="25000"/>
                    </a14:imgEffect>
                  </a14:imgLayer>
                </a14:imgProps>
              </a:ext>
            </a:extLst>
          </a:blip>
          <a:srcRect/>
          <a:stretch>
            <a:fillRect/>
          </a:stretch>
        </p:blipFill>
        <p:spPr bwMode="auto">
          <a:xfrm>
            <a:off x="6251755" y="3787641"/>
            <a:ext cx="2137870" cy="1233559"/>
          </a:xfrm>
          <a:prstGeom prst="rect">
            <a:avLst/>
          </a:prstGeom>
          <a:noFill/>
          <a:ln w="9525">
            <a:noFill/>
            <a:miter lim="800000"/>
            <a:headEnd/>
            <a:tailEnd/>
          </a:ln>
        </p:spPr>
      </p:pic>
    </p:spTree>
    <p:extLst>
      <p:ext uri="{BB962C8B-B14F-4D97-AF65-F5344CB8AC3E}">
        <p14:creationId xmlns:p14="http://schemas.microsoft.com/office/powerpoint/2010/main" val="3247215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500" fill="hold"/>
                                        <p:tgtEl>
                                          <p:spTgt spid="8"/>
                                        </p:tgtEl>
                                        <p:attrNameLst>
                                          <p:attrName>ppt_x</p:attrName>
                                        </p:attrNameLst>
                                      </p:cBhvr>
                                      <p:tavLst>
                                        <p:tav tm="0">
                                          <p:val>
                                            <p:strVal val="#ppt_x"/>
                                          </p:val>
                                        </p:tav>
                                        <p:tav tm="100000">
                                          <p:val>
                                            <p:strVal val="#ppt_x"/>
                                          </p:val>
                                        </p:tav>
                                      </p:tavLst>
                                    </p:anim>
                                    <p:anim calcmode="lin" valueType="num">
                                      <p:cBhvr additive="base">
                                        <p:cTn id="4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additive="base">
                                        <p:cTn id="46" dur="500" fill="hold"/>
                                        <p:tgtEl>
                                          <p:spTgt spid="7"/>
                                        </p:tgtEl>
                                        <p:attrNameLst>
                                          <p:attrName>ppt_x</p:attrName>
                                        </p:attrNameLst>
                                      </p:cBhvr>
                                      <p:tavLst>
                                        <p:tav tm="0">
                                          <p:val>
                                            <p:strVal val="#ppt_x"/>
                                          </p:val>
                                        </p:tav>
                                        <p:tav tm="100000">
                                          <p:val>
                                            <p:strVal val="#ppt_x"/>
                                          </p:val>
                                        </p:tav>
                                      </p:tavLst>
                                    </p:anim>
                                    <p:anim calcmode="lin" valueType="num">
                                      <p:cBhvr additive="base">
                                        <p:cTn id="4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2351</TotalTime>
  <Words>4256</Words>
  <Application>Microsoft Office PowerPoint</Application>
  <PresentationFormat>عرض على الشاشة (16:9)</PresentationFormat>
  <Paragraphs>227</Paragraphs>
  <Slides>30</Slides>
  <Notes>1</Notes>
  <HiddenSlides>0</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30</vt:i4>
      </vt:variant>
    </vt:vector>
  </HeadingPairs>
  <TitlesOfParts>
    <vt:vector size="35" baseType="lpstr">
      <vt:lpstr>Adobe نسخ Medium</vt:lpstr>
      <vt:lpstr>Arial</vt:lpstr>
      <vt:lpstr>Calibri</vt:lpstr>
      <vt:lpstr>Times New Roman</vt:lpstr>
      <vt:lpstr>Office Theme</vt:lpstr>
      <vt:lpstr>العتلات في الميكانيك وعلاقتها بالبايوميكانيك  Levers in Mechanics  and their relationship  in Biomechanics </vt:lpstr>
      <vt:lpstr>مدخل:</vt:lpstr>
      <vt:lpstr>عرض تقديمي في PowerPoint</vt:lpstr>
      <vt:lpstr>عرض تقديمي في PowerPoint</vt:lpstr>
      <vt:lpstr>بعض النماذج لتطبيقات العتلات على جسم الانسان</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العتلات والاصابات:</vt:lpstr>
      <vt:lpstr>( )  Ƭ    (Torque ) العزم </vt:lpstr>
      <vt:lpstr>تحليل العلاقة بين قانون العزوم و قانون العتلات</vt:lpstr>
      <vt:lpstr>عرض تقديمي في PowerPoint</vt:lpstr>
      <vt:lpstr>الميزة الميكانيكية للعتلات </vt:lpstr>
      <vt:lpstr>عرض تقديمي في PowerPoint</vt:lpstr>
      <vt:lpstr>عرض تقديمي في PowerPoint</vt:lpstr>
      <vt:lpstr>العضلة تكون في أقصى شد عندما تكون الزاوية 90درجة بين نقطة اندغامها والعظم وذلك لثلاثة أسباب مهمة: </vt:lpstr>
      <vt:lpstr>عرض تقديمي في PowerPoint</vt:lpstr>
      <vt:lpstr>عرض تقديمي في PowerPoint</vt:lpstr>
      <vt:lpstr>متطلبات مادة البايوميكانيك الرياضي</vt:lpstr>
      <vt:lpstr>الواجبات </vt:lpstr>
      <vt:lpstr>عرض تقديمي في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د. محمد مطلك بدر</cp:lastModifiedBy>
  <cp:revision>181</cp:revision>
  <dcterms:created xsi:type="dcterms:W3CDTF">2013-08-21T19:17:07Z</dcterms:created>
  <dcterms:modified xsi:type="dcterms:W3CDTF">2026-01-22T04:36:51Z</dcterms:modified>
</cp:coreProperties>
</file>