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76"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374" autoAdjust="0"/>
  </p:normalViewPr>
  <p:slideViewPr>
    <p:cSldViewPr snapToGrid="0">
      <p:cViewPr varScale="1">
        <p:scale>
          <a:sx n="40" d="100"/>
          <a:sy n="40" d="100"/>
        </p:scale>
        <p:origin x="432"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صورة بانورامية مع تسمية 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446C117F-5CCF-4837-BE5F-2B92066CAFAF}"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العنوان والتسمية ال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84EB90BD-B6CE-46B7-997F-7313B992CCDC}"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اقتباس مع تسمية توضيحية">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ar-SA" smtClean="0"/>
              <a:t>انقر لتحرير نمط العنوان الرئيسي</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CDB9D11F-B188-461D-B23F-39381795C052}"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بطاقة اسم">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ar-SA" smtClean="0"/>
              <a:t>انقر لتحرير نمط العنوان الرئيسي</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52E6D8D9-55A2-4063-B0F3-121F44549695}"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أعمدة">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ar-SA" smtClean="0"/>
              <a:t>انقر لتحرير نمط العنوان الرئيسي</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D4B24536-994D-4021-A283-9F449C0DB509}"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أعمدة صور">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ar-SA" smtClean="0"/>
              <a:t>انقر لتحرير نمط العنوان الرئيسي</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ar-SA" smtClean="0"/>
              <a:t>انقر فوق الأيقونة لإضافة صورة</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تحرير أنماط النص الرئيسي</a:t>
            </a:r>
          </a:p>
        </p:txBody>
      </p:sp>
      <p:sp>
        <p:nvSpPr>
          <p:cNvPr id="3" name="Date Placeholder 2"/>
          <p:cNvSpPr>
            <a:spLocks noGrp="1"/>
          </p:cNvSpPr>
          <p:nvPr>
            <p:ph type="dt" sz="half" idx="10"/>
          </p:nvPr>
        </p:nvSpPr>
        <p:spPr/>
        <p:txBody>
          <a:bodyPr/>
          <a:lstStyle/>
          <a:p>
            <a:fld id="{3CBBBB78-C96F-47B7-AB17-D852CA960AC9}"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ar-SA" smtClean="0"/>
              <a:t>انقر لتحرير نمط العنوان الرئيسي</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9/10/2025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idx="1"/>
          </p:nvPr>
        </p:nvSpPr>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ar-SA" smtClean="0"/>
              <a:t>تحرير أنماط النص الرئيسي</a:t>
            </a:r>
          </a:p>
        </p:txBody>
      </p:sp>
      <p:sp>
        <p:nvSpPr>
          <p:cNvPr id="4" name="Date Placeholder 3"/>
          <p:cNvSpPr>
            <a:spLocks noGrp="1"/>
          </p:cNvSpPr>
          <p:nvPr>
            <p:ph type="dt" sz="half" idx="10"/>
          </p:nvPr>
        </p:nvSpPr>
        <p:spPr/>
        <p:txBody>
          <a:bodyPr/>
          <a:lstStyle/>
          <a:p>
            <a:fld id="{30578ACC-22D6-47C1-A373-4FD133E34F3C}" type="datetimeFigureOut">
              <a:rPr lang="en-US" dirty="0"/>
              <a:t>9/10/2025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4" name="Content Placeholder 3"/>
          <p:cNvSpPr>
            <a:spLocks noGrp="1"/>
          </p:cNvSpPr>
          <p:nvPr>
            <p:ph sz="half" idx="2"/>
          </p:nvPr>
        </p:nvSpPr>
        <p:spPr>
          <a:xfrm>
            <a:off x="680322" y="3030008"/>
            <a:ext cx="4698355" cy="290617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تحرير أنماط النص الرئيسي</a:t>
            </a:r>
          </a:p>
        </p:txBody>
      </p:sp>
      <p:sp>
        <p:nvSpPr>
          <p:cNvPr id="6" name="Content Placeholder 5"/>
          <p:cNvSpPr>
            <a:spLocks noGrp="1"/>
          </p:cNvSpPr>
          <p:nvPr>
            <p:ph sz="quarter" idx="4"/>
          </p:nvPr>
        </p:nvSpPr>
        <p:spPr>
          <a:xfrm>
            <a:off x="5594123" y="3030008"/>
            <a:ext cx="4700059" cy="2906179"/>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9/10/2025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ar-SA" smtClean="0"/>
              <a:t>انقر لتحرير نمط العنوان الرئيسي</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9/10/2025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9/10/2025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ar-SA" smtClean="0"/>
              <a:t>انقر لتحرير نمط العنوان الرئيسي</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E331444B-B92B-4E27-8C94-BB93EAF5CB18}"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مع تسمية توضيحية">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ar-SA" smtClean="0"/>
              <a:t>انقر لتحرير نمط العنوان الرئيسي</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ar-SA" smtClean="0"/>
              <a:t>تحرير أنماط النص الرئيسي</a:t>
            </a:r>
          </a:p>
        </p:txBody>
      </p:sp>
      <p:sp>
        <p:nvSpPr>
          <p:cNvPr id="5" name="Date Placeholder 4"/>
          <p:cNvSpPr>
            <a:spLocks noGrp="1"/>
          </p:cNvSpPr>
          <p:nvPr>
            <p:ph type="dt" sz="half" idx="10"/>
          </p:nvPr>
        </p:nvSpPr>
        <p:spPr/>
        <p:txBody>
          <a:bodyPr/>
          <a:lstStyle/>
          <a:p>
            <a:fld id="{363EFA5E-FA76-400D-B3DC-F0BA90E6D107}" type="datetimeFigureOut">
              <a:rPr lang="en-US" dirty="0"/>
              <a:t>9/10/2025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ar-SA" smtClean="0"/>
              <a:t>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9/10/2025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a:off x="0" y="1771650"/>
            <a:ext cx="11771291" cy="4429125"/>
          </a:xfrm>
        </p:spPr>
        <p:txBody>
          <a:bodyPr/>
          <a:lstStyle/>
          <a:p>
            <a:pPr algn="ctr" rtl="1"/>
            <a:r>
              <a:rPr lang="ar-IQ" sz="6000" b="1" dirty="0" smtClean="0">
                <a:solidFill>
                  <a:srgbClr val="FFFF00"/>
                </a:solidFill>
              </a:rPr>
              <a:t>مكافحة الإرهاب والتطرف العنيف </a:t>
            </a:r>
            <a:br>
              <a:rPr lang="ar-IQ" sz="6000" b="1" dirty="0" smtClean="0">
                <a:solidFill>
                  <a:srgbClr val="FFFF00"/>
                </a:solidFill>
              </a:rPr>
            </a:br>
            <a:r>
              <a:rPr lang="ar-IQ" sz="6000" b="1" dirty="0" smtClean="0">
                <a:solidFill>
                  <a:srgbClr val="FFFF00"/>
                </a:solidFill>
              </a:rPr>
              <a:t/>
            </a:r>
            <a:br>
              <a:rPr lang="ar-IQ" sz="6000" b="1" dirty="0" smtClean="0">
                <a:solidFill>
                  <a:srgbClr val="FFFF00"/>
                </a:solidFill>
              </a:rPr>
            </a:br>
            <a:r>
              <a:rPr lang="ar-IQ" sz="6000" b="1" dirty="0" err="1" smtClean="0">
                <a:solidFill>
                  <a:srgbClr val="FFFF00"/>
                </a:solidFill>
              </a:rPr>
              <a:t>أ.م.د</a:t>
            </a:r>
            <a:r>
              <a:rPr lang="ar-IQ" sz="6000" b="1" dirty="0" smtClean="0">
                <a:solidFill>
                  <a:srgbClr val="FFFF00"/>
                </a:solidFill>
              </a:rPr>
              <a:t> سماهر سلمان علوان</a:t>
            </a:r>
            <a:br>
              <a:rPr lang="ar-IQ" sz="6000" b="1" dirty="0" smtClean="0">
                <a:solidFill>
                  <a:srgbClr val="FFFF00"/>
                </a:solidFill>
              </a:rPr>
            </a:br>
            <a:r>
              <a:rPr lang="ar-IQ" sz="6000" b="1" dirty="0" err="1" smtClean="0">
                <a:solidFill>
                  <a:srgbClr val="FFFF00"/>
                </a:solidFill>
              </a:rPr>
              <a:t>م.د</a:t>
            </a:r>
            <a:r>
              <a:rPr lang="ar-IQ" sz="6000" b="1" dirty="0" smtClean="0">
                <a:solidFill>
                  <a:srgbClr val="FFFF00"/>
                </a:solidFill>
              </a:rPr>
              <a:t> أية هيثم خزعل</a:t>
            </a:r>
            <a:endParaRPr lang="en-US" sz="6000" dirty="0">
              <a:solidFill>
                <a:srgbClr val="FFFF00"/>
              </a:solidFill>
            </a:endParaRPr>
          </a:p>
        </p:txBody>
      </p:sp>
    </p:spTree>
    <p:extLst>
      <p:ext uri="{BB962C8B-B14F-4D97-AF65-F5344CB8AC3E}">
        <p14:creationId xmlns:p14="http://schemas.microsoft.com/office/powerpoint/2010/main" val="42043805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7595" y="1983346"/>
            <a:ext cx="9613861" cy="1795529"/>
          </a:xfrm>
        </p:spPr>
        <p:txBody>
          <a:bodyPr>
            <a:noAutofit/>
          </a:bodyPr>
          <a:lstStyle/>
          <a:p>
            <a:pPr algn="ctr"/>
            <a:r>
              <a:rPr lang="ar-IQ" sz="8800" b="1" i="1" dirty="0" smtClean="0">
                <a:solidFill>
                  <a:srgbClr val="FFFF00"/>
                </a:solidFill>
              </a:rPr>
              <a:t>وشكرا لحسن أصغائكم</a:t>
            </a:r>
            <a:endParaRPr lang="en-US" sz="8800" b="1" i="1" dirty="0">
              <a:solidFill>
                <a:srgbClr val="FFFF00"/>
              </a:solidFill>
            </a:endParaRPr>
          </a:p>
        </p:txBody>
      </p:sp>
    </p:spTree>
    <p:extLst>
      <p:ext uri="{BB962C8B-B14F-4D97-AF65-F5344CB8AC3E}">
        <p14:creationId xmlns:p14="http://schemas.microsoft.com/office/powerpoint/2010/main" val="166887889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83335" y="193183"/>
            <a:ext cx="11526592" cy="6323527"/>
          </a:xfrm>
        </p:spPr>
        <p:txBody>
          <a:bodyPr>
            <a:normAutofit fontScale="77500" lnSpcReduction="20000"/>
          </a:bodyPr>
          <a:lstStyle/>
          <a:p>
            <a:pPr marL="0" marR="0" algn="just" rtl="1">
              <a:lnSpc>
                <a:spcPct val="115000"/>
              </a:lnSpc>
              <a:spcBef>
                <a:spcPts val="0"/>
              </a:spcBef>
              <a:spcAft>
                <a:spcPts val="1000"/>
              </a:spcAft>
            </a:pPr>
            <a:r>
              <a:rPr lang="ar-IQ" sz="4800" b="1" u="sng" dirty="0" smtClean="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مفهوم </a:t>
            </a:r>
            <a:r>
              <a:rPr lang="ar-IQ" sz="4800" b="1" u="sng" dirty="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الإرهاب:</a:t>
            </a:r>
          </a:p>
          <a:p>
            <a:pPr marL="0" marR="0" algn="just" rtl="1">
              <a:lnSpc>
                <a:spcPct val="115000"/>
              </a:lnSpc>
              <a:spcBef>
                <a:spcPts val="0"/>
              </a:spcBef>
              <a:spcAft>
                <a:spcPts val="1000"/>
              </a:spcAft>
            </a:pPr>
            <a:r>
              <a:rPr lang="ar-IQ" sz="4800" b="1" dirty="0">
                <a:latin typeface="Calibri" panose="020F0502020204030204" pitchFamily="34" charset="0"/>
                <a:ea typeface="Times New Roman" panose="02020603050405020304" pitchFamily="18" charset="0"/>
                <a:cs typeface="Simplified Arabic" panose="02020603050405020304" pitchFamily="18" charset="-78"/>
              </a:rPr>
              <a:t>الإرهاب يعني بصفة عامة التهديد بالعنف ، واستغلال عامل الخوف لجذب انتباه الرأي العام أو كسبه أو الضغط عليه كما أن الإرهاب هو العنف المنظم بمختلف أشكاله والموجه نحو مجتمع ما، سواء أكان هذا المجتمع دولة أو مجموعة من الدول أو جماعة سياسية أو عقائدية على يد جماعات لها طابع تنظيمي بهدف محدد هو إحداث حالة من التهديد أو الفوضى لتحقيق السيطرة على هذا المجتمع أو تفويض سيطرة أخرى مهيمنة عليه. </a:t>
            </a:r>
          </a:p>
          <a:p>
            <a:pPr marL="0" marR="0" algn="just" rtl="1">
              <a:lnSpc>
                <a:spcPct val="115000"/>
              </a:lnSpc>
              <a:spcBef>
                <a:spcPts val="0"/>
              </a:spcBef>
              <a:spcAft>
                <a:spcPts val="1000"/>
              </a:spcAft>
            </a:pPr>
            <a:r>
              <a:rPr lang="ar-IQ" sz="4800" b="1" dirty="0">
                <a:latin typeface="Calibri" panose="020F0502020204030204" pitchFamily="34" charset="0"/>
                <a:ea typeface="Times New Roman" panose="02020603050405020304" pitchFamily="18" charset="0"/>
                <a:cs typeface="Simplified Arabic" panose="02020603050405020304" pitchFamily="18" charset="-78"/>
              </a:rPr>
              <a:t>وان الإرهاب انه تنفيذ عمليات القتل والتفجير في الوسط الاجتماعي وزيادة الرعب فيما بينهم لتحقيق أهداف معينة غالبا ما تكون سياسية او اقتصادية او اجتماعية أو نفسية .</a:t>
            </a:r>
          </a:p>
          <a:p>
            <a:pPr marL="0" marR="0" algn="just" rtl="1">
              <a:lnSpc>
                <a:spcPct val="115000"/>
              </a:lnSpc>
              <a:spcBef>
                <a:spcPts val="0"/>
              </a:spcBef>
              <a:spcAft>
                <a:spcPts val="1000"/>
              </a:spcAft>
            </a:pPr>
            <a:endParaRPr lang="en-US" dirty="0"/>
          </a:p>
        </p:txBody>
      </p:sp>
    </p:spTree>
    <p:extLst>
      <p:ext uri="{BB962C8B-B14F-4D97-AF65-F5344CB8AC3E}">
        <p14:creationId xmlns:p14="http://schemas.microsoft.com/office/powerpoint/2010/main" val="121784391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4546" y="218942"/>
            <a:ext cx="11861443" cy="6400800"/>
          </a:xfrm>
        </p:spPr>
        <p:txBody>
          <a:bodyPr>
            <a:normAutofit fontScale="85000" lnSpcReduction="10000"/>
          </a:bodyPr>
          <a:lstStyle/>
          <a:p>
            <a:pPr marL="0" marR="0" algn="r" rtl="1">
              <a:lnSpc>
                <a:spcPct val="115000"/>
              </a:lnSpc>
              <a:spcBef>
                <a:spcPts val="0"/>
              </a:spcBef>
              <a:spcAft>
                <a:spcPts val="1000"/>
              </a:spcAft>
            </a:pPr>
            <a:r>
              <a:rPr lang="ar-IQ" sz="4400" b="1" u="sng" dirty="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ويقسم الارهاب إلى نوعين:</a:t>
            </a:r>
            <a:endParaRPr lang="en-US" sz="3200" b="1" dirty="0">
              <a:solidFill>
                <a:srgbClr val="FFFF00"/>
              </a:solidFill>
              <a:latin typeface="Calibri" panose="020F0502020204030204" pitchFamily="34" charset="0"/>
              <a:ea typeface="Times New Roman" panose="02020603050405020304" pitchFamily="18" charset="0"/>
              <a:cs typeface="Arial" panose="020B0604020202020204" pitchFamily="34" charset="0"/>
            </a:endParaRPr>
          </a:p>
          <a:p>
            <a:pPr marL="0" marR="0" algn="just" rtl="1">
              <a:lnSpc>
                <a:spcPct val="115000"/>
              </a:lnSpc>
              <a:spcBef>
                <a:spcPts val="0"/>
              </a:spcBef>
              <a:spcAft>
                <a:spcPts val="1000"/>
              </a:spcAft>
            </a:pPr>
            <a:r>
              <a:rPr lang="ar-IQ" sz="4400" b="1" dirty="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1- إرهاب فردي: </a:t>
            </a:r>
            <a:r>
              <a:rPr lang="ar-IQ" sz="4400" b="1" dirty="0">
                <a:latin typeface="Calibri" panose="020F0502020204030204" pitchFamily="34" charset="0"/>
                <a:ea typeface="Times New Roman" panose="02020603050405020304" pitchFamily="18" charset="0"/>
                <a:cs typeface="Simplified Arabic" panose="02020603050405020304" pitchFamily="18" charset="-78"/>
              </a:rPr>
              <a:t>أي ان الأفراد ينفذون العمليات من دون تخطيط او جهة مشرفة خارجية وهذا النوع يفتقد إلى التمويل ويفتقد الى الدعم اللوجستي والخطط </a:t>
            </a:r>
            <a:r>
              <a:rPr lang="ar-IQ" sz="4400" b="1" dirty="0" smtClean="0">
                <a:latin typeface="Calibri" panose="020F0502020204030204" pitchFamily="34" charset="0"/>
                <a:ea typeface="Times New Roman" panose="02020603050405020304" pitchFamily="18" charset="0"/>
                <a:cs typeface="Simplified Arabic" panose="02020603050405020304" pitchFamily="18" charset="-78"/>
              </a:rPr>
              <a:t>الاستراتيجية </a:t>
            </a:r>
            <a:r>
              <a:rPr lang="ar-IQ" sz="4400" b="1" dirty="0">
                <a:latin typeface="Calibri" panose="020F0502020204030204" pitchFamily="34" charset="0"/>
                <a:ea typeface="Times New Roman" panose="02020603050405020304" pitchFamily="18" charset="0"/>
                <a:cs typeface="Simplified Arabic" panose="02020603050405020304" pitchFamily="18" charset="-78"/>
              </a:rPr>
              <a:t>ويكون عمر هذا الإرهاب قصير يمكن للسلطات المعنية مكافحته والقضاء عليه وبجهود أمنية محددة.</a:t>
            </a:r>
            <a:endParaRPr lang="en-US" sz="3200" b="1" dirty="0">
              <a:latin typeface="Calibri" panose="020F0502020204030204" pitchFamily="34" charset="0"/>
              <a:ea typeface="Times New Roman" panose="02020603050405020304" pitchFamily="18" charset="0"/>
              <a:cs typeface="Arial" panose="020B0604020202020204" pitchFamily="34" charset="0"/>
            </a:endParaRPr>
          </a:p>
          <a:p>
            <a:pPr marL="0" marR="0" algn="just" rtl="1">
              <a:lnSpc>
                <a:spcPct val="115000"/>
              </a:lnSpc>
              <a:spcBef>
                <a:spcPts val="0"/>
              </a:spcBef>
              <a:spcAft>
                <a:spcPts val="1000"/>
              </a:spcAft>
            </a:pPr>
            <a:r>
              <a:rPr lang="ar-IQ" sz="4400" b="1" dirty="0">
                <a:latin typeface="Calibri" panose="020F0502020204030204" pitchFamily="34" charset="0"/>
                <a:ea typeface="Times New Roman" panose="02020603050405020304" pitchFamily="18" charset="0"/>
                <a:cs typeface="Simplified Arabic" panose="02020603050405020304" pitchFamily="18" charset="-78"/>
              </a:rPr>
              <a:t> </a:t>
            </a:r>
            <a:r>
              <a:rPr lang="ar-IQ" sz="4400" b="1" dirty="0">
                <a:solidFill>
                  <a:srgbClr val="FFFF00"/>
                </a:solidFill>
                <a:latin typeface="Calibri" panose="020F0502020204030204" pitchFamily="34" charset="0"/>
                <a:ea typeface="Times New Roman" panose="02020603050405020304" pitchFamily="18" charset="0"/>
                <a:cs typeface="Simplified Arabic" panose="02020603050405020304" pitchFamily="18" charset="-78"/>
              </a:rPr>
              <a:t>2- النوع الثاني: </a:t>
            </a:r>
            <a:r>
              <a:rPr lang="ar-IQ" sz="4400" b="1" dirty="0">
                <a:latin typeface="Calibri" panose="020F0502020204030204" pitchFamily="34" charset="0"/>
                <a:ea typeface="Times New Roman" panose="02020603050405020304" pitchFamily="18" charset="0"/>
                <a:cs typeface="Simplified Arabic" panose="02020603050405020304" pitchFamily="18" charset="-78"/>
              </a:rPr>
              <a:t>إرهاب الجماعات المنظمة وهو إرهاب تمارسه جماعات معينة ويتميز بالاستمرارية والتنظيم والتخطيط والتمويل ويكون مواجهة هذا النوع من خلال الدقة والحزم والتخطيط وجمع المعلومات ويتطلب جهود استثنائية أمنية للقضاء على هذا الإرهاب وتجفيف منابعه وقطع وسائل تمويله وهو إرهاب تقليدي معروف.</a:t>
            </a:r>
            <a:endParaRPr lang="en-US" sz="3200" b="1" dirty="0">
              <a:latin typeface="Calibri" panose="020F0502020204030204" pitchFamily="34" charset="0"/>
              <a:ea typeface="Times New Roman" panose="02020603050405020304" pitchFamily="18" charset="0"/>
              <a:cs typeface="Arial" panose="020B0604020202020204" pitchFamily="34" charset="0"/>
            </a:endParaRPr>
          </a:p>
          <a:p>
            <a:pPr marL="0" marR="0" algn="ctr" rtl="1">
              <a:lnSpc>
                <a:spcPct val="107000"/>
              </a:lnSpc>
              <a:spcBef>
                <a:spcPts val="0"/>
              </a:spcBef>
              <a:spcAft>
                <a:spcPts val="800"/>
              </a:spcAft>
            </a:pPr>
            <a:endParaRPr lang="ar-IQ" sz="4400" b="1" dirty="0" smtClean="0">
              <a:solidFill>
                <a:srgbClr val="FFFF00"/>
              </a:solidFill>
            </a:endParaRPr>
          </a:p>
        </p:txBody>
      </p:sp>
    </p:spTree>
    <p:extLst>
      <p:ext uri="{BB962C8B-B14F-4D97-AF65-F5344CB8AC3E}">
        <p14:creationId xmlns:p14="http://schemas.microsoft.com/office/powerpoint/2010/main" val="2902155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09094" y="200025"/>
            <a:ext cx="11384924" cy="6355320"/>
          </a:xfrm>
        </p:spPr>
        <p:txBody>
          <a:bodyPr>
            <a:noAutofit/>
          </a:bodyPr>
          <a:lstStyle/>
          <a:p>
            <a:pPr marL="0" marR="0" algn="r" rtl="1">
              <a:lnSpc>
                <a:spcPct val="115000"/>
              </a:lnSpc>
              <a:spcBef>
                <a:spcPts val="0"/>
              </a:spcBef>
              <a:spcAft>
                <a:spcPts val="600"/>
              </a:spcAft>
            </a:pPr>
            <a:r>
              <a:rPr lang="ar-IQ" sz="2800" b="1" u="sng" dirty="0">
                <a:solidFill>
                  <a:srgbClr val="FFFF00"/>
                </a:solidFill>
              </a:rPr>
              <a:t>مفهوم التطرف:</a:t>
            </a:r>
          </a:p>
          <a:p>
            <a:pPr marL="0" marR="0" algn="r" rtl="1">
              <a:lnSpc>
                <a:spcPct val="115000"/>
              </a:lnSpc>
              <a:spcBef>
                <a:spcPts val="0"/>
              </a:spcBef>
              <a:spcAft>
                <a:spcPts val="600"/>
              </a:spcAft>
            </a:pPr>
            <a:r>
              <a:rPr lang="ar-IQ" sz="2800" b="1" dirty="0"/>
              <a:t>هو اتخاذ الفرد موقفاً متشدداً يتسم في القطيعة في استجابة للمواقف الاجتماعية التي تهمه والموجودة في بيئته التي يعيش فيها هنا والآن، وقد يكون التطرف ايجابياً في القبول التام، او سلبياً في اتجاه الرفض التام، ويقع حد الاعتدال في منتصف المسافة بينهما.</a:t>
            </a:r>
          </a:p>
          <a:p>
            <a:pPr marL="0" marR="0" algn="r" rtl="1">
              <a:lnSpc>
                <a:spcPct val="115000"/>
              </a:lnSpc>
              <a:spcBef>
                <a:spcPts val="0"/>
              </a:spcBef>
              <a:spcAft>
                <a:spcPts val="600"/>
              </a:spcAft>
            </a:pPr>
            <a:r>
              <a:rPr lang="ar-IQ" sz="2800" b="1" dirty="0"/>
              <a:t>عندما تحتكر طائفة أو طبقة لنفسها حق الوعظ والإرشاد والتعليم وتفسير ظواهر الكون اجتماعية كانت أم طبيعية ووجود هذه الطبقة واستمرارها </a:t>
            </a:r>
            <a:r>
              <a:rPr lang="ar-IQ" sz="2800" b="1" dirty="0">
                <a:solidFill>
                  <a:srgbClr val="FFFF00"/>
                </a:solidFill>
              </a:rPr>
              <a:t>رهن بعاملين </a:t>
            </a:r>
            <a:r>
              <a:rPr lang="ar-IQ" sz="2800" b="1" dirty="0"/>
              <a:t>وهما :</a:t>
            </a:r>
          </a:p>
          <a:p>
            <a:pPr marL="0" marR="0" algn="r" rtl="1">
              <a:lnSpc>
                <a:spcPct val="115000"/>
              </a:lnSpc>
              <a:spcBef>
                <a:spcPts val="0"/>
              </a:spcBef>
              <a:spcAft>
                <a:spcPts val="600"/>
              </a:spcAft>
            </a:pPr>
            <a:r>
              <a:rPr lang="ar-IQ" sz="2800" b="1" dirty="0">
                <a:solidFill>
                  <a:srgbClr val="FFFF00"/>
                </a:solidFill>
              </a:rPr>
              <a:t>أولا: </a:t>
            </a:r>
            <a:r>
              <a:rPr lang="ar-IQ" sz="2800" b="1" dirty="0"/>
              <a:t>قدرتها على تنظيم صفوفها كجماعة مما يعطي قوة وتأثيراً لأنماط الفكر المنغلق الذي تستمده غالبا من مذهب معين ومن ثم تفسير به الوجود والمعرفة .</a:t>
            </a:r>
          </a:p>
          <a:p>
            <a:pPr marL="0" marR="0" algn="r" rtl="1">
              <a:lnSpc>
                <a:spcPct val="115000"/>
              </a:lnSpc>
              <a:spcBef>
                <a:spcPts val="0"/>
              </a:spcBef>
              <a:spcAft>
                <a:spcPts val="600"/>
              </a:spcAft>
            </a:pPr>
            <a:r>
              <a:rPr lang="ar-IQ" sz="2800" b="1" dirty="0">
                <a:solidFill>
                  <a:srgbClr val="FFFF00"/>
                </a:solidFill>
              </a:rPr>
              <a:t>ثانيا</a:t>
            </a:r>
            <a:r>
              <a:rPr lang="ar-IQ" sz="2800" b="1" dirty="0"/>
              <a:t>: تباعد هذه الفكر عن صراعات الحياة اليومية التي لا تتوقف، فهذا الفكر ينشأ من الصراع في أرض واقع وليس من محاولة السيطرة على الطبيعة أو المجتمع، بل ينشأ غالبا من أطر دينية وأفكار جاهزة </a:t>
            </a:r>
            <a:r>
              <a:rPr lang="ar-IQ" sz="2800" b="1" dirty="0" smtClean="0"/>
              <a:t>سلفاً.</a:t>
            </a:r>
            <a:endParaRPr lang="ar-IQ" sz="2800" b="1" dirty="0"/>
          </a:p>
          <a:p>
            <a:pPr marL="0" marR="0" algn="r" rtl="1">
              <a:lnSpc>
                <a:spcPct val="115000"/>
              </a:lnSpc>
              <a:spcBef>
                <a:spcPts val="0"/>
              </a:spcBef>
              <a:spcAft>
                <a:spcPts val="600"/>
              </a:spcAft>
            </a:pPr>
            <a:endParaRPr lang="en-US" sz="2800" dirty="0"/>
          </a:p>
        </p:txBody>
      </p:sp>
    </p:spTree>
    <p:extLst>
      <p:ext uri="{BB962C8B-B14F-4D97-AF65-F5344CB8AC3E}">
        <p14:creationId xmlns:p14="http://schemas.microsoft.com/office/powerpoint/2010/main" val="21212182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270457" y="373487"/>
            <a:ext cx="11513712" cy="5962919"/>
          </a:xfrm>
        </p:spPr>
        <p:txBody>
          <a:bodyPr>
            <a:normAutofit fontScale="85000" lnSpcReduction="10000"/>
          </a:bodyPr>
          <a:lstStyle/>
          <a:p>
            <a:pPr marL="0" marR="0" indent="0" algn="ctr" rtl="1">
              <a:lnSpc>
                <a:spcPct val="107000"/>
              </a:lnSpc>
              <a:spcBef>
                <a:spcPts val="0"/>
              </a:spcBef>
              <a:spcAft>
                <a:spcPts val="800"/>
              </a:spcAft>
              <a:buNone/>
            </a:pPr>
            <a:r>
              <a:rPr lang="ar-IQ" sz="4800" b="1" u="sng" dirty="0">
                <a:solidFill>
                  <a:srgbClr val="FFFF00"/>
                </a:solidFill>
                <a:latin typeface="Calibri" panose="020F0502020204030204" pitchFamily="34" charset="0"/>
                <a:ea typeface="Times New Roman" panose="02020603050405020304" pitchFamily="18" charset="0"/>
              </a:rPr>
              <a:t>أشكال التطرف :</a:t>
            </a:r>
          </a:p>
          <a:p>
            <a:pPr marL="0" marR="0" indent="0" algn="just" rtl="1">
              <a:lnSpc>
                <a:spcPct val="107000"/>
              </a:lnSpc>
              <a:spcBef>
                <a:spcPts val="0"/>
              </a:spcBef>
              <a:spcAft>
                <a:spcPts val="800"/>
              </a:spcAft>
              <a:buNone/>
            </a:pPr>
            <a:r>
              <a:rPr lang="ar-IQ" sz="4800" b="1" dirty="0">
                <a:solidFill>
                  <a:srgbClr val="FFFF00"/>
                </a:solidFill>
                <a:latin typeface="Calibri" panose="020F0502020204030204" pitchFamily="34" charset="0"/>
                <a:ea typeface="Times New Roman" panose="02020603050405020304" pitchFamily="18" charset="0"/>
              </a:rPr>
              <a:t>اولاً: التطرف الديني: </a:t>
            </a:r>
            <a:r>
              <a:rPr lang="ar-IQ" sz="4800" b="1" dirty="0">
                <a:latin typeface="Calibri" panose="020F0502020204030204" pitchFamily="34" charset="0"/>
                <a:ea typeface="Times New Roman" panose="02020603050405020304" pitchFamily="18" charset="0"/>
              </a:rPr>
              <a:t>ومفهوم التطرف الدين أيضا هو التعامل مع الدين بصيغة انتقائية تتركز على التشدد كرد فعل لمشكلات مجتمعية معينة، وقد يكون التطرف ناتجاً عن الجهل بحقائق الدين، ومن خصائص التطرف الديني إسقاط العصمة عن الآخرين واستباحة دمائهم وأموالهم حيث لا يرى لهم حرمة واتهام جمهور المسلمين بالخروج على مبادئ وتعاليم الدين، وهذا ما حدث بالنسبة للخوارج في فجر الإسلام، والذين كانوا من أشد الناس تمسكاً بالشعائر الدينية صياما وقياماً وتلاوة للقرآن.</a:t>
            </a:r>
          </a:p>
          <a:p>
            <a:pPr marL="0" marR="0" indent="0" algn="r" rtl="1">
              <a:lnSpc>
                <a:spcPct val="107000"/>
              </a:lnSpc>
              <a:spcBef>
                <a:spcPts val="0"/>
              </a:spcBef>
              <a:spcAft>
                <a:spcPts val="800"/>
              </a:spcAft>
              <a:buNone/>
            </a:pPr>
            <a:endParaRPr lang="en-US" sz="4800" b="1" dirty="0">
              <a:effectLst/>
              <a:latin typeface="Calibri" panose="020F050202020403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70269119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21972" y="180304"/>
            <a:ext cx="11539470" cy="6091707"/>
          </a:xfrm>
        </p:spPr>
        <p:txBody>
          <a:bodyPr>
            <a:noAutofit/>
          </a:bodyPr>
          <a:lstStyle/>
          <a:p>
            <a:pPr marL="0" marR="0" indent="0" algn="just" rtl="1">
              <a:lnSpc>
                <a:spcPct val="150000"/>
              </a:lnSpc>
              <a:spcBef>
                <a:spcPts val="0"/>
              </a:spcBef>
              <a:spcAft>
                <a:spcPts val="1000"/>
              </a:spcAft>
              <a:buNone/>
            </a:pPr>
            <a:r>
              <a:rPr lang="ar-IQ" sz="2800" b="1" dirty="0">
                <a:solidFill>
                  <a:srgbClr val="FFFF00"/>
                </a:solidFill>
              </a:rPr>
              <a:t>ثانياً : التطرف الاجتماعي </a:t>
            </a:r>
            <a:r>
              <a:rPr lang="ar-IQ" sz="2800" b="1" dirty="0"/>
              <a:t>: ويعرف التطرف الاجتماعي بأنه المغالاة بالإفراط أو التفريط في السلوك والآراء والأفكار الاجتماعية وأساسه التميز والتعصب والانغلاق الاجتماعي منهجاً وفكراً وسلوكاً. والفرد الذي يتصف بالتطرف الاجتماعي له عدة </a:t>
            </a:r>
            <a:r>
              <a:rPr lang="ar-IQ" sz="2800" b="1" dirty="0">
                <a:solidFill>
                  <a:srgbClr val="FFFF00"/>
                </a:solidFill>
              </a:rPr>
              <a:t>سمات منها </a:t>
            </a:r>
            <a:r>
              <a:rPr lang="ar-IQ" sz="2800" b="1" dirty="0"/>
              <a:t>:</a:t>
            </a:r>
          </a:p>
          <a:p>
            <a:pPr marL="0" marR="0" indent="0" algn="just" rtl="1">
              <a:lnSpc>
                <a:spcPct val="150000"/>
              </a:lnSpc>
              <a:spcBef>
                <a:spcPts val="0"/>
              </a:spcBef>
              <a:spcAft>
                <a:spcPts val="1000"/>
              </a:spcAft>
              <a:buNone/>
            </a:pPr>
            <a:r>
              <a:rPr lang="ar-IQ" sz="2800" b="1" dirty="0">
                <a:solidFill>
                  <a:srgbClr val="FFFF00"/>
                </a:solidFill>
              </a:rPr>
              <a:t>1- أن يشعر بالتميز </a:t>
            </a:r>
            <a:r>
              <a:rPr lang="ar-IQ" sz="2800" b="1" dirty="0"/>
              <a:t>وينظر إلى الآخرين على أنهم أقل منه في المكانة وحتى في القدرات العقلية، وأن لهم من السمات غير المستحبة والمنفرة الكثير، كما ينظر إليهم نظرة عداء وهذه كلها تحمل في طياتها مفهوم التعصب، مما يدفع التطرف إلى القيام بسلوك لا أخلاقي ومضاد للمجتمع.</a:t>
            </a:r>
          </a:p>
          <a:p>
            <a:pPr marL="0" marR="0" indent="0" algn="just" rtl="1">
              <a:lnSpc>
                <a:spcPct val="150000"/>
              </a:lnSpc>
              <a:spcBef>
                <a:spcPts val="0"/>
              </a:spcBef>
              <a:spcAft>
                <a:spcPts val="1000"/>
              </a:spcAft>
              <a:buNone/>
            </a:pPr>
            <a:r>
              <a:rPr lang="ar-IQ" sz="2800" b="1" dirty="0">
                <a:solidFill>
                  <a:srgbClr val="FFFF00"/>
                </a:solidFill>
              </a:rPr>
              <a:t>2- الفرقة والعنصرية </a:t>
            </a:r>
            <a:r>
              <a:rPr lang="ar-IQ" sz="2800" b="1" dirty="0"/>
              <a:t>بين أبناء المجتمع الواحد من ناحية وبين المجتمع والمجتمعات الأخرى كما أن التطرف الاجتماعي يؤدي إلى تدمير القيم والعادات الاجتماعية التي نشأ عليها أبناء المجتمع والتزموا بها .</a:t>
            </a:r>
          </a:p>
          <a:p>
            <a:pPr marL="0" marR="0" indent="0" algn="just" rtl="1">
              <a:lnSpc>
                <a:spcPct val="150000"/>
              </a:lnSpc>
              <a:spcBef>
                <a:spcPts val="0"/>
              </a:spcBef>
              <a:spcAft>
                <a:spcPts val="1000"/>
              </a:spcAft>
              <a:buNone/>
            </a:pPr>
            <a:endParaRPr lang="en-US" sz="2800" dirty="0"/>
          </a:p>
        </p:txBody>
      </p:sp>
    </p:spTree>
    <p:extLst>
      <p:ext uri="{BB962C8B-B14F-4D97-AF65-F5344CB8AC3E}">
        <p14:creationId xmlns:p14="http://schemas.microsoft.com/office/powerpoint/2010/main" val="35393761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76518" y="334851"/>
            <a:ext cx="11088710" cy="6156101"/>
          </a:xfrm>
        </p:spPr>
        <p:txBody>
          <a:bodyPr>
            <a:normAutofit/>
          </a:bodyPr>
          <a:lstStyle/>
          <a:p>
            <a:pPr marL="0" marR="0" algn="just" rtl="1">
              <a:lnSpc>
                <a:spcPct val="107000"/>
              </a:lnSpc>
              <a:spcBef>
                <a:spcPts val="0"/>
              </a:spcBef>
              <a:spcAft>
                <a:spcPts val="800"/>
              </a:spcAft>
            </a:pPr>
            <a:endParaRPr lang="en-US" sz="1600" b="1" dirty="0">
              <a:latin typeface="Calibri" panose="020F0502020204030204" pitchFamily="34" charset="0"/>
              <a:ea typeface="Calibri" panose="020F0502020204030204" pitchFamily="34" charset="0"/>
              <a:cs typeface="Arial" panose="020B0604020202020204" pitchFamily="34" charset="0"/>
            </a:endParaRPr>
          </a:p>
          <a:p>
            <a:pPr marL="0" indent="0" algn="ctr">
              <a:buNone/>
            </a:pPr>
            <a:r>
              <a:rPr lang="ar-IQ" sz="3200" b="1" dirty="0">
                <a:solidFill>
                  <a:srgbClr val="FFFF00"/>
                </a:solidFill>
              </a:rPr>
              <a:t>ثالثاً: التطرف الفكري : </a:t>
            </a:r>
            <a:endParaRPr lang="ar-IQ" sz="3200" b="1" dirty="0" smtClean="0">
              <a:solidFill>
                <a:srgbClr val="FFFF00"/>
              </a:solidFill>
            </a:endParaRPr>
          </a:p>
          <a:p>
            <a:pPr marL="0" indent="0" algn="just">
              <a:buNone/>
            </a:pPr>
            <a:r>
              <a:rPr lang="ar-IQ" sz="3200" b="1" dirty="0" smtClean="0"/>
              <a:t>برز </a:t>
            </a:r>
            <a:r>
              <a:rPr lang="ar-IQ" sz="3200" b="1" dirty="0"/>
              <a:t>التطرف الفكري في وقت مبكر من تاريخ المجتمع البشري، حتى قبل أن تتعقّد التركيبة الاجتماعية سواء في منظومتها الفكرية أو في وسائلها الحياتية، لأن في أسباب التطرف الفكري ما ليس رهناً بالتركيبة الاجتماعية المعقدة، وإنما يتجسد في البيئة الساذجة على وجه التحديد. ولطالما وُجد التطرف الفكري لا كحالة في الفرد والمجتمع، وإنما كظاهرة اجتماعية تتسع وتضيق حسب عوامل نشوئها، وحجم تفاعل هذه العوامل و تأثيرها. ولم يقتصر ذلك على صعيد معيَّن من أصعدة الحياة، وإنما يكاد يشمل أو يشمل بالفعل جميع الأصعدة، لأن التطرف الفكري يتحقق أينما تحقق سببه وعلى أي صعيد. والتطرف الفكري هو الميل لأفكار معينة واعتناقها والايمان بها رغم انها تخالف ما اتفق عليه من قوانين وما اشتهر من اعراف كأسس العدل والحرية والمساواة</a:t>
            </a:r>
            <a:r>
              <a:rPr lang="ar-IQ" sz="3200" b="1" dirty="0" smtClean="0"/>
              <a:t>.                                       </a:t>
            </a:r>
            <a:endParaRPr lang="en-US" sz="3200" b="1" dirty="0"/>
          </a:p>
        </p:txBody>
      </p:sp>
    </p:spTree>
    <p:extLst>
      <p:ext uri="{BB962C8B-B14F-4D97-AF65-F5344CB8AC3E}">
        <p14:creationId xmlns:p14="http://schemas.microsoft.com/office/powerpoint/2010/main" val="93904356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57164" y="714376"/>
            <a:ext cx="11801474" cy="5543550"/>
          </a:xfrm>
        </p:spPr>
        <p:txBody>
          <a:bodyPr>
            <a:normAutofit/>
          </a:bodyPr>
          <a:lstStyle/>
          <a:p>
            <a:pPr marL="0" indent="0" algn="ctr">
              <a:buNone/>
            </a:pPr>
            <a:r>
              <a:rPr lang="ar-IQ" sz="4400" b="1" dirty="0">
                <a:solidFill>
                  <a:srgbClr val="FFFF00"/>
                </a:solidFill>
              </a:rPr>
              <a:t>رابعاً: التطرف السياسي </a:t>
            </a:r>
            <a:r>
              <a:rPr lang="ar-IQ" sz="4400" b="1" dirty="0" smtClean="0">
                <a:solidFill>
                  <a:srgbClr val="FFFF00"/>
                </a:solidFill>
              </a:rPr>
              <a:t>:</a:t>
            </a:r>
          </a:p>
          <a:p>
            <a:pPr marL="0" indent="0" algn="ctr">
              <a:buNone/>
            </a:pPr>
            <a:r>
              <a:rPr lang="ar-IQ" sz="4400" b="1" dirty="0" smtClean="0"/>
              <a:t> </a:t>
            </a:r>
            <a:r>
              <a:rPr lang="ar-IQ" sz="4400" b="1" dirty="0"/>
              <a:t>وهو تشدد الفرد في آرائه السياسية ورغبته في تحدي السلطة والتمرد عليها ومحاولته فرض آرائه السياسة على من حوله ، ويظهر ذلك واضحا عندما يكون رجل السياسة متسلطا لا يقبل الحوار أو الرأي الآخر أو ترفض جماعة سياسية الحوار مع مخالفيها.</a:t>
            </a:r>
          </a:p>
        </p:txBody>
      </p:sp>
    </p:spTree>
    <p:extLst>
      <p:ext uri="{BB962C8B-B14F-4D97-AF65-F5344CB8AC3E}">
        <p14:creationId xmlns:p14="http://schemas.microsoft.com/office/powerpoint/2010/main" val="197019865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515155" y="566670"/>
            <a:ext cx="10831132" cy="5911403"/>
          </a:xfrm>
        </p:spPr>
        <p:txBody>
          <a:bodyPr>
            <a:normAutofit/>
          </a:bodyPr>
          <a:lstStyle/>
          <a:p>
            <a:pPr marL="0" indent="0" algn="ctr">
              <a:buNone/>
            </a:pPr>
            <a:r>
              <a:rPr lang="ar-IQ" sz="3600" b="1" u="sng" dirty="0">
                <a:solidFill>
                  <a:srgbClr val="FFFF00"/>
                </a:solidFill>
              </a:rPr>
              <a:t>وان هناك عدة خطوات من شانها ان تحد من الإرهاب والتطرف وتقلل من خطورته منها :</a:t>
            </a:r>
          </a:p>
          <a:p>
            <a:pPr marL="0" indent="0" algn="ctr">
              <a:buNone/>
            </a:pPr>
            <a:r>
              <a:rPr lang="ar-IQ" sz="3600" b="1" dirty="0"/>
              <a:t>	</a:t>
            </a:r>
            <a:r>
              <a:rPr lang="ar-IQ" sz="3600" b="1" dirty="0" smtClean="0"/>
              <a:t>1- أجراء </a:t>
            </a:r>
            <a:r>
              <a:rPr lang="ar-IQ" sz="3600" b="1" dirty="0"/>
              <a:t>إصلاحات سياسية والعمل على أقامه مصالحة وطنية بين أبناء الشعب المتخاصم بالإضافة إلى تشريع قوانين صارمة تجرم النزاعات الطائفية والعرقية.</a:t>
            </a:r>
          </a:p>
          <a:p>
            <a:pPr marL="0" indent="0" algn="ctr">
              <a:buNone/>
            </a:pPr>
            <a:r>
              <a:rPr lang="ar-IQ" sz="3600" b="1" dirty="0"/>
              <a:t>	</a:t>
            </a:r>
            <a:r>
              <a:rPr lang="ar-IQ" sz="3600" b="1" dirty="0" smtClean="0"/>
              <a:t>2- </a:t>
            </a:r>
            <a:r>
              <a:rPr lang="ar-IQ" sz="3600" b="1" dirty="0"/>
              <a:t>بث روح المواطنة وحب الوطن والولاء له فقط وتوزيع المناصب والامتيازات بين أبناء الوطن الواحد وحسب الكفاءة والوطنية والاقتداء والاستفادة من تجارب الدول الكبيرة والتي عانت سابقا من الإرهاب والحروب الأهلية والعرقية مثل امريكا ولبنان وغيرها.</a:t>
            </a:r>
          </a:p>
          <a:p>
            <a:pPr marL="0" indent="0" algn="ctr">
              <a:buNone/>
            </a:pPr>
            <a:r>
              <a:rPr lang="ar-IQ" sz="3600" b="1" dirty="0" smtClean="0"/>
              <a:t>3- التصالح </a:t>
            </a:r>
            <a:r>
              <a:rPr lang="ar-IQ" sz="3600" b="1" dirty="0"/>
              <a:t>مع جميع الأديان في المجتمع .</a:t>
            </a:r>
          </a:p>
          <a:p>
            <a:pPr marL="0" indent="0" algn="r">
              <a:buNone/>
            </a:pPr>
            <a:endParaRPr lang="en-US" dirty="0"/>
          </a:p>
        </p:txBody>
      </p:sp>
    </p:spTree>
    <p:extLst>
      <p:ext uri="{BB962C8B-B14F-4D97-AF65-F5344CB8AC3E}">
        <p14:creationId xmlns:p14="http://schemas.microsoft.com/office/powerpoint/2010/main" val="25592728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ractur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برلين">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TM04033917[[fn=برلين]]</Template>
  <TotalTime>527</TotalTime>
  <Words>828</Words>
  <Application>Microsoft Office PowerPoint</Application>
  <PresentationFormat>شاشة عريضة</PresentationFormat>
  <Paragraphs>27</Paragraphs>
  <Slides>10</Slides>
  <Notes>0</Notes>
  <HiddenSlides>0</HiddenSlides>
  <MMClips>0</MMClips>
  <ScaleCrop>false</ScaleCrop>
  <HeadingPairs>
    <vt:vector size="6" baseType="variant">
      <vt:variant>
        <vt:lpstr>الخطوط المستخدمة</vt:lpstr>
      </vt:variant>
      <vt:variant>
        <vt:i4>5</vt:i4>
      </vt:variant>
      <vt:variant>
        <vt:lpstr>نسق</vt:lpstr>
      </vt:variant>
      <vt:variant>
        <vt:i4>1</vt:i4>
      </vt:variant>
      <vt:variant>
        <vt:lpstr>عناوين الشرائح</vt:lpstr>
      </vt:variant>
      <vt:variant>
        <vt:i4>10</vt:i4>
      </vt:variant>
    </vt:vector>
  </HeadingPairs>
  <TitlesOfParts>
    <vt:vector size="16" baseType="lpstr">
      <vt:lpstr>Arial</vt:lpstr>
      <vt:lpstr>Calibri</vt:lpstr>
      <vt:lpstr>Simplified Arabic</vt:lpstr>
      <vt:lpstr>Times New Roman</vt:lpstr>
      <vt:lpstr>Trebuchet MS</vt:lpstr>
      <vt:lpstr>برلين</vt:lpstr>
      <vt:lpstr>مكافحة الإرهاب والتطرف العنيف   أ.م.د سماهر سلمان علوان م.د أية هيثم خزعل</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عرض تقديمي في PowerPoint</vt:lpstr>
      <vt:lpstr>وشكرا لحسن أصغائكم</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مفهوم التقويم الحديث</dc:title>
  <dc:creator>Dr. AYA</dc:creator>
  <cp:lastModifiedBy>Dr. Aya</cp:lastModifiedBy>
  <cp:revision>95</cp:revision>
  <dcterms:created xsi:type="dcterms:W3CDTF">2022-03-13T10:15:11Z</dcterms:created>
  <dcterms:modified xsi:type="dcterms:W3CDTF">2025-09-10T12:41:06Z</dcterms:modified>
</cp:coreProperties>
</file>