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74" autoAdjust="0"/>
  </p:normalViewPr>
  <p:slideViewPr>
    <p:cSldViewPr snapToGrid="0">
      <p:cViewPr varScale="1">
        <p:scale>
          <a:sx n="40" d="100"/>
          <a:sy n="40" d="100"/>
        </p:scale>
        <p:origin x="43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46C117F-5CCF-4837-BE5F-2B92066CAFAF}"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84EB90BD-B6CE-46B7-997F-7313B992CCDC}"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CDB9D11F-B188-461D-B23F-39381795C052}"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52E6D8D9-55A2-4063-B0F3-121F44549695}"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D4B24536-994D-4021-A283-9F449C0DB509}"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3CBBBB78-C96F-47B7-AB17-D852CA960AC9}"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9/10/2025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30578ACC-22D6-47C1-A373-4FD133E34F3C}"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680322" y="3030008"/>
            <a:ext cx="4698355" cy="290617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5594123" y="3030008"/>
            <a:ext cx="4700059" cy="290617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E331444B-B92B-4E27-8C94-BB93EAF5CB18}"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363EFA5E-FA76-400D-B3DC-F0BA90E6D107}"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9/10/2025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771650"/>
            <a:ext cx="11771291" cy="4429125"/>
          </a:xfrm>
        </p:spPr>
        <p:txBody>
          <a:bodyPr/>
          <a:lstStyle/>
          <a:p>
            <a:pPr algn="ctr" rtl="1"/>
            <a:r>
              <a:rPr lang="ar-IQ" sz="6000" b="1" dirty="0" smtClean="0">
                <a:solidFill>
                  <a:srgbClr val="FFFF00"/>
                </a:solidFill>
              </a:rPr>
              <a:t>دور المرشد التربوي في توعية وضبط سلوك الطالب</a:t>
            </a:r>
            <a:br>
              <a:rPr lang="ar-IQ" sz="6000" b="1" dirty="0" smtClean="0">
                <a:solidFill>
                  <a:srgbClr val="FFFF00"/>
                </a:solidFill>
              </a:rPr>
            </a:br>
            <a:r>
              <a:rPr lang="ar-IQ" sz="6000" b="1" dirty="0" err="1" smtClean="0">
                <a:solidFill>
                  <a:srgbClr val="FFFF00"/>
                </a:solidFill>
              </a:rPr>
              <a:t>أ.م.د</a:t>
            </a:r>
            <a:r>
              <a:rPr lang="ar-IQ" sz="6000" b="1" dirty="0" smtClean="0">
                <a:solidFill>
                  <a:srgbClr val="FFFF00"/>
                </a:solidFill>
              </a:rPr>
              <a:t> سماهر سلمان علوان</a:t>
            </a:r>
            <a:br>
              <a:rPr lang="ar-IQ" sz="6000" b="1" dirty="0" smtClean="0">
                <a:solidFill>
                  <a:srgbClr val="FFFF00"/>
                </a:solidFill>
              </a:rPr>
            </a:br>
            <a:r>
              <a:rPr lang="ar-IQ" sz="6000" b="1" dirty="0" err="1" smtClean="0">
                <a:solidFill>
                  <a:srgbClr val="FFFF00"/>
                </a:solidFill>
              </a:rPr>
              <a:t>م.د</a:t>
            </a:r>
            <a:r>
              <a:rPr lang="ar-IQ" sz="6000" b="1" dirty="0" smtClean="0">
                <a:solidFill>
                  <a:srgbClr val="FFFF00"/>
                </a:solidFill>
              </a:rPr>
              <a:t> أية هيثم خزعل</a:t>
            </a:r>
            <a:endParaRPr lang="en-US" sz="6000" dirty="0">
              <a:solidFill>
                <a:srgbClr val="FFFF00"/>
              </a:solidFill>
            </a:endParaRPr>
          </a:p>
        </p:txBody>
      </p:sp>
    </p:spTree>
    <p:extLst>
      <p:ext uri="{BB962C8B-B14F-4D97-AF65-F5344CB8AC3E}">
        <p14:creationId xmlns:p14="http://schemas.microsoft.com/office/powerpoint/2010/main" val="4204380559"/>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8004" y="500063"/>
            <a:ext cx="11429196" cy="6357937"/>
          </a:xfrm>
        </p:spPr>
        <p:txBody>
          <a:bodyPr>
            <a:normAutofit fontScale="92500"/>
          </a:bodyPr>
          <a:lstStyle/>
          <a:p>
            <a:pPr marL="0" indent="0" algn="r">
              <a:buNone/>
            </a:pPr>
            <a:r>
              <a:rPr lang="ar-IQ" sz="3200" b="1" dirty="0"/>
              <a:t>4-أجراء الدراسات التي تبين احتياجات الطلاب على المستوى التطوير الأكاديمي، الاحتياجات النفسية، الاجتماعية، السلوكية.   </a:t>
            </a:r>
          </a:p>
          <a:p>
            <a:pPr marL="0" indent="0" algn="r">
              <a:buNone/>
            </a:pPr>
            <a:r>
              <a:rPr lang="ar-IQ" sz="3200" b="1" dirty="0"/>
              <a:t>5- مساعدة الطلبة على تحقيق أفضل النتائج الأكاديمية.</a:t>
            </a:r>
          </a:p>
          <a:p>
            <a:pPr marL="0" indent="0" algn="r">
              <a:buNone/>
            </a:pPr>
            <a:r>
              <a:rPr lang="ar-IQ" sz="3200" b="1" dirty="0"/>
              <a:t>6- تدعيم وبناء شخصية سوية عند الطالب.</a:t>
            </a:r>
          </a:p>
          <a:p>
            <a:pPr marL="0" indent="0" algn="r">
              <a:buNone/>
            </a:pPr>
            <a:r>
              <a:rPr lang="ar-IQ" sz="3200" b="1" dirty="0"/>
              <a:t>7-تطوير قدرات وإمكانيات الطالب للاستعداد للخروج للعمل.</a:t>
            </a:r>
          </a:p>
          <a:p>
            <a:pPr marL="0" indent="0" algn="r">
              <a:buNone/>
            </a:pPr>
            <a:r>
              <a:rPr lang="ar-IQ" sz="3200" b="1" dirty="0"/>
              <a:t>8-مساعدة الطلاب في تحديد أهدافهم المستقبلية وفي كيفية وضع خطط للوصول للأهداف.</a:t>
            </a:r>
          </a:p>
          <a:p>
            <a:pPr marL="0" indent="0" algn="r">
              <a:buNone/>
            </a:pPr>
            <a:r>
              <a:rPr lang="ar-IQ" sz="3200" b="1" dirty="0"/>
              <a:t>9- إرشاد الطلاب للطرق الأفضل للتعامل مع المشاكل ووضع الحلول لها.</a:t>
            </a:r>
          </a:p>
          <a:p>
            <a:pPr marL="0" indent="0" algn="r">
              <a:buNone/>
            </a:pPr>
            <a:r>
              <a:rPr lang="ar-IQ" sz="3200" b="1" dirty="0"/>
              <a:t>10-إرشاد الطلاب لتطوير قدراتهم ومهاراتهم وتحديد ميولهم والمحاولة للوصول إليها.</a:t>
            </a:r>
          </a:p>
          <a:p>
            <a:pPr marL="0" indent="0" algn="r">
              <a:buNone/>
            </a:pPr>
            <a:r>
              <a:rPr lang="ar-IQ" sz="3200" b="1" dirty="0"/>
              <a:t>11-تطوير المهارات والقدرات الاجتماعية والشخصية عند الطالب.</a:t>
            </a:r>
          </a:p>
          <a:p>
            <a:pPr marL="0" indent="0" algn="r">
              <a:buNone/>
            </a:pPr>
            <a:r>
              <a:rPr lang="ar-IQ" sz="3200" b="1" dirty="0"/>
              <a:t>12- العمل مع الأهل وتقديم الاستشارة للتعامل مع أطفالهم ولوضع خطة تعاون مشتركة.</a:t>
            </a:r>
          </a:p>
          <a:p>
            <a:pPr marL="0" indent="0" algn="r">
              <a:buNone/>
            </a:pPr>
            <a:r>
              <a:rPr lang="ar-IQ" sz="3200" b="1" dirty="0"/>
              <a:t>13- العمل على التعاون بين الهيئة التدريسية والطلبة لحل المشكلات ومعالجتها.</a:t>
            </a:r>
          </a:p>
          <a:p>
            <a:pPr marL="0" indent="0" algn="r">
              <a:buNone/>
            </a:pPr>
            <a:endParaRPr lang="en-US" dirty="0"/>
          </a:p>
        </p:txBody>
      </p:sp>
    </p:spTree>
    <p:extLst>
      <p:ext uri="{BB962C8B-B14F-4D97-AF65-F5344CB8AC3E}">
        <p14:creationId xmlns:p14="http://schemas.microsoft.com/office/powerpoint/2010/main" val="2060530774"/>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0305" y="471488"/>
            <a:ext cx="11616744" cy="5672137"/>
          </a:xfrm>
        </p:spPr>
        <p:txBody>
          <a:bodyPr>
            <a:normAutofit fontScale="25000" lnSpcReduction="20000"/>
          </a:bodyPr>
          <a:lstStyle/>
          <a:p>
            <a:pPr marL="0" indent="0" algn="ctr">
              <a:lnSpc>
                <a:spcPct val="115000"/>
              </a:lnSpc>
              <a:spcBef>
                <a:spcPts val="0"/>
              </a:spcBef>
              <a:spcAft>
                <a:spcPts val="600"/>
              </a:spcAft>
              <a:buNone/>
            </a:pPr>
            <a:r>
              <a:rPr lang="ar-IQ" sz="12800" b="1" u="sng" dirty="0">
                <a:solidFill>
                  <a:srgbClr val="FFFF00"/>
                </a:solidFill>
                <a:latin typeface="Calibri" panose="020F0502020204030204" pitchFamily="34" charset="0"/>
                <a:ea typeface="Calibri" panose="020F0502020204030204" pitchFamily="34" charset="0"/>
              </a:rPr>
              <a:t>الأدوار الخاصة:</a:t>
            </a:r>
          </a:p>
          <a:p>
            <a:pPr marL="0" indent="0" algn="ctr">
              <a:lnSpc>
                <a:spcPct val="115000"/>
              </a:lnSpc>
              <a:spcBef>
                <a:spcPts val="0"/>
              </a:spcBef>
              <a:spcAft>
                <a:spcPts val="600"/>
              </a:spcAft>
              <a:buNone/>
            </a:pPr>
            <a:r>
              <a:rPr lang="ar-IQ" sz="12800" b="1" dirty="0">
                <a:solidFill>
                  <a:srgbClr val="FFFF00"/>
                </a:solidFill>
                <a:latin typeface="Calibri" panose="020F0502020204030204" pitchFamily="34" charset="0"/>
                <a:ea typeface="Calibri" panose="020F0502020204030204" pitchFamily="34" charset="0"/>
              </a:rPr>
              <a:t>1-المرشد كأخصائي:</a:t>
            </a:r>
          </a:p>
          <a:p>
            <a:pPr marL="0" indent="0" algn="ctr">
              <a:lnSpc>
                <a:spcPct val="115000"/>
              </a:lnSpc>
              <a:spcBef>
                <a:spcPts val="0"/>
              </a:spcBef>
              <a:spcAft>
                <a:spcPts val="600"/>
              </a:spcAft>
              <a:buNone/>
            </a:pPr>
            <a:r>
              <a:rPr lang="ar-IQ" sz="12800" b="1" dirty="0">
                <a:latin typeface="Calibri" panose="020F0502020204030204" pitchFamily="34" charset="0"/>
                <a:ea typeface="Calibri" panose="020F0502020204030204" pitchFamily="34" charset="0"/>
              </a:rPr>
              <a:t> وذلك من خلال العمل مع الطلبة من خلال الإرشاد الفردي والجماعي، والتوجيه الجمعي وذلك لتنمية قدرات وإمكانيات الطلاب، ومساعدتهم في تجاوز مشاكلهم النفسية، الاجتماعية، التربوية، الأكاديمية، وتقديم التوجيه المهني</a:t>
            </a:r>
            <a:r>
              <a:rPr lang="ar-IQ" sz="12800" b="1" dirty="0" smtClean="0">
                <a:latin typeface="Calibri" panose="020F0502020204030204" pitchFamily="34" charset="0"/>
                <a:ea typeface="Calibri" panose="020F0502020204030204" pitchFamily="34" charset="0"/>
              </a:rPr>
              <a:t>.</a:t>
            </a:r>
          </a:p>
          <a:p>
            <a:pPr marL="0" indent="0" algn="ctr">
              <a:lnSpc>
                <a:spcPct val="115000"/>
              </a:lnSpc>
              <a:spcBef>
                <a:spcPts val="0"/>
              </a:spcBef>
              <a:spcAft>
                <a:spcPts val="600"/>
              </a:spcAft>
              <a:buNone/>
            </a:pPr>
            <a:endParaRPr lang="ar-IQ" sz="11100" b="1" dirty="0">
              <a:solidFill>
                <a:srgbClr val="FFFF00"/>
              </a:solidFill>
              <a:latin typeface="Calibri" panose="020F0502020204030204" pitchFamily="34" charset="0"/>
              <a:ea typeface="Calibri" panose="020F0502020204030204" pitchFamily="34" charset="0"/>
              <a:cs typeface="Simplified Arabic" panose="02020603050405020304" pitchFamily="18" charset="-78"/>
            </a:endParaRPr>
          </a:p>
          <a:p>
            <a:pPr marL="0" indent="0" algn="ctr">
              <a:lnSpc>
                <a:spcPct val="115000"/>
              </a:lnSpc>
              <a:spcBef>
                <a:spcPts val="0"/>
              </a:spcBef>
              <a:spcAft>
                <a:spcPts val="600"/>
              </a:spcAft>
              <a:buNone/>
            </a:pPr>
            <a:r>
              <a:rPr lang="ar-IQ" sz="12800" b="1" dirty="0">
                <a:solidFill>
                  <a:srgbClr val="FFFF00"/>
                </a:solidFill>
                <a:latin typeface="Calibri" panose="020F0502020204030204" pitchFamily="34" charset="0"/>
                <a:ea typeface="Calibri" panose="020F0502020204030204" pitchFamily="34" charset="0"/>
                <a:cs typeface="Simplified Arabic" panose="02020603050405020304" pitchFamily="18" charset="-78"/>
              </a:rPr>
              <a:t>2-المرشد كمستشار:</a:t>
            </a:r>
          </a:p>
          <a:p>
            <a:pPr marL="0" indent="0" algn="ctr">
              <a:lnSpc>
                <a:spcPct val="115000"/>
              </a:lnSpc>
              <a:spcBef>
                <a:spcPts val="0"/>
              </a:spcBef>
              <a:spcAft>
                <a:spcPts val="600"/>
              </a:spcAft>
              <a:buNone/>
            </a:pPr>
            <a:r>
              <a:rPr lang="ar-IQ" sz="12800" b="1" dirty="0">
                <a:latin typeface="Calibri" panose="020F0502020204030204" pitchFamily="34" charset="0"/>
                <a:ea typeface="Calibri" panose="020F0502020204030204" pitchFamily="34" charset="0"/>
                <a:cs typeface="Simplified Arabic" panose="02020603050405020304" pitchFamily="18" charset="-78"/>
              </a:rPr>
              <a:t> وذلك لتقديم الاستشارة للآهل لفهم أوضح لأطفالهم وكرق التعامل معهم، وكذلك للمعلمين والإدارة المدرسية في كيفية التعامل مع الطلاب وفهم الطالب من الجوانب المختلفة ووضع آليات المناسبة للتعامل معهم.</a:t>
            </a:r>
          </a:p>
          <a:p>
            <a:pPr marL="0" indent="0" algn="ctr">
              <a:lnSpc>
                <a:spcPct val="115000"/>
              </a:lnSpc>
              <a:spcBef>
                <a:spcPts val="0"/>
              </a:spcBef>
              <a:spcAft>
                <a:spcPts val="600"/>
              </a:spcAft>
              <a:buNone/>
            </a:pPr>
            <a:endParaRPr lang="ar-IQ" sz="3200" dirty="0" smtClean="0">
              <a:latin typeface="Calibri" panose="020F0502020204030204" pitchFamily="34" charset="0"/>
              <a:ea typeface="Calibri" panose="020F0502020204030204" pitchFamily="34" charset="0"/>
              <a:cs typeface="Simplified Arabic" panose="02020603050405020304" pitchFamily="18" charset="-78"/>
            </a:endParaRPr>
          </a:p>
          <a:p>
            <a:pPr marL="0" indent="0" algn="r">
              <a:lnSpc>
                <a:spcPct val="115000"/>
              </a:lnSpc>
              <a:spcBef>
                <a:spcPts val="0"/>
              </a:spcBef>
              <a:spcAft>
                <a:spcPts val="600"/>
              </a:spcAft>
              <a:buNone/>
            </a:pPr>
            <a:endParaRPr lang="ar-IQ" sz="3200" dirty="0" smtClean="0">
              <a:latin typeface="Calibri" panose="020F0502020204030204" pitchFamily="34" charset="0"/>
              <a:ea typeface="Calibri" panose="020F0502020204030204" pitchFamily="34" charset="0"/>
              <a:cs typeface="Simplified Arabic" panose="02020603050405020304" pitchFamily="18" charset="-78"/>
            </a:endParaRPr>
          </a:p>
          <a:p>
            <a:pPr marL="0" indent="0" algn="r">
              <a:lnSpc>
                <a:spcPct val="115000"/>
              </a:lnSpc>
              <a:spcBef>
                <a:spcPts val="0"/>
              </a:spcBef>
              <a:spcAft>
                <a:spcPts val="600"/>
              </a:spcAft>
              <a:buNone/>
            </a:pPr>
            <a:endParaRPr lang="ar-IQ" sz="3200" dirty="0">
              <a:latin typeface="Calibri" panose="020F0502020204030204" pitchFamily="34" charset="0"/>
              <a:ea typeface="Calibri" panose="020F0502020204030204" pitchFamily="34" charset="0"/>
              <a:cs typeface="Simplified Arabic" panose="02020603050405020304" pitchFamily="18" charset="-78"/>
            </a:endParaRPr>
          </a:p>
          <a:p>
            <a:pPr marL="0" indent="0" algn="r">
              <a:lnSpc>
                <a:spcPct val="115000"/>
              </a:lnSpc>
              <a:spcBef>
                <a:spcPts val="0"/>
              </a:spcBef>
              <a:spcAft>
                <a:spcPts val="600"/>
              </a:spcAft>
              <a:buNone/>
            </a:pPr>
            <a:endParaRPr lang="ar-IQ" sz="3200" dirty="0" smtClean="0">
              <a:latin typeface="Calibri" panose="020F0502020204030204" pitchFamily="34" charset="0"/>
              <a:ea typeface="Calibri" panose="020F0502020204030204" pitchFamily="34" charset="0"/>
              <a:cs typeface="Simplified Arabic" panose="02020603050405020304" pitchFamily="18" charset="-78"/>
            </a:endParaRPr>
          </a:p>
          <a:p>
            <a:pPr marL="0" indent="0" algn="r">
              <a:lnSpc>
                <a:spcPct val="115000"/>
              </a:lnSpc>
              <a:spcBef>
                <a:spcPts val="0"/>
              </a:spcBef>
              <a:spcAft>
                <a:spcPts val="600"/>
              </a:spcAft>
              <a:buNone/>
            </a:pPr>
            <a:endParaRPr lang="en-US" dirty="0">
              <a:latin typeface="Calibri" panose="020F0502020204030204" pitchFamily="34" charset="0"/>
              <a:ea typeface="Calibri" panose="020F0502020204030204" pitchFamily="34" charset="0"/>
              <a:cs typeface="Arial" panose="020B0604020202020204" pitchFamily="34" charset="0"/>
            </a:endParaRPr>
          </a:p>
          <a:p>
            <a:pPr marL="0">
              <a:lnSpc>
                <a:spcPct val="115000"/>
              </a:lnSpc>
              <a:spcBef>
                <a:spcPts val="0"/>
              </a:spcBef>
              <a:spcAft>
                <a:spcPts val="1000"/>
              </a:spcAft>
            </a:pPr>
            <a:r>
              <a:rPr lang="ar-IQ" dirty="0">
                <a:latin typeface="Calibri" panose="020F0502020204030204" pitchFamily="34" charset="0"/>
                <a:ea typeface="Calibri" panose="020F0502020204030204" pitchFamily="34" charset="0"/>
                <a:cs typeface="Simplified Arabic" panose="02020603050405020304" pitchFamily="18" charset="-78"/>
              </a:rPr>
              <a:t> </a:t>
            </a:r>
            <a:endParaRPr lang="en-US" sz="3600" dirty="0"/>
          </a:p>
        </p:txBody>
      </p:sp>
    </p:spTree>
    <p:extLst>
      <p:ext uri="{BB962C8B-B14F-4D97-AF65-F5344CB8AC3E}">
        <p14:creationId xmlns:p14="http://schemas.microsoft.com/office/powerpoint/2010/main" val="3130205242"/>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06062" y="180304"/>
            <a:ext cx="11706896" cy="6156102"/>
          </a:xfrm>
        </p:spPr>
        <p:txBody>
          <a:bodyPr>
            <a:normAutofit fontScale="92500"/>
          </a:bodyPr>
          <a:lstStyle/>
          <a:p>
            <a:pPr marL="0" marR="0" algn="r" rtl="1">
              <a:lnSpc>
                <a:spcPct val="115000"/>
              </a:lnSpc>
              <a:spcBef>
                <a:spcPts val="0"/>
              </a:spcBef>
              <a:spcAft>
                <a:spcPts val="1000"/>
              </a:spcAft>
            </a:pPr>
            <a:r>
              <a:rPr lang="ar-SA" sz="4000" b="1" u="sng" dirty="0">
                <a:solidFill>
                  <a:srgbClr val="FFFF00"/>
                </a:solidFill>
                <a:latin typeface="Calibri" panose="020F0502020204030204" pitchFamily="34" charset="0"/>
                <a:ea typeface="Times New Roman" panose="02020603050405020304" pitchFamily="18" charset="0"/>
              </a:rPr>
              <a:t>دور المرشد في استخدام مناهج تربوية في ضبط سلوك الطلبة:</a:t>
            </a:r>
            <a:endParaRPr lang="en-US" sz="4000" dirty="0">
              <a:solidFill>
                <a:srgbClr val="FFFF00"/>
              </a:solidFill>
              <a:latin typeface="Calibri" panose="020F0502020204030204" pitchFamily="34" charset="0"/>
              <a:ea typeface="Times New Roman" panose="02020603050405020304" pitchFamily="18" charset="0"/>
            </a:endParaRPr>
          </a:p>
          <a:p>
            <a:pPr marL="342900" marR="0" lvl="0" indent="-342900" algn="r" rtl="1">
              <a:spcBef>
                <a:spcPts val="0"/>
              </a:spcBef>
              <a:spcAft>
                <a:spcPts val="0"/>
              </a:spcAft>
              <a:buFont typeface="Wingdings" panose="05000000000000000000" pitchFamily="2" charset="2"/>
              <a:buChar char=""/>
            </a:pPr>
            <a:r>
              <a:rPr lang="ar-SA" sz="4000" b="1" u="sng" dirty="0">
                <a:solidFill>
                  <a:srgbClr val="FFFF00"/>
                </a:solidFill>
                <a:latin typeface="Times New Roman" panose="02020603050405020304" pitchFamily="18" charset="0"/>
                <a:ea typeface="Times New Roman" panose="02020603050405020304" pitchFamily="18" charset="0"/>
              </a:rPr>
              <a:t>المنهج الإنمائي</a:t>
            </a:r>
            <a:r>
              <a:rPr lang="ar-SA" sz="4000" b="1" u="sng" dirty="0" smtClean="0">
                <a:solidFill>
                  <a:srgbClr val="FFFF00"/>
                </a:solidFill>
                <a:latin typeface="Times New Roman" panose="02020603050405020304" pitchFamily="18" charset="0"/>
                <a:ea typeface="Times New Roman" panose="02020603050405020304" pitchFamily="18" charset="0"/>
              </a:rPr>
              <a:t>:</a:t>
            </a:r>
            <a:endParaRPr lang="ar-IQ" sz="4000" b="1" u="sng" dirty="0" smtClean="0">
              <a:solidFill>
                <a:srgbClr val="FFFF00"/>
              </a:solidFill>
              <a:latin typeface="Times New Roman" panose="02020603050405020304" pitchFamily="18" charset="0"/>
              <a:ea typeface="Times New Roman" panose="02020603050405020304" pitchFamily="18" charset="0"/>
            </a:endParaRPr>
          </a:p>
          <a:p>
            <a:pPr marL="0" marR="0" lvl="0" indent="0" algn="r" rtl="1">
              <a:spcBef>
                <a:spcPts val="0"/>
              </a:spcBef>
              <a:spcAft>
                <a:spcPts val="0"/>
              </a:spcAft>
              <a:buNone/>
            </a:pPr>
            <a:endParaRPr lang="en-US" sz="4000" dirty="0">
              <a:solidFill>
                <a:srgbClr val="FFFF00"/>
              </a:solidFill>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1-مساعدة الطلبة على فهم ذواتهم .</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2-تدعيم قدرات وإمكانيات الطلاب .</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3-مساعدة الطلاب للوصول إلى أعلى مستوى من النضج والصحة النفسية.</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4-مساعدة الطلاب لتحديد أهداف في حياتهم.</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5-تطوير القدرات الميول والمواهب</a:t>
            </a:r>
            <a:r>
              <a:rPr lang="ar-SA" sz="4000" b="1" dirty="0" smtClean="0">
                <a:latin typeface="Calibri" panose="020F0502020204030204" pitchFamily="34" charset="0"/>
                <a:ea typeface="Times New Roman" panose="02020603050405020304" pitchFamily="18" charset="0"/>
              </a:rPr>
              <a:t>.</a:t>
            </a:r>
            <a:endParaRPr lang="en-US" sz="4000" b="1"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636606572"/>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7577" y="231820"/>
            <a:ext cx="11552350" cy="6413679"/>
          </a:xfrm>
        </p:spPr>
        <p:txBody>
          <a:bodyPr>
            <a:noAutofit/>
          </a:bodyPr>
          <a:lstStyle/>
          <a:p>
            <a:pPr marL="342900" marR="0" lvl="0" indent="-342900" algn="r" rtl="1">
              <a:spcBef>
                <a:spcPts val="0"/>
              </a:spcBef>
              <a:spcAft>
                <a:spcPts val="0"/>
              </a:spcAft>
              <a:buFont typeface="Wingdings" panose="05000000000000000000" pitchFamily="2" charset="2"/>
              <a:buChar char=""/>
            </a:pPr>
            <a:r>
              <a:rPr lang="ar-SA" sz="4000" b="1" u="sng" dirty="0">
                <a:solidFill>
                  <a:srgbClr val="FFFF00"/>
                </a:solidFill>
                <a:latin typeface="Times New Roman" panose="02020603050405020304" pitchFamily="18" charset="0"/>
                <a:ea typeface="Times New Roman" panose="02020603050405020304" pitchFamily="18" charset="0"/>
              </a:rPr>
              <a:t>المنهج الوقائي</a:t>
            </a:r>
            <a:r>
              <a:rPr lang="ar-SA" sz="4000" b="1" u="sng" dirty="0" smtClean="0">
                <a:solidFill>
                  <a:srgbClr val="FFFF00"/>
                </a:solidFill>
                <a:latin typeface="Times New Roman" panose="02020603050405020304" pitchFamily="18" charset="0"/>
                <a:ea typeface="Times New Roman" panose="02020603050405020304" pitchFamily="18" charset="0"/>
              </a:rPr>
              <a:t>:</a:t>
            </a:r>
            <a:endParaRPr lang="ar-IQ" sz="4000" b="1" u="sng" dirty="0" smtClean="0">
              <a:solidFill>
                <a:srgbClr val="FFFF00"/>
              </a:solidFill>
              <a:latin typeface="Times New Roman" panose="02020603050405020304" pitchFamily="18" charset="0"/>
              <a:ea typeface="Times New Roman" panose="02020603050405020304" pitchFamily="18" charset="0"/>
            </a:endParaRPr>
          </a:p>
          <a:p>
            <a:pPr marL="0" marR="0" lvl="0" indent="0" algn="r" rtl="1">
              <a:spcBef>
                <a:spcPts val="0"/>
              </a:spcBef>
              <a:spcAft>
                <a:spcPts val="0"/>
              </a:spcAft>
              <a:buNone/>
            </a:pPr>
            <a:endParaRPr lang="en-US" sz="4000" b="1" u="sng" dirty="0">
              <a:solidFill>
                <a:srgbClr val="FFFF00"/>
              </a:solidFill>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1-محاولة منع المشكلات النفسية الاجتماعية التربوية.</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2-التوعية والوقاية في مجال المشاكل النفسية.</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3-التوعية والوقاية من المشاكل الاجتماعية.</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4-التوعية والوقاية من المشاكل التربوية.</a:t>
            </a:r>
            <a:endParaRPr lang="en-US" sz="4000" b="1" dirty="0">
              <a:latin typeface="Calibri" panose="020F0502020204030204" pitchFamily="34" charset="0"/>
              <a:ea typeface="Times New Roman" panose="02020603050405020304" pitchFamily="18" charset="0"/>
            </a:endParaRPr>
          </a:p>
          <a:p>
            <a:pPr marL="0" marR="0" algn="r" rtl="1">
              <a:lnSpc>
                <a:spcPct val="115000"/>
              </a:lnSpc>
              <a:spcBef>
                <a:spcPts val="0"/>
              </a:spcBef>
              <a:spcAft>
                <a:spcPts val="1000"/>
              </a:spcAft>
            </a:pPr>
            <a:r>
              <a:rPr lang="ar-SA" sz="4000" b="1" dirty="0">
                <a:latin typeface="Calibri" panose="020F0502020204030204" pitchFamily="34" charset="0"/>
                <a:ea typeface="Times New Roman" panose="02020603050405020304" pitchFamily="18" charset="0"/>
              </a:rPr>
              <a:t> 5-التعامل مع الصعوبات والمشاكل النفسية والاجتماعية التي </a:t>
            </a:r>
            <a:r>
              <a:rPr lang="ar-SA" sz="4000" b="1" dirty="0" err="1">
                <a:latin typeface="Calibri" panose="020F0502020204030204" pitchFamily="34" charset="0"/>
                <a:ea typeface="Times New Roman" panose="02020603050405020304" pitchFamily="18" charset="0"/>
              </a:rPr>
              <a:t>يواجهها</a:t>
            </a:r>
            <a:r>
              <a:rPr lang="ar-SA" sz="4000" b="1" dirty="0">
                <a:latin typeface="Calibri" panose="020F0502020204030204" pitchFamily="34" charset="0"/>
                <a:ea typeface="Times New Roman" panose="02020603050405020304" pitchFamily="18" charset="0"/>
              </a:rPr>
              <a:t> الطلبة وكيفية علاجها بشكل سليم.</a:t>
            </a:r>
            <a:endParaRPr lang="en-US" sz="4000" b="1" dirty="0">
              <a:latin typeface="Calibri" panose="020F0502020204030204" pitchFamily="34" charset="0"/>
              <a:ea typeface="Times New Roman" panose="02020603050405020304" pitchFamily="18" charset="0"/>
            </a:endParaRPr>
          </a:p>
          <a:p>
            <a:pPr marL="0" marR="0" indent="0" algn="ctr" rtl="1">
              <a:lnSpc>
                <a:spcPct val="150000"/>
              </a:lnSpc>
              <a:spcBef>
                <a:spcPts val="0"/>
              </a:spcBef>
              <a:spcAft>
                <a:spcPts val="0"/>
              </a:spcAft>
              <a:buNone/>
            </a:pPr>
            <a:endParaRPr lang="en-US" sz="2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1288793"/>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7595" y="1983346"/>
            <a:ext cx="9613861" cy="1795529"/>
          </a:xfrm>
        </p:spPr>
        <p:txBody>
          <a:bodyPr>
            <a:noAutofit/>
          </a:bodyPr>
          <a:lstStyle/>
          <a:p>
            <a:pPr algn="ctr"/>
            <a:r>
              <a:rPr lang="ar-IQ" sz="8800" b="1" i="1" dirty="0" smtClean="0">
                <a:solidFill>
                  <a:srgbClr val="FFFF00"/>
                </a:solidFill>
              </a:rPr>
              <a:t>وشكرا لحسن أصغائكم</a:t>
            </a:r>
            <a:endParaRPr lang="en-US" sz="8800" b="1" i="1" dirty="0">
              <a:solidFill>
                <a:srgbClr val="FFFF00"/>
              </a:solidFill>
            </a:endParaRPr>
          </a:p>
        </p:txBody>
      </p:sp>
    </p:spTree>
    <p:extLst>
      <p:ext uri="{BB962C8B-B14F-4D97-AF65-F5344CB8AC3E}">
        <p14:creationId xmlns:p14="http://schemas.microsoft.com/office/powerpoint/2010/main" val="1668878894"/>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3335" y="193183"/>
            <a:ext cx="11526592" cy="6323527"/>
          </a:xfrm>
        </p:spPr>
        <p:txBody>
          <a:bodyPr>
            <a:normAutofit/>
          </a:bodyPr>
          <a:lstStyle/>
          <a:p>
            <a:pPr marL="0" marR="0" indent="0" algn="just" rtl="1">
              <a:lnSpc>
                <a:spcPct val="115000"/>
              </a:lnSpc>
              <a:spcBef>
                <a:spcPts val="0"/>
              </a:spcBef>
              <a:spcAft>
                <a:spcPts val="1000"/>
              </a:spcAft>
              <a:buNone/>
            </a:pPr>
            <a:r>
              <a:rPr lang="ar-IQ" sz="4800" b="1" u="sng" dirty="0" smtClean="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مفهوم </a:t>
            </a:r>
            <a:r>
              <a:rPr lang="ar-IQ" sz="4800" b="1" u="sng" dirty="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الإرشاد التربوي:</a:t>
            </a:r>
            <a:endParaRPr lang="en-US" sz="4800" dirty="0">
              <a:solidFill>
                <a:srgbClr val="FFFF00"/>
              </a:solidFill>
              <a:latin typeface="Calibri" panose="020F0502020204030204" pitchFamily="34" charset="0"/>
              <a:ea typeface="Times New Roman" panose="02020603050405020304" pitchFamily="18" charset="0"/>
              <a:cs typeface="Arial" panose="020B0604020202020204" pitchFamily="34" charset="0"/>
            </a:endParaRPr>
          </a:p>
          <a:p>
            <a:pPr marL="0" marR="0" algn="just" rtl="1">
              <a:lnSpc>
                <a:spcPct val="115000"/>
              </a:lnSpc>
              <a:spcBef>
                <a:spcPts val="0"/>
              </a:spcBef>
              <a:spcAft>
                <a:spcPts val="1000"/>
              </a:spcAft>
            </a:pPr>
            <a:r>
              <a:rPr lang="ar-IQ" sz="4800" dirty="0">
                <a:latin typeface="Calibri" panose="020F0502020204030204" pitchFamily="34" charset="0"/>
                <a:ea typeface="Times New Roman" panose="02020603050405020304" pitchFamily="18" charset="0"/>
                <a:cs typeface="Simplified Arabic" panose="02020603050405020304" pitchFamily="18" charset="-78"/>
              </a:rPr>
              <a:t> مجموعة من الخدمات التربوية تعمل على الجوانب النفسية والاكاديمية والاجتماعية والمهنية لدى الطالب، بحيث تهدف إلى مساعدته على فهم نفسه وقدراته وإمكاناته الذاتية والبيئية واستغلالها في تحقيق أهدافه وبما يتفق مع هذه الإمكانيات (الذاتية والبيئة).</a:t>
            </a:r>
            <a:endParaRPr lang="en-US" sz="4800" dirty="0">
              <a:latin typeface="Calibri" panose="020F0502020204030204" pitchFamily="34" charset="0"/>
              <a:ea typeface="Times New Roman" panose="02020603050405020304" pitchFamily="18" charset="0"/>
              <a:cs typeface="Arial" panose="020B0604020202020204" pitchFamily="34" charset="0"/>
            </a:endParaRPr>
          </a:p>
          <a:p>
            <a:pPr marL="0" indent="0" algn="r">
              <a:buNone/>
            </a:pPr>
            <a:endParaRPr lang="en-US" dirty="0"/>
          </a:p>
        </p:txBody>
      </p:sp>
    </p:spTree>
    <p:extLst>
      <p:ext uri="{BB962C8B-B14F-4D97-AF65-F5344CB8AC3E}">
        <p14:creationId xmlns:p14="http://schemas.microsoft.com/office/powerpoint/2010/main" val="1217843915"/>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4546" y="218942"/>
            <a:ext cx="11861443" cy="6400800"/>
          </a:xfrm>
        </p:spPr>
        <p:txBody>
          <a:bodyPr>
            <a:normAutofit/>
          </a:bodyPr>
          <a:lstStyle/>
          <a:p>
            <a:pPr marL="0" marR="0" algn="ctr" rtl="1">
              <a:lnSpc>
                <a:spcPct val="107000"/>
              </a:lnSpc>
              <a:spcBef>
                <a:spcPts val="0"/>
              </a:spcBef>
              <a:spcAft>
                <a:spcPts val="800"/>
              </a:spcAft>
            </a:pPr>
            <a:endParaRPr lang="ar-IQ" sz="4400" b="1" dirty="0" smtClean="0">
              <a:solidFill>
                <a:srgbClr val="FFFF00"/>
              </a:solidFill>
            </a:endParaRPr>
          </a:p>
          <a:p>
            <a:pPr marL="0" marR="0" algn="ctr" rtl="1">
              <a:lnSpc>
                <a:spcPct val="107000"/>
              </a:lnSpc>
              <a:spcBef>
                <a:spcPts val="0"/>
              </a:spcBef>
              <a:spcAft>
                <a:spcPts val="800"/>
              </a:spcAft>
            </a:pPr>
            <a:r>
              <a:rPr lang="ar-IQ" sz="4400" b="1" dirty="0" smtClean="0">
                <a:solidFill>
                  <a:srgbClr val="FFFF00"/>
                </a:solidFill>
              </a:rPr>
              <a:t>ويعرف </a:t>
            </a:r>
            <a:r>
              <a:rPr lang="ar-IQ" sz="4400" b="1" dirty="0">
                <a:solidFill>
                  <a:srgbClr val="FFFF00"/>
                </a:solidFill>
              </a:rPr>
              <a:t>الإرشاد </a:t>
            </a:r>
            <a:r>
              <a:rPr lang="ar-IQ" sz="4400" b="1" dirty="0" smtClean="0">
                <a:solidFill>
                  <a:srgbClr val="FFFF00"/>
                </a:solidFill>
              </a:rPr>
              <a:t>التربوي:</a:t>
            </a:r>
          </a:p>
          <a:p>
            <a:pPr marL="0" marR="0" algn="ctr" rtl="1">
              <a:lnSpc>
                <a:spcPct val="107000"/>
              </a:lnSpc>
              <a:spcBef>
                <a:spcPts val="0"/>
              </a:spcBef>
              <a:spcAft>
                <a:spcPts val="800"/>
              </a:spcAft>
            </a:pPr>
            <a:r>
              <a:rPr lang="ar-IQ" sz="4000" b="1" dirty="0" smtClean="0">
                <a:solidFill>
                  <a:srgbClr val="FFFF00"/>
                </a:solidFill>
              </a:rPr>
              <a:t> </a:t>
            </a:r>
            <a:r>
              <a:rPr lang="ar-IQ" sz="4000" b="1" dirty="0" smtClean="0"/>
              <a:t>بانه </a:t>
            </a:r>
            <a:r>
              <a:rPr lang="ar-IQ" sz="4000" b="1" dirty="0"/>
              <a:t>الطريقة المثالية لمساعدة الطلبة في اكتشاف قدراتهم، ومهاراتهم، وإمكانياتهم الدراسية، كما يساعد في وضع الخطط الدراسية، وتحقيق الأهداف والاحتياجات التي تمكن الطلاب من تحقيق النجاح والتفوق، وتخطي أي تحديات قد تواجههم في رحلة دراستهم، ومساعدتهم على الوصول إلى القدرة على التعامل مع البيئة الدراسية والاجتماعية والعلمية، وذلك من خلال تقديم المعلومات اللازمة للطالب.</a:t>
            </a:r>
            <a:endParaRPr lang="en-US" sz="4000" b="1" dirty="0"/>
          </a:p>
        </p:txBody>
      </p:sp>
    </p:spTree>
    <p:extLst>
      <p:ext uri="{BB962C8B-B14F-4D97-AF65-F5344CB8AC3E}">
        <p14:creationId xmlns:p14="http://schemas.microsoft.com/office/powerpoint/2010/main" val="29021555"/>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9094" y="283334"/>
            <a:ext cx="11384924" cy="6272011"/>
          </a:xfrm>
        </p:spPr>
        <p:txBody>
          <a:bodyPr>
            <a:noAutofit/>
          </a:bodyPr>
          <a:lstStyle/>
          <a:p>
            <a:pPr marL="0" marR="0" algn="just" rtl="1">
              <a:lnSpc>
                <a:spcPct val="115000"/>
              </a:lnSpc>
              <a:spcBef>
                <a:spcPts val="0"/>
              </a:spcBef>
              <a:spcAft>
                <a:spcPts val="600"/>
              </a:spcAft>
            </a:pPr>
            <a:r>
              <a:rPr lang="ar-IQ" sz="4000" b="1" u="sng" dirty="0">
                <a:solidFill>
                  <a:srgbClr val="FFFF00"/>
                </a:solidFill>
              </a:rPr>
              <a:t>أهداف الارشاد التربوي:</a:t>
            </a:r>
          </a:p>
          <a:p>
            <a:pPr marL="0" marR="0" algn="just" rtl="1">
              <a:lnSpc>
                <a:spcPct val="115000"/>
              </a:lnSpc>
              <a:spcBef>
                <a:spcPts val="0"/>
              </a:spcBef>
              <a:spcAft>
                <a:spcPts val="600"/>
              </a:spcAft>
            </a:pPr>
            <a:r>
              <a:rPr lang="ar-IQ" sz="4000" b="1" u="sng" dirty="0">
                <a:solidFill>
                  <a:srgbClr val="FFFF00"/>
                </a:solidFill>
              </a:rPr>
              <a:t>1- تحقيق الذات :</a:t>
            </a:r>
          </a:p>
          <a:p>
            <a:pPr marL="0" marR="0" algn="just" rtl="1">
              <a:lnSpc>
                <a:spcPct val="115000"/>
              </a:lnSpc>
              <a:spcBef>
                <a:spcPts val="0"/>
              </a:spcBef>
              <a:spcAft>
                <a:spcPts val="600"/>
              </a:spcAft>
            </a:pPr>
            <a:r>
              <a:rPr lang="ar-IQ" sz="4000" dirty="0"/>
              <a:t>ان الهدف الرئيسي للإرشاد هو مساعدة الفرد لتحقيق ذاته الى درجة يستطيع فيها ان يشعر بالرضا عنها سواء كان هذا الفرد سويا او متفوقا او متأخرا دراسيا او جانحا لأن مفهوم الذات دافع يوجه سلوك الفرد وكذلك تحقيق الذات فالفرد لديه استعدادا لتنمية ذاته وفهم استعداداته وامكانياته وتقويمها .</a:t>
            </a:r>
          </a:p>
          <a:p>
            <a:pPr marL="0" marR="0" algn="r" rtl="1">
              <a:lnSpc>
                <a:spcPct val="115000"/>
              </a:lnSpc>
              <a:spcBef>
                <a:spcPts val="0"/>
              </a:spcBef>
              <a:spcAft>
                <a:spcPts val="600"/>
              </a:spcAft>
            </a:pPr>
            <a:endParaRPr lang="en-US" sz="2800" dirty="0"/>
          </a:p>
        </p:txBody>
      </p:sp>
    </p:spTree>
    <p:extLst>
      <p:ext uri="{BB962C8B-B14F-4D97-AF65-F5344CB8AC3E}">
        <p14:creationId xmlns:p14="http://schemas.microsoft.com/office/powerpoint/2010/main" val="2121218279"/>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0457" y="373487"/>
            <a:ext cx="11513712" cy="5962919"/>
          </a:xfrm>
        </p:spPr>
        <p:txBody>
          <a:bodyPr>
            <a:normAutofit fontScale="70000" lnSpcReduction="20000"/>
          </a:bodyPr>
          <a:lstStyle/>
          <a:p>
            <a:pPr marL="0" marR="0" indent="0" algn="r" rtl="1">
              <a:lnSpc>
                <a:spcPct val="107000"/>
              </a:lnSpc>
              <a:spcBef>
                <a:spcPts val="0"/>
              </a:spcBef>
              <a:spcAft>
                <a:spcPts val="800"/>
              </a:spcAft>
              <a:buNone/>
            </a:pPr>
            <a:r>
              <a:rPr lang="ar-IQ" sz="4800" b="1" u="sng" dirty="0">
                <a:solidFill>
                  <a:srgbClr val="FFFF00"/>
                </a:solidFill>
                <a:latin typeface="Calibri" panose="020F0502020204030204" pitchFamily="34" charset="0"/>
                <a:ea typeface="Times New Roman" panose="02020603050405020304" pitchFamily="18" charset="0"/>
              </a:rPr>
              <a:t>2- تحقيق التوافق:</a:t>
            </a:r>
          </a:p>
          <a:p>
            <a:pPr marL="0" marR="0" indent="0" algn="r" rtl="1">
              <a:lnSpc>
                <a:spcPct val="107000"/>
              </a:lnSpc>
              <a:spcBef>
                <a:spcPts val="0"/>
              </a:spcBef>
              <a:spcAft>
                <a:spcPts val="800"/>
              </a:spcAft>
              <a:buNone/>
            </a:pPr>
            <a:r>
              <a:rPr lang="ar-IQ" sz="4800" b="1" dirty="0">
                <a:latin typeface="Calibri" panose="020F0502020204030204" pitchFamily="34" charset="0"/>
                <a:ea typeface="Times New Roman" panose="02020603050405020304" pitchFamily="18" charset="0"/>
              </a:rPr>
              <a:t>      </a:t>
            </a:r>
            <a:r>
              <a:rPr lang="ar-IQ" sz="5100" b="1" dirty="0">
                <a:latin typeface="Calibri" panose="020F0502020204030204" pitchFamily="34" charset="0"/>
                <a:ea typeface="Times New Roman" panose="02020603050405020304" pitchFamily="18" charset="0"/>
              </a:rPr>
              <a:t>من اهم اهداف الارشاد هو تحقيق التوافق أي تعديل السلوك والبيئة حتى يحقق الفرد التوازن بينة وبين بيئته ونقصد بالتوافق (بجميع مجالاته).ومنها:</a:t>
            </a:r>
          </a:p>
          <a:p>
            <a:pPr marL="0" marR="0" indent="0" algn="r" rtl="1">
              <a:lnSpc>
                <a:spcPct val="107000"/>
              </a:lnSpc>
              <a:spcBef>
                <a:spcPts val="0"/>
              </a:spcBef>
              <a:spcAft>
                <a:spcPts val="800"/>
              </a:spcAft>
              <a:buNone/>
            </a:pPr>
            <a:r>
              <a:rPr lang="ar-IQ" sz="5100" b="1" dirty="0" smtClean="0">
                <a:latin typeface="Calibri" panose="020F0502020204030204" pitchFamily="34" charset="0"/>
                <a:ea typeface="Times New Roman" panose="02020603050405020304" pitchFamily="18" charset="0"/>
              </a:rPr>
              <a:t>1- </a:t>
            </a:r>
            <a:r>
              <a:rPr lang="ar-IQ" sz="5100" b="1" dirty="0">
                <a:solidFill>
                  <a:srgbClr val="FFFF00"/>
                </a:solidFill>
                <a:latin typeface="Calibri" panose="020F0502020204030204" pitchFamily="34" charset="0"/>
                <a:ea typeface="Times New Roman" panose="02020603050405020304" pitchFamily="18" charset="0"/>
              </a:rPr>
              <a:t>التوافق الشخصي</a:t>
            </a:r>
            <a:r>
              <a:rPr lang="ar-IQ" sz="5100" b="1" dirty="0">
                <a:latin typeface="Calibri" panose="020F0502020204030204" pitchFamily="34" charset="0"/>
                <a:ea typeface="Times New Roman" panose="02020603050405020304" pitchFamily="18" charset="0"/>
              </a:rPr>
              <a:t>: يقصد به الرضا عن الذات واشباع الحاجات والدوافع .</a:t>
            </a:r>
          </a:p>
          <a:p>
            <a:pPr marL="0" marR="0" indent="0" algn="r" rtl="1">
              <a:lnSpc>
                <a:spcPct val="107000"/>
              </a:lnSpc>
              <a:spcBef>
                <a:spcPts val="0"/>
              </a:spcBef>
              <a:spcAft>
                <a:spcPts val="800"/>
              </a:spcAft>
              <a:buNone/>
            </a:pPr>
            <a:r>
              <a:rPr lang="ar-IQ" sz="5100" b="1" dirty="0" smtClean="0">
                <a:latin typeface="Calibri" panose="020F0502020204030204" pitchFamily="34" charset="0"/>
                <a:ea typeface="Times New Roman" panose="02020603050405020304" pitchFamily="18" charset="0"/>
              </a:rPr>
              <a:t>2-</a:t>
            </a:r>
            <a:r>
              <a:rPr lang="ar-IQ" sz="5100" b="1" dirty="0" smtClean="0">
                <a:solidFill>
                  <a:srgbClr val="FFFF00"/>
                </a:solidFill>
                <a:latin typeface="Calibri" panose="020F0502020204030204" pitchFamily="34" charset="0"/>
                <a:ea typeface="Times New Roman" panose="02020603050405020304" pitchFamily="18" charset="0"/>
              </a:rPr>
              <a:t>التوافق </a:t>
            </a:r>
            <a:r>
              <a:rPr lang="ar-IQ" sz="5100" b="1" dirty="0">
                <a:solidFill>
                  <a:srgbClr val="FFFF00"/>
                </a:solidFill>
                <a:latin typeface="Calibri" panose="020F0502020204030204" pitchFamily="34" charset="0"/>
                <a:ea typeface="Times New Roman" panose="02020603050405020304" pitchFamily="18" charset="0"/>
              </a:rPr>
              <a:t>الاجتماعي </a:t>
            </a:r>
            <a:r>
              <a:rPr lang="ar-IQ" sz="5100" b="1" dirty="0">
                <a:latin typeface="Calibri" panose="020F0502020204030204" pitchFamily="34" charset="0"/>
                <a:ea typeface="Times New Roman" panose="02020603050405020304" pitchFamily="18" charset="0"/>
              </a:rPr>
              <a:t>: يقصد به الانسجام مع الاخرين والالتزام بمعاير المجتمع والامتثال لقواعد الضبط الاجتماعي والقيم والعادات التي تمثل مجتمعنا . </a:t>
            </a:r>
          </a:p>
          <a:p>
            <a:pPr marL="0" marR="0" indent="0" algn="r" rtl="1">
              <a:lnSpc>
                <a:spcPct val="107000"/>
              </a:lnSpc>
              <a:spcBef>
                <a:spcPts val="0"/>
              </a:spcBef>
              <a:spcAft>
                <a:spcPts val="800"/>
              </a:spcAft>
              <a:buNone/>
            </a:pPr>
            <a:r>
              <a:rPr lang="ar-IQ" sz="5100" b="1" dirty="0" smtClean="0">
                <a:latin typeface="Calibri" panose="020F0502020204030204" pitchFamily="34" charset="0"/>
                <a:ea typeface="Times New Roman" panose="02020603050405020304" pitchFamily="18" charset="0"/>
              </a:rPr>
              <a:t>3-</a:t>
            </a:r>
            <a:r>
              <a:rPr lang="ar-IQ" sz="5100" b="1" dirty="0" smtClean="0">
                <a:solidFill>
                  <a:srgbClr val="FFFF00"/>
                </a:solidFill>
                <a:latin typeface="Calibri" panose="020F0502020204030204" pitchFamily="34" charset="0"/>
                <a:ea typeface="Times New Roman" panose="02020603050405020304" pitchFamily="18" charset="0"/>
              </a:rPr>
              <a:t>التوافق </a:t>
            </a:r>
            <a:r>
              <a:rPr lang="ar-IQ" sz="5100" b="1" dirty="0">
                <a:solidFill>
                  <a:srgbClr val="FFFF00"/>
                </a:solidFill>
                <a:latin typeface="Calibri" panose="020F0502020204030204" pitchFamily="34" charset="0"/>
                <a:ea typeface="Times New Roman" panose="02020603050405020304" pitchFamily="18" charset="0"/>
              </a:rPr>
              <a:t>المهني </a:t>
            </a:r>
            <a:r>
              <a:rPr lang="ar-IQ" sz="5100" b="1" dirty="0">
                <a:latin typeface="Calibri" panose="020F0502020204030204" pitchFamily="34" charset="0"/>
                <a:ea typeface="Times New Roman" panose="02020603050405020304" pitchFamily="18" charset="0"/>
              </a:rPr>
              <a:t>:  بمعنى  اختيار المهنة المناسبة والتدريب عليها والشعور بالإنجاز والرضا والنجاح.</a:t>
            </a:r>
          </a:p>
          <a:p>
            <a:pPr marL="0" marR="0" indent="0" algn="r" rtl="1">
              <a:lnSpc>
                <a:spcPct val="107000"/>
              </a:lnSpc>
              <a:spcBef>
                <a:spcPts val="0"/>
              </a:spcBef>
              <a:spcAft>
                <a:spcPts val="800"/>
              </a:spcAft>
              <a:buNone/>
            </a:pPr>
            <a:r>
              <a:rPr lang="ar-IQ" sz="5100" b="1" dirty="0" smtClean="0">
                <a:latin typeface="Calibri" panose="020F0502020204030204" pitchFamily="34" charset="0"/>
                <a:ea typeface="Times New Roman" panose="02020603050405020304" pitchFamily="18" charset="0"/>
              </a:rPr>
              <a:t>4-</a:t>
            </a:r>
            <a:r>
              <a:rPr lang="ar-IQ" sz="5100" b="1" dirty="0" smtClean="0">
                <a:solidFill>
                  <a:srgbClr val="FFFF00"/>
                </a:solidFill>
                <a:latin typeface="Calibri" panose="020F0502020204030204" pitchFamily="34" charset="0"/>
                <a:ea typeface="Times New Roman" panose="02020603050405020304" pitchFamily="18" charset="0"/>
              </a:rPr>
              <a:t>التوافق </a:t>
            </a:r>
            <a:r>
              <a:rPr lang="ar-IQ" sz="5100" b="1" dirty="0">
                <a:solidFill>
                  <a:srgbClr val="FFFF00"/>
                </a:solidFill>
                <a:latin typeface="Calibri" panose="020F0502020204030204" pitchFamily="34" charset="0"/>
                <a:ea typeface="Times New Roman" panose="02020603050405020304" pitchFamily="18" charset="0"/>
              </a:rPr>
              <a:t>التربوي </a:t>
            </a:r>
            <a:r>
              <a:rPr lang="ar-IQ" sz="5100" b="1" dirty="0">
                <a:latin typeface="Calibri" panose="020F0502020204030204" pitchFamily="34" charset="0"/>
                <a:ea typeface="Times New Roman" panose="02020603050405020304" pitchFamily="18" charset="0"/>
              </a:rPr>
              <a:t>: بمعنى اختيار المناهج الدراسية في ضوء قدرات الفرد وميوله وبذل اقصى جهد ممكن يحقق له النجاح الدراسي.</a:t>
            </a:r>
          </a:p>
          <a:p>
            <a:pPr marL="0" marR="0" indent="0" algn="r" rtl="1">
              <a:lnSpc>
                <a:spcPct val="107000"/>
              </a:lnSpc>
              <a:spcBef>
                <a:spcPts val="0"/>
              </a:spcBef>
              <a:spcAft>
                <a:spcPts val="800"/>
              </a:spcAft>
              <a:buNone/>
            </a:pPr>
            <a:endParaRPr lang="en-US" sz="48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02691190"/>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1972" y="180304"/>
            <a:ext cx="11539470" cy="6091707"/>
          </a:xfrm>
        </p:spPr>
        <p:txBody>
          <a:bodyPr>
            <a:noAutofit/>
          </a:bodyPr>
          <a:lstStyle/>
          <a:p>
            <a:pPr marL="0" marR="0" indent="0" algn="just" rtl="1">
              <a:lnSpc>
                <a:spcPct val="150000"/>
              </a:lnSpc>
              <a:spcBef>
                <a:spcPts val="0"/>
              </a:spcBef>
              <a:spcAft>
                <a:spcPts val="1000"/>
              </a:spcAft>
              <a:buNone/>
            </a:pPr>
            <a:r>
              <a:rPr lang="ar-IQ" sz="3200" b="1" u="sng" dirty="0">
                <a:solidFill>
                  <a:srgbClr val="FFFF00"/>
                </a:solidFill>
              </a:rPr>
              <a:t>3- تحقيق الصحة النفسية :</a:t>
            </a:r>
          </a:p>
          <a:p>
            <a:pPr marL="0" marR="0" indent="0" algn="just" rtl="1">
              <a:lnSpc>
                <a:spcPct val="150000"/>
              </a:lnSpc>
              <a:spcBef>
                <a:spcPts val="0"/>
              </a:spcBef>
              <a:spcAft>
                <a:spcPts val="1000"/>
              </a:spcAft>
              <a:buNone/>
            </a:pPr>
            <a:r>
              <a:rPr lang="ar-IQ" sz="3200" b="1" dirty="0"/>
              <a:t>        ويقصد بها تحقيق الصحة النفسية هو التعرف على المشكلات وحلها وإزالة أسبابها واشباع الحاجات النفسية والاجتماعية وتحقيق الذات واحترامها .</a:t>
            </a:r>
          </a:p>
          <a:p>
            <a:pPr marL="0" marR="0" indent="0" algn="just" rtl="1">
              <a:lnSpc>
                <a:spcPct val="150000"/>
              </a:lnSpc>
              <a:spcBef>
                <a:spcPts val="0"/>
              </a:spcBef>
              <a:spcAft>
                <a:spcPts val="1000"/>
              </a:spcAft>
              <a:buNone/>
            </a:pPr>
            <a:r>
              <a:rPr lang="ar-IQ" sz="3200" b="1" u="sng" dirty="0">
                <a:solidFill>
                  <a:srgbClr val="FFFF00"/>
                </a:solidFill>
              </a:rPr>
              <a:t>4- تحسين العمليات التربوية :</a:t>
            </a:r>
          </a:p>
          <a:p>
            <a:pPr marL="0" marR="0" indent="0" algn="just" rtl="1">
              <a:lnSpc>
                <a:spcPct val="150000"/>
              </a:lnSpc>
              <a:spcBef>
                <a:spcPts val="0"/>
              </a:spcBef>
              <a:spcAft>
                <a:spcPts val="1000"/>
              </a:spcAft>
              <a:buNone/>
            </a:pPr>
            <a:r>
              <a:rPr lang="ar-IQ" sz="3200" b="1" dirty="0"/>
              <a:t>ويقصد بها المكان الذي ينتمي اليه الطالب او الفرد حيث يعمل الارشاد الى إيجاد جو نفسي يتيح للطالب النمو السليم وبناء جميع جوانب شخصيته في العملية التربوية ويحقق تسهيل عملية التعليم  في مختلف المجالات العلمية.</a:t>
            </a:r>
          </a:p>
          <a:p>
            <a:pPr marL="0" marR="0" indent="0" algn="just" rtl="1">
              <a:lnSpc>
                <a:spcPct val="150000"/>
              </a:lnSpc>
              <a:spcBef>
                <a:spcPts val="0"/>
              </a:spcBef>
              <a:spcAft>
                <a:spcPts val="1000"/>
              </a:spcAft>
              <a:buNone/>
            </a:pPr>
            <a:endParaRPr lang="en-US" sz="3200" dirty="0"/>
          </a:p>
        </p:txBody>
      </p:sp>
    </p:spTree>
    <p:extLst>
      <p:ext uri="{BB962C8B-B14F-4D97-AF65-F5344CB8AC3E}">
        <p14:creationId xmlns:p14="http://schemas.microsoft.com/office/powerpoint/2010/main" val="3539376180"/>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76518" y="334851"/>
            <a:ext cx="11088710" cy="6156101"/>
          </a:xfrm>
        </p:spPr>
        <p:txBody>
          <a:bodyPr>
            <a:normAutofit fontScale="92500" lnSpcReduction="10000"/>
          </a:bodyPr>
          <a:lstStyle/>
          <a:p>
            <a:pPr marL="0" marR="0" algn="just" rtl="1">
              <a:lnSpc>
                <a:spcPct val="107000"/>
              </a:lnSpc>
              <a:spcBef>
                <a:spcPts val="0"/>
              </a:spcBef>
              <a:spcAft>
                <a:spcPts val="800"/>
              </a:spcAft>
            </a:pP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0"/>
              </a:spcBef>
              <a:spcAft>
                <a:spcPts val="1000"/>
              </a:spcAft>
            </a:pPr>
            <a:r>
              <a:rPr lang="ar-IQ" sz="3200" b="1" u="sng" dirty="0">
                <a:solidFill>
                  <a:srgbClr val="FFFF00"/>
                </a:solidFill>
                <a:latin typeface="Calibri" panose="020F0502020204030204" pitchFamily="34" charset="0"/>
                <a:ea typeface="Times New Roman" panose="02020603050405020304" pitchFamily="18" charset="0"/>
              </a:rPr>
              <a:t>مفهوم المرشد التربوي:</a:t>
            </a:r>
            <a:endParaRPr lang="en-US" sz="3200" dirty="0">
              <a:solidFill>
                <a:srgbClr val="FFFF00"/>
              </a:solidFill>
              <a:latin typeface="Calibri" panose="020F0502020204030204" pitchFamily="34" charset="0"/>
              <a:ea typeface="Times New Roman" panose="02020603050405020304" pitchFamily="18" charset="0"/>
            </a:endParaRPr>
          </a:p>
          <a:p>
            <a:pPr marL="0" marR="0" algn="just" rtl="1">
              <a:lnSpc>
                <a:spcPct val="115000"/>
              </a:lnSpc>
              <a:spcBef>
                <a:spcPts val="0"/>
              </a:spcBef>
              <a:spcAft>
                <a:spcPts val="1000"/>
              </a:spcAft>
            </a:pPr>
            <a:r>
              <a:rPr lang="ar-SA" sz="3200" b="1" dirty="0">
                <a:latin typeface="Calibri" panose="020F0502020204030204" pitchFamily="34" charset="0"/>
                <a:ea typeface="Times New Roman" panose="02020603050405020304" pitchFamily="18" charset="0"/>
              </a:rPr>
              <a:t>يعرف </a:t>
            </a:r>
            <a:r>
              <a:rPr lang="ar-SA" sz="3200" b="1" dirty="0">
                <a:solidFill>
                  <a:srgbClr val="FFFF00"/>
                </a:solidFill>
                <a:latin typeface="Calibri" panose="020F0502020204030204" pitchFamily="34" charset="0"/>
                <a:ea typeface="Times New Roman" panose="02020603050405020304" pitchFamily="18" charset="0"/>
              </a:rPr>
              <a:t>المرشد التربوي </a:t>
            </a:r>
            <a:r>
              <a:rPr lang="ar-SA" sz="3200" b="1" dirty="0">
                <a:latin typeface="Calibri" panose="020F0502020204030204" pitchFamily="34" charset="0"/>
                <a:ea typeface="Times New Roman" panose="02020603050405020304" pitchFamily="18" charset="0"/>
              </a:rPr>
              <a:t>: بانه شخص متخصص في الأمور التربوية المتعلقة بالطلبة ومساعدتهم على تنمية قدراتهم ومهاراتهم ويساعد على معالجة مشاكل الطلاب سلوكية وتعليميه .</a:t>
            </a:r>
            <a:endParaRPr lang="en-US" sz="3200" b="1" dirty="0">
              <a:latin typeface="Calibri" panose="020F0502020204030204" pitchFamily="34" charset="0"/>
              <a:ea typeface="Times New Roman" panose="02020603050405020304" pitchFamily="18" charset="0"/>
            </a:endParaRPr>
          </a:p>
          <a:p>
            <a:pPr marL="0" marR="0" algn="just" rtl="1">
              <a:lnSpc>
                <a:spcPct val="115000"/>
              </a:lnSpc>
              <a:spcBef>
                <a:spcPts val="0"/>
              </a:spcBef>
              <a:spcAft>
                <a:spcPts val="1000"/>
              </a:spcAft>
            </a:pPr>
            <a:r>
              <a:rPr lang="ar-IQ" sz="3200" b="1" dirty="0">
                <a:latin typeface="Calibri" panose="020F0502020204030204" pitchFamily="34" charset="0"/>
                <a:ea typeface="Times New Roman" panose="02020603050405020304" pitchFamily="18" charset="0"/>
              </a:rPr>
              <a:t>وان </a:t>
            </a:r>
            <a:r>
              <a:rPr lang="ar-IQ" sz="3200" b="1" dirty="0">
                <a:solidFill>
                  <a:srgbClr val="FFFF00"/>
                </a:solidFill>
                <a:latin typeface="Calibri" panose="020F0502020204030204" pitchFamily="34" charset="0"/>
                <a:ea typeface="Times New Roman" panose="02020603050405020304" pitchFamily="18" charset="0"/>
              </a:rPr>
              <a:t>المرشد</a:t>
            </a:r>
            <a:r>
              <a:rPr lang="ar-IQ" sz="3200" b="1" dirty="0">
                <a:latin typeface="Calibri" panose="020F0502020204030204" pitchFamily="34" charset="0"/>
                <a:ea typeface="Times New Roman" panose="02020603050405020304" pitchFamily="18" charset="0"/>
              </a:rPr>
              <a:t> هو الذي يؤدي دور الارشاد للأفراد والجماعات التعليمية ، وينظم ويحلل المعلومات حول الطلاب من واقع الحوارات والاختبارات والمقابلات ، الى جانب المصادر الموثوقة ، ذلك لنقييهم ميولهم واتجاهاتهم وقدراتهم وخصائصهم الشخصية للمساعدة في التخطيط التعليمي والمهني ، ويدرس المعلومات المهنية والتعليمية والاقتصادية لاستخدامها في مساعدة المسترشدين للتخطيط  لموضوعاتهم التربوية والمهنية ، ويوجه الطلاب الخريجين الى اماكن العمل الملائمة لمستوياتهم ، ويساعد الطلبة او الافراد في التغلب على المشكلات الانفعالية.</a:t>
            </a:r>
            <a:endParaRPr lang="en-US" sz="3200" b="1" dirty="0">
              <a:latin typeface="Calibri" panose="020F0502020204030204" pitchFamily="34" charset="0"/>
              <a:ea typeface="Times New Roman" panose="02020603050405020304" pitchFamily="18" charset="0"/>
            </a:endParaRPr>
          </a:p>
          <a:p>
            <a:pPr marL="0" indent="0" algn="r">
              <a:buNone/>
            </a:pPr>
            <a:endParaRPr lang="en-US" dirty="0"/>
          </a:p>
        </p:txBody>
      </p:sp>
    </p:spTree>
    <p:extLst>
      <p:ext uri="{BB962C8B-B14F-4D97-AF65-F5344CB8AC3E}">
        <p14:creationId xmlns:p14="http://schemas.microsoft.com/office/powerpoint/2010/main" val="939043564"/>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7164" y="1"/>
            <a:ext cx="11830050" cy="6672262"/>
          </a:xfrm>
        </p:spPr>
        <p:txBody>
          <a:bodyPr>
            <a:normAutofit/>
          </a:bodyPr>
          <a:lstStyle/>
          <a:p>
            <a:pPr marL="0" indent="0" algn="r">
              <a:buNone/>
            </a:pPr>
            <a:r>
              <a:rPr lang="ar-IQ" sz="3200" b="1" u="sng" dirty="0">
                <a:solidFill>
                  <a:srgbClr val="FFFF00"/>
                </a:solidFill>
              </a:rPr>
              <a:t>أهداف المرشد التربوي:</a:t>
            </a:r>
          </a:p>
          <a:p>
            <a:pPr marL="0" indent="0" algn="r">
              <a:buNone/>
            </a:pPr>
            <a:r>
              <a:rPr lang="ar-IQ" dirty="0" smtClean="0"/>
              <a:t>1.</a:t>
            </a:r>
            <a:r>
              <a:rPr lang="ar-IQ" sz="3200" b="1" dirty="0" smtClean="0"/>
              <a:t>أحداث </a:t>
            </a:r>
            <a:r>
              <a:rPr lang="ar-IQ" sz="3200" b="1" dirty="0"/>
              <a:t>التغير الإيجابي في سلوك الطالب.</a:t>
            </a:r>
          </a:p>
          <a:p>
            <a:pPr marL="0" indent="0" algn="r">
              <a:buNone/>
            </a:pPr>
            <a:r>
              <a:rPr lang="ar-IQ" sz="3200" b="1" dirty="0"/>
              <a:t>2. </a:t>
            </a:r>
            <a:r>
              <a:rPr lang="ar-IQ" sz="3200" b="1" dirty="0" smtClean="0"/>
              <a:t>العمل </a:t>
            </a:r>
            <a:r>
              <a:rPr lang="ar-IQ" sz="3200" b="1" dirty="0"/>
              <a:t>على خلق جو مناسب للتعلم والتعليم. </a:t>
            </a:r>
          </a:p>
          <a:p>
            <a:pPr marL="0" indent="0" algn="r">
              <a:buNone/>
            </a:pPr>
            <a:r>
              <a:rPr lang="ar-IQ" sz="3200" b="1" dirty="0"/>
              <a:t>3. </a:t>
            </a:r>
            <a:r>
              <a:rPr lang="ar-IQ" sz="3200" b="1" dirty="0" smtClean="0"/>
              <a:t>التنمية </a:t>
            </a:r>
            <a:r>
              <a:rPr lang="ar-IQ" sz="3200" b="1" dirty="0"/>
              <a:t>والاهتمام بشخصية الطالب الجسمية، العقلية، الاجتماعية.</a:t>
            </a:r>
          </a:p>
          <a:p>
            <a:pPr marL="0" indent="0" algn="r">
              <a:buNone/>
            </a:pPr>
            <a:r>
              <a:rPr lang="ar-IQ" sz="3200" b="1" dirty="0"/>
              <a:t>4. </a:t>
            </a:r>
            <a:r>
              <a:rPr lang="ar-IQ" sz="3200" b="1" dirty="0" smtClean="0"/>
              <a:t>التنمية </a:t>
            </a:r>
            <a:r>
              <a:rPr lang="ar-IQ" sz="3200" b="1" dirty="0"/>
              <a:t>والاهتمام بقدرات الطلاب على كافة المستويات.</a:t>
            </a:r>
          </a:p>
          <a:p>
            <a:pPr marL="0" indent="0" algn="r">
              <a:buNone/>
            </a:pPr>
            <a:r>
              <a:rPr lang="ar-IQ" sz="3200" b="1" dirty="0" smtClean="0"/>
              <a:t>5. المحافظة </a:t>
            </a:r>
            <a:r>
              <a:rPr lang="ar-IQ" sz="3200" b="1" dirty="0"/>
              <a:t>على الصحة النفسية للطالب</a:t>
            </a:r>
            <a:r>
              <a:rPr lang="ar-IQ" sz="3200" b="1" dirty="0" smtClean="0"/>
              <a:t>.</a:t>
            </a:r>
          </a:p>
          <a:p>
            <a:pPr marL="0" indent="0" algn="r">
              <a:buNone/>
            </a:pPr>
            <a:r>
              <a:rPr lang="ar-IQ" sz="3200" b="1" dirty="0"/>
              <a:t>6. </a:t>
            </a:r>
            <a:r>
              <a:rPr lang="ar-IQ" sz="3200" b="1" dirty="0" smtClean="0"/>
              <a:t>مساعدة </a:t>
            </a:r>
            <a:r>
              <a:rPr lang="ar-IQ" sz="3200" b="1" dirty="0"/>
              <a:t>الطالب لتحقيق ذاته.</a:t>
            </a:r>
          </a:p>
          <a:p>
            <a:pPr marL="0" indent="0" algn="r">
              <a:buNone/>
            </a:pPr>
            <a:r>
              <a:rPr lang="ar-IQ" sz="3200" b="1" dirty="0"/>
              <a:t>7. </a:t>
            </a:r>
            <a:r>
              <a:rPr lang="ar-IQ" sz="3200" b="1" dirty="0" smtClean="0"/>
              <a:t>مساعدة </a:t>
            </a:r>
            <a:r>
              <a:rPr lang="ar-IQ" sz="3200" b="1" dirty="0"/>
              <a:t>الطالب لتحقيق التوافق على المستوى الشخصي والتربوي، المهني.</a:t>
            </a:r>
          </a:p>
          <a:p>
            <a:pPr marL="0" indent="0" algn="r">
              <a:buNone/>
            </a:pPr>
            <a:r>
              <a:rPr lang="ar-IQ" sz="3200" b="1" dirty="0"/>
              <a:t>8. </a:t>
            </a:r>
            <a:r>
              <a:rPr lang="ar-IQ" sz="3200" b="1" dirty="0" smtClean="0"/>
              <a:t>تحسين </a:t>
            </a:r>
            <a:r>
              <a:rPr lang="ar-IQ" sz="3200" b="1" dirty="0"/>
              <a:t>وتطوير سير العملية التربوية، من خلال العلاقة مع الأهل، الهيئة التدريسية والمجتمع المحلي.</a:t>
            </a:r>
          </a:p>
          <a:p>
            <a:pPr marL="0" indent="0" algn="r">
              <a:buNone/>
            </a:pPr>
            <a:r>
              <a:rPr lang="ar-IQ" sz="3200" b="1" dirty="0" smtClean="0"/>
              <a:t>9. تحديد </a:t>
            </a:r>
            <a:r>
              <a:rPr lang="ar-IQ" sz="3200" b="1" dirty="0"/>
              <a:t>الأوضاع والظروف النفسية والاجتماعية والتربوية التي </a:t>
            </a:r>
            <a:r>
              <a:rPr lang="ar-IQ" sz="3200" b="1" dirty="0" err="1"/>
              <a:t>يواجهها</a:t>
            </a:r>
            <a:r>
              <a:rPr lang="ar-IQ" sz="3200" b="1" dirty="0"/>
              <a:t> الطلاب، بما في ذلك تحديد المشاكل التي </a:t>
            </a:r>
            <a:r>
              <a:rPr lang="ar-IQ" sz="3200" b="1" dirty="0" err="1"/>
              <a:t>يواجهونها</a:t>
            </a:r>
            <a:r>
              <a:rPr lang="ar-IQ" sz="3200" b="1" dirty="0"/>
              <a:t>، داخل الحرم الجامعي. </a:t>
            </a:r>
          </a:p>
          <a:p>
            <a:pPr marL="0" indent="0" algn="r">
              <a:buNone/>
            </a:pPr>
            <a:endParaRPr lang="ar-IQ" dirty="0"/>
          </a:p>
        </p:txBody>
      </p:sp>
    </p:spTree>
    <p:extLst>
      <p:ext uri="{BB962C8B-B14F-4D97-AF65-F5344CB8AC3E}">
        <p14:creationId xmlns:p14="http://schemas.microsoft.com/office/powerpoint/2010/main" val="1970198651"/>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15155" y="566670"/>
            <a:ext cx="10831132" cy="5911403"/>
          </a:xfrm>
        </p:spPr>
        <p:txBody>
          <a:bodyPr>
            <a:normAutofit/>
          </a:bodyPr>
          <a:lstStyle/>
          <a:p>
            <a:pPr marL="0" indent="0" algn="r">
              <a:buNone/>
            </a:pPr>
            <a:r>
              <a:rPr lang="ar-IQ" sz="4000" b="1" u="sng" dirty="0">
                <a:solidFill>
                  <a:srgbClr val="FFFF00"/>
                </a:solidFill>
              </a:rPr>
              <a:t>أدوار المرشد التربوي:</a:t>
            </a:r>
          </a:p>
          <a:p>
            <a:pPr marL="0" indent="0" algn="r">
              <a:buNone/>
            </a:pPr>
            <a:r>
              <a:rPr lang="ar-IQ" sz="4000" b="1" dirty="0">
                <a:solidFill>
                  <a:srgbClr val="FFFF00"/>
                </a:solidFill>
              </a:rPr>
              <a:t>الأدوار </a:t>
            </a:r>
            <a:r>
              <a:rPr lang="ar-IQ" sz="4000" b="1" dirty="0" smtClean="0">
                <a:solidFill>
                  <a:srgbClr val="FFFF00"/>
                </a:solidFill>
              </a:rPr>
              <a:t>العامة:</a:t>
            </a:r>
            <a:endParaRPr lang="ar-IQ" sz="4000" b="1" dirty="0">
              <a:solidFill>
                <a:srgbClr val="FFFF00"/>
              </a:solidFill>
            </a:endParaRPr>
          </a:p>
          <a:p>
            <a:pPr marL="0" indent="0" algn="r">
              <a:buNone/>
            </a:pPr>
            <a:r>
              <a:rPr lang="ar-IQ" sz="4000" dirty="0"/>
              <a:t>1- مساعدة الطلبة على التعامل مع مشاكلهم النفسية-الاجتماعية-العاطفية-السلوكية.</a:t>
            </a:r>
          </a:p>
          <a:p>
            <a:pPr marL="0" indent="0" algn="r">
              <a:buNone/>
            </a:pPr>
            <a:r>
              <a:rPr lang="ar-IQ" sz="4000" dirty="0"/>
              <a:t>2-تحديد الطلاب ذوي الحاجة لخدمات نفسية أو اجتماعية متقدمة وذلك عن طريق أجراء الاختبارات والفحوصات.</a:t>
            </a:r>
          </a:p>
          <a:p>
            <a:pPr marL="0" indent="0" algn="r">
              <a:buNone/>
            </a:pPr>
            <a:r>
              <a:rPr lang="ar-IQ" sz="4000" dirty="0"/>
              <a:t>3-تحويل الحالات الى المؤسسات المتخصصة للحالات التي تحتاج الى علاج نفسي أو تدخل على مستوى متخصص.</a:t>
            </a:r>
          </a:p>
          <a:p>
            <a:pPr marL="0" indent="0" algn="r">
              <a:buNone/>
            </a:pPr>
            <a:endParaRPr lang="en-US" dirty="0"/>
          </a:p>
        </p:txBody>
      </p:sp>
    </p:spTree>
    <p:extLst>
      <p:ext uri="{BB962C8B-B14F-4D97-AF65-F5344CB8AC3E}">
        <p14:creationId xmlns:p14="http://schemas.microsoft.com/office/powerpoint/2010/main" val="255927280"/>
      </p:ext>
    </p:extLst>
  </p:cSld>
  <p:clrMapOvr>
    <a:masterClrMapping/>
  </p:clrMapOvr>
  <mc:AlternateContent xmlns:mc="http://schemas.openxmlformats.org/markup-compatibility/2006" xmlns:p14="http://schemas.microsoft.com/office/powerpoint/2010/main">
    <mc:Choice Requires="p14">
      <p:transition spd="slow" p14:dur="3250">
        <p:comb/>
      </p:transition>
    </mc:Choice>
    <mc:Fallback xmlns="">
      <p:transition spd="slow">
        <p:comb/>
      </p:transition>
    </mc:Fallback>
  </mc:AlternateContent>
  <p:timing>
    <p:tnLst>
      <p:par>
        <p:cTn id="1" dur="indefinite" restart="never" nodeType="tmRoot"/>
      </p:par>
    </p:tnLst>
  </p:timing>
</p:sld>
</file>

<file path=ppt/theme/theme1.xml><?xml version="1.0" encoding="utf-8"?>
<a:theme xmlns:a="http://schemas.openxmlformats.org/drawingml/2006/main" name="برلين">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TM04033917[[fn=برلين]]</Template>
  <TotalTime>490</TotalTime>
  <Words>904</Words>
  <Application>Microsoft Office PowerPoint</Application>
  <PresentationFormat>شاشة عريضة</PresentationFormat>
  <Paragraphs>76</Paragraphs>
  <Slides>14</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14</vt:i4>
      </vt:variant>
    </vt:vector>
  </HeadingPairs>
  <TitlesOfParts>
    <vt:vector size="21" baseType="lpstr">
      <vt:lpstr>Arial</vt:lpstr>
      <vt:lpstr>Calibri</vt:lpstr>
      <vt:lpstr>Simplified Arabic</vt:lpstr>
      <vt:lpstr>Times New Roman</vt:lpstr>
      <vt:lpstr>Trebuchet MS</vt:lpstr>
      <vt:lpstr>Wingdings</vt:lpstr>
      <vt:lpstr>برلين</vt:lpstr>
      <vt:lpstr>دور المرشد التربوي في توعية وضبط سلوك الطالب أ.م.د سماهر سلمان علوان م.د أية هيثم خزعل</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وشكرا لحسن أصغائكم</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مفهوم التقويم الحديث</dc:title>
  <dc:creator>Dr. AYA</dc:creator>
  <cp:lastModifiedBy>Dr. Aya</cp:lastModifiedBy>
  <cp:revision>89</cp:revision>
  <dcterms:created xsi:type="dcterms:W3CDTF">2022-03-13T10:15:11Z</dcterms:created>
  <dcterms:modified xsi:type="dcterms:W3CDTF">2025-09-10T12:40:36Z</dcterms:modified>
</cp:coreProperties>
</file>