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08" r:id="rId30"/>
    <p:sldMasterId id="2147484020" r:id="rId31"/>
    <p:sldMasterId id="2147484032" r:id="rId32"/>
    <p:sldMasterId id="2147484044" r:id="rId33"/>
    <p:sldMasterId id="2147484056" r:id="rId34"/>
    <p:sldMasterId id="2147484068" r:id="rId35"/>
    <p:sldMasterId id="2147484080" r:id="rId36"/>
    <p:sldMasterId id="2147484092" r:id="rId37"/>
    <p:sldMasterId id="2147484104" r:id="rId38"/>
    <p:sldMasterId id="2147484116" r:id="rId39"/>
    <p:sldMasterId id="2147484128" r:id="rId40"/>
    <p:sldMasterId id="2147484140" r:id="rId41"/>
    <p:sldMasterId id="2147484152" r:id="rId42"/>
    <p:sldMasterId id="2147484164" r:id="rId43"/>
    <p:sldMasterId id="2147484176" r:id="rId44"/>
    <p:sldMasterId id="2147484188" r:id="rId45"/>
    <p:sldMasterId id="2147484200" r:id="rId46"/>
  </p:sldMasterIdLst>
  <p:sldIdLst>
    <p:sldId id="257" r:id="rId47"/>
    <p:sldId id="260" r:id="rId48"/>
    <p:sldId id="261" r:id="rId49"/>
    <p:sldId id="262" r:id="rId50"/>
    <p:sldId id="315" r:id="rId51"/>
    <p:sldId id="263" r:id="rId52"/>
    <p:sldId id="264" r:id="rId53"/>
    <p:sldId id="265" r:id="rId54"/>
    <p:sldId id="266" r:id="rId55"/>
    <p:sldId id="267" r:id="rId56"/>
    <p:sldId id="268" r:id="rId57"/>
    <p:sldId id="269" r:id="rId58"/>
    <p:sldId id="270" r:id="rId59"/>
    <p:sldId id="271" r:id="rId60"/>
    <p:sldId id="272" r:id="rId61"/>
    <p:sldId id="273" r:id="rId62"/>
    <p:sldId id="274" r:id="rId63"/>
    <p:sldId id="275" r:id="rId64"/>
    <p:sldId id="276" r:id="rId65"/>
    <p:sldId id="277" r:id="rId66"/>
    <p:sldId id="278" r:id="rId67"/>
    <p:sldId id="279" r:id="rId68"/>
    <p:sldId id="280" r:id="rId69"/>
    <p:sldId id="281" r:id="rId70"/>
    <p:sldId id="282" r:id="rId71"/>
    <p:sldId id="283" r:id="rId72"/>
    <p:sldId id="284" r:id="rId73"/>
    <p:sldId id="285" r:id="rId74"/>
    <p:sldId id="286" r:id="rId75"/>
    <p:sldId id="287" r:id="rId76"/>
    <p:sldId id="288" r:id="rId77"/>
    <p:sldId id="289" r:id="rId78"/>
    <p:sldId id="290" r:id="rId79"/>
    <p:sldId id="310" r:id="rId80"/>
    <p:sldId id="309" r:id="rId81"/>
    <p:sldId id="291" r:id="rId82"/>
    <p:sldId id="311" r:id="rId83"/>
    <p:sldId id="292" r:id="rId84"/>
    <p:sldId id="293" r:id="rId85"/>
    <p:sldId id="294" r:id="rId86"/>
    <p:sldId id="295" r:id="rId87"/>
    <p:sldId id="296" r:id="rId88"/>
    <p:sldId id="297" r:id="rId89"/>
    <p:sldId id="298" r:id="rId90"/>
    <p:sldId id="299" r:id="rId91"/>
    <p:sldId id="313" r:id="rId92"/>
    <p:sldId id="312" r:id="rId93"/>
    <p:sldId id="300" r:id="rId94"/>
    <p:sldId id="314" r:id="rId95"/>
    <p:sldId id="301" r:id="rId96"/>
    <p:sldId id="302" r:id="rId97"/>
    <p:sldId id="303" r:id="rId98"/>
    <p:sldId id="304" r:id="rId99"/>
    <p:sldId id="305" r:id="rId100"/>
    <p:sldId id="306" r:id="rId101"/>
    <p:sldId id="307" r:id="rId102"/>
    <p:sldId id="308" r:id="rId10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BE12B2"/>
    <a:srgbClr val="350EC2"/>
    <a:srgbClr val="33CC33"/>
    <a:srgbClr val="CC0099"/>
    <a:srgbClr val="CC0000"/>
    <a:srgbClr val="6600FF"/>
    <a:srgbClr val="39C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1.xml"/><Relationship Id="rId63" Type="http://schemas.openxmlformats.org/officeDocument/2006/relationships/slide" Target="slides/slide17.xml"/><Relationship Id="rId68" Type="http://schemas.openxmlformats.org/officeDocument/2006/relationships/slide" Target="slides/slide22.xml"/><Relationship Id="rId84" Type="http://schemas.openxmlformats.org/officeDocument/2006/relationships/slide" Target="slides/slide38.xml"/><Relationship Id="rId89" Type="http://schemas.openxmlformats.org/officeDocument/2006/relationships/slide" Target="slides/slide43.xml"/><Relationship Id="rId7" Type="http://schemas.openxmlformats.org/officeDocument/2006/relationships/slideMaster" Target="slideMasters/slideMaster7.xml"/><Relationship Id="rId71" Type="http://schemas.openxmlformats.org/officeDocument/2006/relationships/slide" Target="slides/slide25.xml"/><Relationship Id="rId92" Type="http://schemas.openxmlformats.org/officeDocument/2006/relationships/slide" Target="slides/slide4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7.xml"/><Relationship Id="rId58" Type="http://schemas.openxmlformats.org/officeDocument/2006/relationships/slide" Target="slides/slide12.xml"/><Relationship Id="rId66" Type="http://schemas.openxmlformats.org/officeDocument/2006/relationships/slide" Target="slides/slide20.xml"/><Relationship Id="rId74" Type="http://schemas.openxmlformats.org/officeDocument/2006/relationships/slide" Target="slides/slide28.xml"/><Relationship Id="rId79" Type="http://schemas.openxmlformats.org/officeDocument/2006/relationships/slide" Target="slides/slide33.xml"/><Relationship Id="rId87" Type="http://schemas.openxmlformats.org/officeDocument/2006/relationships/slide" Target="slides/slide41.xml"/><Relationship Id="rId102"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15.xml"/><Relationship Id="rId82" Type="http://schemas.openxmlformats.org/officeDocument/2006/relationships/slide" Target="slides/slide36.xml"/><Relationship Id="rId90" Type="http://schemas.openxmlformats.org/officeDocument/2006/relationships/slide" Target="slides/slide44.xml"/><Relationship Id="rId95" Type="http://schemas.openxmlformats.org/officeDocument/2006/relationships/slide" Target="slides/slide4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2.xml"/><Relationship Id="rId56" Type="http://schemas.openxmlformats.org/officeDocument/2006/relationships/slide" Target="slides/slide10.xml"/><Relationship Id="rId64" Type="http://schemas.openxmlformats.org/officeDocument/2006/relationships/slide" Target="slides/slide18.xml"/><Relationship Id="rId69" Type="http://schemas.openxmlformats.org/officeDocument/2006/relationships/slide" Target="slides/slide23.xml"/><Relationship Id="rId77" Type="http://schemas.openxmlformats.org/officeDocument/2006/relationships/slide" Target="slides/slide31.xml"/><Relationship Id="rId100" Type="http://schemas.openxmlformats.org/officeDocument/2006/relationships/slide" Target="slides/slide54.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5.xml"/><Relationship Id="rId72" Type="http://schemas.openxmlformats.org/officeDocument/2006/relationships/slide" Target="slides/slide26.xml"/><Relationship Id="rId80" Type="http://schemas.openxmlformats.org/officeDocument/2006/relationships/slide" Target="slides/slide34.xml"/><Relationship Id="rId85" Type="http://schemas.openxmlformats.org/officeDocument/2006/relationships/slide" Target="slides/slide39.xml"/><Relationship Id="rId93" Type="http://schemas.openxmlformats.org/officeDocument/2006/relationships/slide" Target="slides/slide47.xml"/><Relationship Id="rId98" Type="http://schemas.openxmlformats.org/officeDocument/2006/relationships/slide" Target="slides/slide5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3.xml"/><Relationship Id="rId67" Type="http://schemas.openxmlformats.org/officeDocument/2006/relationships/slide" Target="slides/slide21.xml"/><Relationship Id="rId103" Type="http://schemas.openxmlformats.org/officeDocument/2006/relationships/slide" Target="slides/slide5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8.xml"/><Relationship Id="rId62" Type="http://schemas.openxmlformats.org/officeDocument/2006/relationships/slide" Target="slides/slide16.xml"/><Relationship Id="rId70" Type="http://schemas.openxmlformats.org/officeDocument/2006/relationships/slide" Target="slides/slide24.xml"/><Relationship Id="rId75" Type="http://schemas.openxmlformats.org/officeDocument/2006/relationships/slide" Target="slides/slide29.xml"/><Relationship Id="rId83" Type="http://schemas.openxmlformats.org/officeDocument/2006/relationships/slide" Target="slides/slide37.xml"/><Relationship Id="rId88" Type="http://schemas.openxmlformats.org/officeDocument/2006/relationships/slide" Target="slides/slide42.xml"/><Relationship Id="rId91" Type="http://schemas.openxmlformats.org/officeDocument/2006/relationships/slide" Target="slides/slide45.xml"/><Relationship Id="rId96"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3.xml"/><Relationship Id="rId57" Type="http://schemas.openxmlformats.org/officeDocument/2006/relationships/slide" Target="slides/slide11.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6.xml"/><Relationship Id="rId60" Type="http://schemas.openxmlformats.org/officeDocument/2006/relationships/slide" Target="slides/slide14.xml"/><Relationship Id="rId65" Type="http://schemas.openxmlformats.org/officeDocument/2006/relationships/slide" Target="slides/slide19.xml"/><Relationship Id="rId73" Type="http://schemas.openxmlformats.org/officeDocument/2006/relationships/slide" Target="slides/slide27.xml"/><Relationship Id="rId78" Type="http://schemas.openxmlformats.org/officeDocument/2006/relationships/slide" Target="slides/slide32.xml"/><Relationship Id="rId81" Type="http://schemas.openxmlformats.org/officeDocument/2006/relationships/slide" Target="slides/slide35.xml"/><Relationship Id="rId86" Type="http://schemas.openxmlformats.org/officeDocument/2006/relationships/slide" Target="slides/slide40.xml"/><Relationship Id="rId94" Type="http://schemas.openxmlformats.org/officeDocument/2006/relationships/slide" Target="slides/slide48.xml"/><Relationship Id="rId99" Type="http://schemas.openxmlformats.org/officeDocument/2006/relationships/slide" Target="slides/slide53.xml"/><Relationship Id="rId101"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4.xml"/><Relationship Id="rId55" Type="http://schemas.openxmlformats.org/officeDocument/2006/relationships/slide" Target="slides/slide9.xml"/><Relationship Id="rId76" Type="http://schemas.openxmlformats.org/officeDocument/2006/relationships/slide" Target="slides/slide30.xml"/><Relationship Id="rId97" Type="http://schemas.openxmlformats.org/officeDocument/2006/relationships/slide" Target="slides/slide51.xml"/><Relationship Id="rId10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C0FB364-9C45-4C0E-8A73-3FADC1AC4506}" type="datetimeFigureOut">
              <a:rPr lang="ar-IQ"/>
              <a:pPr>
                <a:defRPr/>
              </a:pPr>
              <a:t>18/03/1446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3C1B3EE-B130-4C53-9CCD-481AC27E3A4F}" type="slidenum">
              <a:rPr lang="ar-IQ"/>
              <a:pPr>
                <a:defRPr/>
              </a:pPr>
              <a:t>‹#›</a:t>
            </a:fld>
            <a:endParaRPr lang="ar-IQ"/>
          </a:p>
        </p:txBody>
      </p:sp>
    </p:spTree>
    <p:extLst>
      <p:ext uri="{BB962C8B-B14F-4D97-AF65-F5344CB8AC3E}">
        <p14:creationId xmlns:p14="http://schemas.microsoft.com/office/powerpoint/2010/main" val="183585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867A1CE-9976-4A7E-9E24-A801C697C70C}" type="datetimeFigureOut">
              <a:rPr lang="ar-IQ"/>
              <a:pPr>
                <a:defRPr/>
              </a:pPr>
              <a:t>18/03/1446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D0D490E-FFA9-41DF-B7B1-F950796F5DB5}" type="slidenum">
              <a:rPr lang="ar-IQ"/>
              <a:pPr>
                <a:defRPr/>
              </a:pPr>
              <a:t>‹#›</a:t>
            </a:fld>
            <a:endParaRPr lang="ar-IQ"/>
          </a:p>
        </p:txBody>
      </p:sp>
    </p:spTree>
    <p:extLst>
      <p:ext uri="{BB962C8B-B14F-4D97-AF65-F5344CB8AC3E}">
        <p14:creationId xmlns:p14="http://schemas.microsoft.com/office/powerpoint/2010/main" val="14820391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406815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316267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972333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322390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217253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70441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139312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533319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855832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2765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63C05E7-C331-49D2-B2F5-0B30085DEA62}" type="datetimeFigureOut">
              <a:rPr lang="ar-IQ"/>
              <a:pPr>
                <a:defRPr/>
              </a:pPr>
              <a:t>18/03/1446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029B159-19E3-4A91-B06A-024A83CFE40D}" type="slidenum">
              <a:rPr lang="ar-IQ"/>
              <a:pPr>
                <a:defRPr/>
              </a:pPr>
              <a:t>‹#›</a:t>
            </a:fld>
            <a:endParaRPr lang="ar-IQ"/>
          </a:p>
        </p:txBody>
      </p:sp>
    </p:spTree>
    <p:extLst>
      <p:ext uri="{BB962C8B-B14F-4D97-AF65-F5344CB8AC3E}">
        <p14:creationId xmlns:p14="http://schemas.microsoft.com/office/powerpoint/2010/main" val="3931238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308839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061822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494043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964230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548571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248234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540704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066262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541414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5734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804582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312625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975986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789373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700030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003904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390863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574827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22218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130199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04818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858655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022454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768254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283018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417210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633972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263728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580450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450663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589927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93836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4541699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300305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721599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561810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552552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4833683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254640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995108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182100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1625319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88456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104597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4324382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324328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696222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868566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504763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588670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523823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419815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275935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2821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294850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310229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2385257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879429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86377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010630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6074576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800261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4486557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68631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79495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2260362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483128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1376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9836663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802594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060720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618060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1250795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2011080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958741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45596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3524587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496794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7729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07771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544897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3002038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3086529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0973959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9614421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4998868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97674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5017858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3885369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8898215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8477472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7864243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2275117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0586602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983700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2549106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409836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2705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685C6A4-0076-4F86-AD13-E22F5E499A9F}" type="datetimeFigureOut">
              <a:rPr lang="ar-IQ"/>
              <a:pPr>
                <a:defRPr/>
              </a:pPr>
              <a:t>18/03/1446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F1CB16A-656B-49E8-829A-3D79FBEDE5F1}" type="slidenum">
              <a:rPr lang="ar-IQ"/>
              <a:pPr>
                <a:defRPr/>
              </a:pPr>
              <a:t>‹#›</a:t>
            </a:fld>
            <a:endParaRPr lang="ar-IQ"/>
          </a:p>
        </p:txBody>
      </p:sp>
    </p:spTree>
    <p:extLst>
      <p:ext uri="{BB962C8B-B14F-4D97-AF65-F5344CB8AC3E}">
        <p14:creationId xmlns:p14="http://schemas.microsoft.com/office/powerpoint/2010/main" val="2811171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0250694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236193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494366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1098245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105163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8025937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1928825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3850699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0387550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452446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2957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336414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578466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88815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6101489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4455153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8697393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408778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521254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8825063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2451615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72600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598535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3276192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9232347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1597607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1543308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8092852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8496865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6427237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5308837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118704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3562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2106527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3562580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2171074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3130844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1903852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1025860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5642994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8535851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8759630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4599708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44014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1089179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3065210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8603463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6561873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6050172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6625255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3021885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5828508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1300893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7607787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46634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9452850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914371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7256887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5200158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7346871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6067773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5651648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5643071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5670828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9477997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01694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0888638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844241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411480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9314925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2850288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6486803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0311802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8616499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89749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0937336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99398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4779726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4814886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2988636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0990375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1147631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7327282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8828591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200415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9971884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444909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59884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3955060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6307018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403736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9463799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0119742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4743219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658013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2511744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9305630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4257622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88406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01077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4065295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2403402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3002996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1469976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0578639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3085944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6970070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4792836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0212232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7847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BA2C847-FD73-4AD3-A8C6-DFE4B7DBD980}" type="datetimeFigureOut">
              <a:rPr lang="ar-IQ"/>
              <a:pPr>
                <a:defRPr/>
              </a:pPr>
              <a:t>18/03/1446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35C857E-E3DA-484F-9607-0ACB699FE604}" type="slidenum">
              <a:rPr lang="ar-IQ"/>
              <a:pPr>
                <a:defRPr/>
              </a:pPr>
              <a:t>‹#›</a:t>
            </a:fld>
            <a:endParaRPr lang="ar-IQ"/>
          </a:p>
        </p:txBody>
      </p:sp>
    </p:spTree>
    <p:extLst>
      <p:ext uri="{BB962C8B-B14F-4D97-AF65-F5344CB8AC3E}">
        <p14:creationId xmlns:p14="http://schemas.microsoft.com/office/powerpoint/2010/main" val="25144493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7856139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0844250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4556301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1870725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8414013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8417231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446889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1740705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1187226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7519580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82878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2888496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2848176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0640935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7408295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2397897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5356716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8950589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8276271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0003629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9335880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74359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7706179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6348882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633813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9269318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9591724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8059169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3231219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5688066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1486234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6028910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23416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5016554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3465599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7819936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863121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6666001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9427634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9495873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1621815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7202990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978770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84879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988651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0638068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9913170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4037174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8040790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5117533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2201906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9243737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9397687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3631268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07756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102080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4449875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6112338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6922124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7218992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6750946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5888977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9679595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61228395"/>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626699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34969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2056525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8004079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009893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5319956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409618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7227134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48208923"/>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6322346"/>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5443042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994096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86933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0297359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8620816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7759009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9982247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0871756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444400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9394334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0532595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255701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9776453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73820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0940518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22493088"/>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2626589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7009924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0459398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2803192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3934669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0961679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9516734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9483371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97295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7635177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3985723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3376280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1782106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3002081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2194029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2843887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13487993"/>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5971928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9442599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6133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33003C2-AE03-42D6-9743-449D633C1542}" type="datetimeFigureOut">
              <a:rPr lang="ar-IQ"/>
              <a:pPr>
                <a:defRPr/>
              </a:pPr>
              <a:t>18/03/1446</a:t>
            </a:fld>
            <a:endParaRPr lang="ar-IQ"/>
          </a:p>
        </p:txBody>
      </p:sp>
      <p:sp>
        <p:nvSpPr>
          <p:cNvPr id="6" name="عنصر نائب للتذييل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948DDE3-784C-4F3A-84C4-639573B50545}" type="slidenum">
              <a:rPr lang="ar-IQ"/>
              <a:pPr>
                <a:defRPr/>
              </a:pPr>
              <a:t>‹#›</a:t>
            </a:fld>
            <a:endParaRPr lang="ar-IQ"/>
          </a:p>
        </p:txBody>
      </p:sp>
    </p:spTree>
    <p:extLst>
      <p:ext uri="{BB962C8B-B14F-4D97-AF65-F5344CB8AC3E}">
        <p14:creationId xmlns:p14="http://schemas.microsoft.com/office/powerpoint/2010/main" val="3475121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3503747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6247307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62499282"/>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63790152"/>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5141745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2748145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0447177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6589756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5661958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61857550"/>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793445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1798802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3796784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2835488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4590551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9066498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77571213"/>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4091864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6604762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8934965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18544319"/>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37111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32947084"/>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25889031"/>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84847695"/>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2504305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0949205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55099409"/>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6422293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81005910"/>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6548701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46005010"/>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4418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6040163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5451927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35693550"/>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37101659"/>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29923455"/>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25052635"/>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55959113"/>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86289933"/>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36207610"/>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8694685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70365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25618611"/>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92886882"/>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233"/>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1216470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69436993"/>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91577727"/>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9466600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93231070"/>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63522355"/>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12900518"/>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42868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93093126"/>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54965518"/>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23756503"/>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78211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77152054"/>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06047647"/>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48488120"/>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66082161"/>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476247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85089399"/>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22732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74568547"/>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8538054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07921896"/>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5277833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86847070"/>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6535211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47566277"/>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19850247"/>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82014384"/>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48704218"/>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71846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46731151"/>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3413055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83903005"/>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69082268"/>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4770460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93766867"/>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07432250"/>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2204943"/>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84354970"/>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54766029"/>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42284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25621355"/>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37066887"/>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1683792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90066264"/>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9865104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570272"/>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86919804"/>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05788888"/>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28648258"/>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39792164"/>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429679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53607606"/>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57983800"/>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6010220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04917180"/>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31591832"/>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39240617"/>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39097152"/>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2426898"/>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7633419"/>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1980352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1407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04E6A43-CCFC-4671-8B4A-FF6AC7B2B06C}" type="datetimeFigureOut">
              <a:rPr lang="ar-IQ"/>
              <a:pPr>
                <a:defRPr/>
              </a:pPr>
              <a:t>18/03/1446</a:t>
            </a:fld>
            <a:endParaRPr lang="ar-IQ"/>
          </a:p>
        </p:txBody>
      </p:sp>
      <p:sp>
        <p:nvSpPr>
          <p:cNvPr id="8" name="عنصر نائب للتذييل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9" name="عنصر نائب لرقم الشريحة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D315942-0B2C-4A33-92C4-50D116C32074}" type="slidenum">
              <a:rPr lang="ar-IQ"/>
              <a:pPr>
                <a:defRPr/>
              </a:pPr>
              <a:t>‹#›</a:t>
            </a:fld>
            <a:endParaRPr lang="ar-IQ"/>
          </a:p>
        </p:txBody>
      </p:sp>
    </p:spTree>
    <p:extLst>
      <p:ext uri="{BB962C8B-B14F-4D97-AF65-F5344CB8AC3E}">
        <p14:creationId xmlns:p14="http://schemas.microsoft.com/office/powerpoint/2010/main" val="657105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2322461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5737645"/>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25963061"/>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32547644"/>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7093525"/>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042022"/>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01134279"/>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80020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97465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305999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3448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574931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361953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73514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644355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239072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5232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77DE79A-8C93-43C0-8BFF-3FD595A1C98C}" type="datetimeFigureOut">
              <a:rPr lang="ar-IQ"/>
              <a:pPr>
                <a:defRPr/>
              </a:pPr>
              <a:t>18/03/1446</a:t>
            </a:fld>
            <a:endParaRPr lang="ar-IQ"/>
          </a:p>
        </p:txBody>
      </p:sp>
      <p:sp>
        <p:nvSpPr>
          <p:cNvPr id="4" name="عنصر نائب للتذييل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5" name="عنصر نائب لرقم الشريحة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558D91B-CF04-47C7-831D-A86938A5B450}" type="slidenum">
              <a:rPr lang="ar-IQ"/>
              <a:pPr>
                <a:defRPr/>
              </a:pPr>
              <a:t>‹#›</a:t>
            </a:fld>
            <a:endParaRPr lang="ar-IQ"/>
          </a:p>
        </p:txBody>
      </p:sp>
    </p:spTree>
    <p:extLst>
      <p:ext uri="{BB962C8B-B14F-4D97-AF65-F5344CB8AC3E}">
        <p14:creationId xmlns:p14="http://schemas.microsoft.com/office/powerpoint/2010/main" val="21825373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408520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78820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252200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0887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308839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11261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084512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97609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624282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9978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D68D785-56FC-408C-BBF2-004C21FD9F29}" type="datetimeFigureOut">
              <a:rPr lang="ar-IQ"/>
              <a:pPr>
                <a:defRPr/>
              </a:pPr>
              <a:t>18/03/1446</a:t>
            </a:fld>
            <a:endParaRPr lang="ar-IQ"/>
          </a:p>
        </p:txBody>
      </p:sp>
      <p:sp>
        <p:nvSpPr>
          <p:cNvPr id="3" name="عنصر نائب للتذييل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4" name="عنصر نائب لرقم الشريحة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648333D-9615-4246-8C6A-FF5BF92ABA51}" type="slidenum">
              <a:rPr lang="ar-IQ"/>
              <a:pPr>
                <a:defRPr/>
              </a:pPr>
              <a:t>‹#›</a:t>
            </a:fld>
            <a:endParaRPr lang="ar-IQ"/>
          </a:p>
        </p:txBody>
      </p:sp>
    </p:spTree>
    <p:extLst>
      <p:ext uri="{BB962C8B-B14F-4D97-AF65-F5344CB8AC3E}">
        <p14:creationId xmlns:p14="http://schemas.microsoft.com/office/powerpoint/2010/main" val="3429647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98829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35379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227151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709217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614592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511567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448580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540016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562737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53475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91F4077-1A36-4250-850D-EDAD775A5683}" type="datetimeFigureOut">
              <a:rPr lang="ar-IQ"/>
              <a:pPr>
                <a:defRPr/>
              </a:pPr>
              <a:t>18/03/1446</a:t>
            </a:fld>
            <a:endParaRPr lang="ar-IQ"/>
          </a:p>
        </p:txBody>
      </p:sp>
      <p:sp>
        <p:nvSpPr>
          <p:cNvPr id="6" name="عنصر نائب للتذييل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62F7FCE-1AFC-4809-9824-D75C27E52158}" type="slidenum">
              <a:rPr lang="ar-IQ"/>
              <a:pPr>
                <a:defRPr/>
              </a:pPr>
              <a:t>‹#›</a:t>
            </a:fld>
            <a:endParaRPr lang="ar-IQ"/>
          </a:p>
        </p:txBody>
      </p:sp>
    </p:spTree>
    <p:extLst>
      <p:ext uri="{BB962C8B-B14F-4D97-AF65-F5344CB8AC3E}">
        <p14:creationId xmlns:p14="http://schemas.microsoft.com/office/powerpoint/2010/main" val="38188604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651711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844775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356269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895608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150127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07520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742579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662035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248676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3923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F08F84C-FFF0-4E5A-8124-B2DFCAAF1FFD}" type="datetimeFigureOut">
              <a:rPr lang="ar-IQ"/>
              <a:pPr>
                <a:defRPr/>
              </a:pPr>
              <a:t>18/03/1446</a:t>
            </a:fld>
            <a:endParaRPr lang="ar-IQ"/>
          </a:p>
        </p:txBody>
      </p:sp>
      <p:sp>
        <p:nvSpPr>
          <p:cNvPr id="6" name="عنصر نائب للتذييل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3BE1912-1468-4471-95C7-CB03176F15B5}" type="slidenum">
              <a:rPr lang="ar-IQ"/>
              <a:pPr>
                <a:defRPr/>
              </a:pPr>
              <a:t>‹#›</a:t>
            </a:fld>
            <a:endParaRPr lang="ar-IQ"/>
          </a:p>
        </p:txBody>
      </p:sp>
    </p:spTree>
    <p:extLst>
      <p:ext uri="{BB962C8B-B14F-4D97-AF65-F5344CB8AC3E}">
        <p14:creationId xmlns:p14="http://schemas.microsoft.com/office/powerpoint/2010/main" val="2850799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638812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531200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082357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505021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973021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476228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931840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047664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420069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5228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ar-IQ" smtClean="0"/>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smtClean="0"/>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Calibri"/>
                <a:cs typeface="Arial"/>
              </a:defRPr>
            </a:lvl1pPr>
          </a:lstStyle>
          <a:p>
            <a:pPr>
              <a:defRPr/>
            </a:pPr>
            <a:fld id="{C5D76EA2-FF32-4558-A366-85A65E1F7D64}" type="datetimeFigureOut">
              <a:rPr lang="ar-IQ"/>
              <a:pPr>
                <a:defRPr/>
              </a:pPr>
              <a:t>18/03/1446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Calibri"/>
                <a:cs typeface="Arial"/>
              </a:defRPr>
            </a:lvl1pPr>
          </a:lstStyle>
          <a:p>
            <a:pPr>
              <a:defRPr/>
            </a:pPr>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prstClr val="black">
                    <a:tint val="75000"/>
                  </a:prstClr>
                </a:solidFill>
                <a:latin typeface="Calibri"/>
                <a:cs typeface="Arial"/>
              </a:defRPr>
            </a:lvl1pPr>
          </a:lstStyle>
          <a:p>
            <a:pPr>
              <a:defRPr/>
            </a:pPr>
            <a:fld id="{37DE9CBE-8AE0-4064-BCB8-20DC5AF18C24}" type="slidenum">
              <a:rPr lang="ar-IQ"/>
              <a:pPr>
                <a:defRPr/>
              </a:pPr>
              <a:t>‹#›</a:t>
            </a:fld>
            <a:endParaRPr lang="ar-IQ"/>
          </a:p>
        </p:txBody>
      </p:sp>
    </p:spTree>
    <p:extLst>
      <p:ext uri="{BB962C8B-B14F-4D97-AF65-F5344CB8AC3E}">
        <p14:creationId xmlns:p14="http://schemas.microsoft.com/office/powerpoint/2010/main" val="3972664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9912137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6870067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4372806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5436243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093660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0715185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7971348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8506928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4376610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3545964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07471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1752189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9226784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1471313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957049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4041534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0269970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3858093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9862314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475848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4137872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543319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1659225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6658021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7516930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5856660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9944918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15687476"/>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32891575"/>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92741159"/>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2855407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24442089"/>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692161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27575749"/>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06544863"/>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07804759"/>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59299528"/>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46230702"/>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64200862"/>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8186967"/>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887848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338047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370551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902991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8865936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9.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9.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20.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3.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4.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75.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86.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304800"/>
            <a:ext cx="7772400" cy="1371600"/>
          </a:xfrm>
        </p:spPr>
        <p:txBody>
          <a:bodyPr/>
          <a:lstStyle/>
          <a:p>
            <a:pPr eaLnBrk="1" hangingPunct="1"/>
            <a:r>
              <a:rPr lang="ar-IQ" sz="9600" b="1" dirty="0" smtClean="0">
                <a:solidFill>
                  <a:srgbClr val="FF0000"/>
                </a:solidFill>
              </a:rPr>
              <a:t>17</a:t>
            </a:r>
          </a:p>
        </p:txBody>
      </p:sp>
      <p:sp>
        <p:nvSpPr>
          <p:cNvPr id="3" name="Subtitle 2"/>
          <p:cNvSpPr>
            <a:spLocks noGrp="1"/>
          </p:cNvSpPr>
          <p:nvPr>
            <p:ph type="subTitle" idx="1"/>
          </p:nvPr>
        </p:nvSpPr>
        <p:spPr>
          <a:xfrm>
            <a:off x="323528" y="1905000"/>
            <a:ext cx="8568952" cy="4648200"/>
          </a:xfrm>
        </p:spPr>
        <p:txBody>
          <a:bodyPr rtlCol="1">
            <a:normAutofit fontScale="85000" lnSpcReduction="10000"/>
          </a:bodyPr>
          <a:lstStyle/>
          <a:p>
            <a:pPr eaLnBrk="1" fontAlgn="auto" hangingPunct="1">
              <a:spcAft>
                <a:spcPts val="0"/>
              </a:spcAft>
              <a:defRPr/>
            </a:pPr>
            <a:r>
              <a:rPr lang="ar-IQ" sz="3600" b="1" dirty="0" smtClean="0">
                <a:solidFill>
                  <a:srgbClr val="002060"/>
                </a:solidFill>
                <a:latin typeface="Simplified Arabic" pitchFamily="18" charset="-78"/>
                <a:cs typeface="Simplified Arabic" pitchFamily="18" charset="-78"/>
              </a:rPr>
              <a:t>المحاضرة ( </a:t>
            </a:r>
            <a:r>
              <a:rPr lang="ar-IQ" sz="3600" b="1" dirty="0" smtClean="0">
                <a:solidFill>
                  <a:srgbClr val="FF0000"/>
                </a:solidFill>
                <a:latin typeface="Simplified Arabic" pitchFamily="18" charset="-78"/>
                <a:cs typeface="Simplified Arabic" pitchFamily="18" charset="-78"/>
              </a:rPr>
              <a:t>17</a:t>
            </a:r>
            <a:r>
              <a:rPr lang="ar-IQ" sz="3600" b="1" dirty="0" smtClean="0">
                <a:solidFill>
                  <a:srgbClr val="002060"/>
                </a:solidFill>
                <a:latin typeface="Simplified Arabic" pitchFamily="18" charset="-78"/>
                <a:cs typeface="Simplified Arabic" pitchFamily="18" charset="-78"/>
              </a:rPr>
              <a:t> ) </a:t>
            </a:r>
          </a:p>
          <a:p>
            <a:pPr eaLnBrk="1" fontAlgn="auto" hangingPunct="1">
              <a:spcAft>
                <a:spcPts val="0"/>
              </a:spcAft>
              <a:defRPr/>
            </a:pPr>
            <a:r>
              <a:rPr lang="ar-IQ" sz="3600" b="1" dirty="0" smtClean="0">
                <a:solidFill>
                  <a:srgbClr val="002060"/>
                </a:solidFill>
                <a:latin typeface="Simplified Arabic" pitchFamily="18" charset="-78"/>
                <a:cs typeface="Simplified Arabic" pitchFamily="18" charset="-78"/>
              </a:rPr>
              <a:t>الجز الثاني من الفصل السادس الجهاز الجلدي الوقائي</a:t>
            </a:r>
          </a:p>
          <a:p>
            <a:pPr eaLnBrk="1" fontAlgn="auto" hangingPunct="1">
              <a:spcAft>
                <a:spcPts val="0"/>
              </a:spcAft>
              <a:defRPr/>
            </a:pPr>
            <a:r>
              <a:rPr lang="ar-IQ" sz="3600" b="1" dirty="0" smtClean="0">
                <a:solidFill>
                  <a:srgbClr val="00B050"/>
                </a:solidFill>
                <a:latin typeface="Simplified Arabic" pitchFamily="18" charset="-78"/>
                <a:cs typeface="Simplified Arabic" pitchFamily="18" charset="-78"/>
              </a:rPr>
              <a:t>العام الدراسي</a:t>
            </a:r>
          </a:p>
          <a:p>
            <a:pPr eaLnBrk="1" fontAlgn="auto" hangingPunct="1">
              <a:spcAft>
                <a:spcPts val="0"/>
              </a:spcAft>
              <a:defRPr/>
            </a:pPr>
            <a:r>
              <a:rPr lang="en-US" sz="3600" b="1" dirty="0" smtClean="0">
                <a:solidFill>
                  <a:srgbClr val="00B050"/>
                </a:solidFill>
                <a:latin typeface="Simplified Arabic" pitchFamily="18" charset="-78"/>
                <a:cs typeface="Simplified Arabic" pitchFamily="18" charset="-78"/>
              </a:rPr>
              <a:t>2024</a:t>
            </a:r>
            <a:r>
              <a:rPr lang="ar-IQ" sz="3600" b="1" dirty="0" smtClean="0">
                <a:solidFill>
                  <a:srgbClr val="00B050"/>
                </a:solidFill>
                <a:latin typeface="Simplified Arabic" pitchFamily="18" charset="-78"/>
                <a:cs typeface="Simplified Arabic" pitchFamily="18" charset="-78"/>
              </a:rPr>
              <a:t> – </a:t>
            </a:r>
            <a:r>
              <a:rPr lang="en-US" sz="3600" b="1" dirty="0" smtClean="0">
                <a:solidFill>
                  <a:srgbClr val="00B050"/>
                </a:solidFill>
                <a:latin typeface="Simplified Arabic" pitchFamily="18" charset="-78"/>
                <a:cs typeface="Simplified Arabic" pitchFamily="18" charset="-78"/>
              </a:rPr>
              <a:t>2025</a:t>
            </a:r>
            <a:endParaRPr lang="ar-IQ" sz="3600" b="1" dirty="0" smtClean="0">
              <a:solidFill>
                <a:srgbClr val="00B050"/>
              </a:solidFill>
              <a:latin typeface="Simplified Arabic" pitchFamily="18" charset="-78"/>
              <a:cs typeface="Simplified Arabic" pitchFamily="18" charset="-78"/>
            </a:endParaRPr>
          </a:p>
          <a:p>
            <a:pPr eaLnBrk="1" fontAlgn="auto" hangingPunct="1">
              <a:spcAft>
                <a:spcPts val="0"/>
              </a:spcAft>
              <a:defRPr/>
            </a:pPr>
            <a:r>
              <a:rPr lang="ar-IQ" sz="3600" b="1" dirty="0" smtClean="0">
                <a:solidFill>
                  <a:srgbClr val="C00000"/>
                </a:solidFill>
                <a:latin typeface="Simplified Arabic" pitchFamily="18" charset="-78"/>
                <a:cs typeface="Simplified Arabic" pitchFamily="18" charset="-78"/>
              </a:rPr>
              <a:t>المرحلة </a:t>
            </a:r>
            <a:r>
              <a:rPr lang="ar-IQ" sz="3600" b="1" dirty="0">
                <a:solidFill>
                  <a:srgbClr val="C00000"/>
                </a:solidFill>
                <a:latin typeface="Simplified Arabic" pitchFamily="18" charset="-78"/>
                <a:cs typeface="Simplified Arabic" pitchFamily="18" charset="-78"/>
              </a:rPr>
              <a:t>الثالثة </a:t>
            </a:r>
            <a:r>
              <a:rPr lang="ar-IQ" sz="3600" b="1" dirty="0" smtClean="0">
                <a:solidFill>
                  <a:srgbClr val="C00000"/>
                </a:solidFill>
                <a:latin typeface="Simplified Arabic" pitchFamily="18" charset="-78"/>
                <a:cs typeface="Simplified Arabic" pitchFamily="18" charset="-78"/>
              </a:rPr>
              <a:t>الدراسة الصباحية والمسائية</a:t>
            </a:r>
          </a:p>
          <a:p>
            <a:pPr eaLnBrk="1" fontAlgn="auto" hangingPunct="1">
              <a:spcAft>
                <a:spcPts val="0"/>
              </a:spcAft>
              <a:defRPr/>
            </a:pPr>
            <a:r>
              <a:rPr lang="ar-IQ" sz="4800" b="1" dirty="0" smtClean="0">
                <a:solidFill>
                  <a:srgbClr val="7030A0"/>
                </a:solidFill>
                <a:latin typeface="Simplified Arabic" pitchFamily="18" charset="-78"/>
                <a:cs typeface="Simplified Arabic" pitchFamily="18" charset="-78"/>
              </a:rPr>
              <a:t>مادة تأهيل الإصابات الرياضية</a:t>
            </a:r>
          </a:p>
          <a:p>
            <a:pPr eaLnBrk="1" fontAlgn="auto" hangingPunct="1">
              <a:spcAft>
                <a:spcPts val="0"/>
              </a:spcAft>
              <a:defRPr/>
            </a:pPr>
            <a:r>
              <a:rPr lang="ar-IQ" sz="4100" b="1" dirty="0" err="1" smtClean="0">
                <a:solidFill>
                  <a:srgbClr val="FF0000"/>
                </a:solidFill>
                <a:latin typeface="Simplified Arabic" pitchFamily="18" charset="-78"/>
                <a:cs typeface="Simplified Arabic" pitchFamily="18" charset="-78"/>
              </a:rPr>
              <a:t>أ.د</a:t>
            </a:r>
            <a:r>
              <a:rPr lang="ar-IQ" sz="4100" b="1" dirty="0">
                <a:solidFill>
                  <a:srgbClr val="FF0000"/>
                </a:solidFill>
                <a:latin typeface="Simplified Arabic" pitchFamily="18" charset="-78"/>
                <a:cs typeface="Simplified Arabic" pitchFamily="18" charset="-78"/>
              </a:rPr>
              <a:t>. حسن هادي الهلالي</a:t>
            </a:r>
          </a:p>
          <a:p>
            <a:pPr eaLnBrk="1" fontAlgn="auto" hangingPunct="1">
              <a:spcAft>
                <a:spcPts val="0"/>
              </a:spcAft>
              <a:defRPr/>
            </a:pPr>
            <a:r>
              <a:rPr lang="ar-IQ" sz="4100" b="1" dirty="0">
                <a:solidFill>
                  <a:srgbClr val="FF0000"/>
                </a:solidFill>
                <a:latin typeface="Simplified Arabic" pitchFamily="18" charset="-78"/>
                <a:cs typeface="Simplified Arabic" pitchFamily="18" charset="-78"/>
              </a:rPr>
              <a:t>الجامعة المستنصرية – كلية التربية البدنية وعلوم </a:t>
            </a:r>
            <a:r>
              <a:rPr lang="ar-IQ" sz="4100" b="1" dirty="0" smtClean="0">
                <a:solidFill>
                  <a:srgbClr val="FF0000"/>
                </a:solidFill>
                <a:latin typeface="Simplified Arabic" pitchFamily="18" charset="-78"/>
                <a:cs typeface="Simplified Arabic" pitchFamily="18" charset="-78"/>
              </a:rPr>
              <a:t>الرياضة</a:t>
            </a:r>
            <a:endParaRPr lang="ar-IQ" sz="4100" b="1"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63725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rmAutofit fontScale="90000"/>
          </a:bodyPr>
          <a:lstStyle/>
          <a:p>
            <a:pPr lvl="0"/>
            <a:r>
              <a:rPr lang="ar-SA" sz="3600" b="1" dirty="0">
                <a:solidFill>
                  <a:srgbClr val="FF0000"/>
                </a:solidFill>
                <a:latin typeface="Simplified Arabic" panose="02020603050405020304" pitchFamily="18" charset="-78"/>
                <a:ea typeface="Times New Roman"/>
                <a:cs typeface="Simplified Arabic" panose="02020603050405020304" pitchFamily="18" charset="-78"/>
              </a:rPr>
              <a:t>الوقاية  </a:t>
            </a:r>
            <a:r>
              <a:rPr lang="en-US" sz="3600" b="1" dirty="0" smtClean="0">
                <a:solidFill>
                  <a:srgbClr val="FF0000"/>
                </a:solidFill>
                <a:latin typeface="Simplified Arabic" panose="02020603050405020304" pitchFamily="18" charset="-78"/>
                <a:ea typeface="Times New Roman"/>
                <a:cs typeface="Simplified Arabic" panose="02020603050405020304" pitchFamily="18" charset="-78"/>
              </a:rPr>
              <a:t>Protection</a:t>
            </a:r>
            <a:r>
              <a:rPr lang="ar-IQ" sz="3600" b="1" dirty="0" smtClean="0">
                <a:solidFill>
                  <a:srgbClr val="FF0000"/>
                </a:solidFill>
                <a:latin typeface="Simplified Arabic" panose="02020603050405020304" pitchFamily="18" charset="-78"/>
                <a:ea typeface="Times New Roman"/>
                <a:cs typeface="Simplified Arabic" panose="02020603050405020304" pitchFamily="18" charset="-78"/>
              </a:rPr>
              <a:t> من حب الشباب</a:t>
            </a:r>
            <a:endParaRPr lang="ar-IQ" sz="3600"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79512" y="620688"/>
            <a:ext cx="8856984" cy="6120680"/>
          </a:xfrm>
        </p:spPr>
        <p:txBody>
          <a:bodyPr>
            <a:normAutofit/>
          </a:bodyPr>
          <a:lstStyle/>
          <a:p>
            <a:pPr lvl="0" algn="justLow">
              <a:buFont typeface="+mj-cs"/>
              <a:buAutoNum type="arabic1Minus"/>
              <a:tabLst>
                <a:tab pos="228600" algn="l"/>
              </a:tabLst>
            </a:pPr>
            <a:r>
              <a:rPr lang="ar-SA" sz="5400" b="1" dirty="0" smtClean="0">
                <a:solidFill>
                  <a:prstClr val="black"/>
                </a:solidFill>
                <a:latin typeface="Simplified Arabic" panose="02020603050405020304" pitchFamily="18" charset="-78"/>
                <a:ea typeface="Times New Roman"/>
                <a:cs typeface="Simplified Arabic" panose="02020603050405020304" pitchFamily="18" charset="-78"/>
              </a:rPr>
              <a:t>ارتداء </a:t>
            </a:r>
            <a:r>
              <a:rPr lang="ar-SA" sz="5400" b="1" dirty="0">
                <a:solidFill>
                  <a:prstClr val="black"/>
                </a:solidFill>
                <a:latin typeface="Simplified Arabic" panose="02020603050405020304" pitchFamily="18" charset="-78"/>
                <a:ea typeface="Times New Roman"/>
                <a:cs typeface="Simplified Arabic" panose="02020603050405020304" pitchFamily="18" charset="-78"/>
              </a:rPr>
              <a:t>الملابس </a:t>
            </a:r>
            <a:r>
              <a:rPr lang="ar-SA" sz="5400" b="1" dirty="0">
                <a:solidFill>
                  <a:srgbClr val="0070C0"/>
                </a:solidFill>
                <a:latin typeface="Simplified Arabic" panose="02020603050405020304" pitchFamily="18" charset="-78"/>
                <a:ea typeface="Times New Roman"/>
                <a:cs typeface="Simplified Arabic" panose="02020603050405020304" pitchFamily="18" charset="-78"/>
              </a:rPr>
              <a:t>النظيفة</a:t>
            </a:r>
            <a:r>
              <a:rPr lang="ar-SA" sz="5400" b="1" dirty="0">
                <a:solidFill>
                  <a:prstClr val="black"/>
                </a:solidFill>
                <a:latin typeface="Simplified Arabic" panose="02020603050405020304" pitchFamily="18" charset="-78"/>
                <a:ea typeface="Times New Roman"/>
                <a:cs typeface="Simplified Arabic" panose="02020603050405020304" pitchFamily="18" charset="-78"/>
              </a:rPr>
              <a:t> والمصنعة من </a:t>
            </a:r>
            <a:r>
              <a:rPr lang="ar-SA" sz="5400" b="1" dirty="0">
                <a:solidFill>
                  <a:srgbClr val="0070C0"/>
                </a:solidFill>
                <a:latin typeface="Simplified Arabic" panose="02020603050405020304" pitchFamily="18" charset="-78"/>
                <a:ea typeface="Times New Roman"/>
                <a:cs typeface="Simplified Arabic" panose="02020603050405020304" pitchFamily="18" charset="-78"/>
              </a:rPr>
              <a:t>القطن</a:t>
            </a:r>
            <a:r>
              <a:rPr lang="ar-SA" sz="5400" b="1" dirty="0">
                <a:solidFill>
                  <a:prstClr val="black"/>
                </a:solidFill>
                <a:latin typeface="Simplified Arabic" panose="02020603050405020304" pitchFamily="18" charset="-78"/>
                <a:ea typeface="Times New Roman"/>
                <a:cs typeface="Simplified Arabic" panose="02020603050405020304" pitchFamily="18" charset="-78"/>
              </a:rPr>
              <a:t> أو أي مادة تمتص العرق</a:t>
            </a:r>
            <a:r>
              <a:rPr lang="en-US" sz="5400" b="1" dirty="0">
                <a:solidFill>
                  <a:prstClr val="black"/>
                </a:solidFill>
                <a:latin typeface="Simplified Arabic" panose="02020603050405020304" pitchFamily="18" charset="-78"/>
                <a:ea typeface="Times New Roman"/>
                <a:cs typeface="Simplified Arabic" panose="02020603050405020304" pitchFamily="18" charset="-78"/>
              </a:rPr>
              <a:t>.</a:t>
            </a:r>
          </a:p>
          <a:p>
            <a:pPr lvl="0" algn="justLow">
              <a:buFont typeface="+mj-cs"/>
              <a:buAutoNum type="arabic1Minus"/>
              <a:tabLst>
                <a:tab pos="107950" algn="l"/>
                <a:tab pos="228600" algn="l"/>
              </a:tabLst>
            </a:pPr>
            <a:r>
              <a:rPr lang="en-US" sz="5400" b="1" dirty="0">
                <a:solidFill>
                  <a:prstClr val="black"/>
                </a:solidFill>
                <a:latin typeface="Simplified Arabic" panose="02020603050405020304" pitchFamily="18" charset="-78"/>
                <a:ea typeface="Times New Roman"/>
                <a:cs typeface="Simplified Arabic" panose="02020603050405020304" pitchFamily="18" charset="-78"/>
              </a:rPr>
              <a:t> </a:t>
            </a:r>
            <a:r>
              <a:rPr lang="ar-SA" sz="5400" b="1" dirty="0">
                <a:solidFill>
                  <a:srgbClr val="0070C0"/>
                </a:solidFill>
                <a:latin typeface="Simplified Arabic" panose="02020603050405020304" pitchFamily="18" charset="-78"/>
                <a:ea typeface="Times New Roman"/>
                <a:cs typeface="Simplified Arabic" panose="02020603050405020304" pitchFamily="18" charset="-78"/>
              </a:rPr>
              <a:t>غسل</a:t>
            </a:r>
            <a:r>
              <a:rPr lang="ar-SA" sz="5400" b="1" dirty="0">
                <a:solidFill>
                  <a:prstClr val="black"/>
                </a:solidFill>
                <a:latin typeface="Simplified Arabic" panose="02020603050405020304" pitchFamily="18" charset="-78"/>
                <a:ea typeface="Times New Roman"/>
                <a:cs typeface="Simplified Arabic" panose="02020603050405020304" pitchFamily="18" charset="-78"/>
              </a:rPr>
              <a:t> المناطق التي من الممكن أن تتأثر أو المتأثرة بعد ممارسة الرياضة.</a:t>
            </a:r>
            <a:endParaRPr lang="en-US" sz="5400" b="1" dirty="0">
              <a:solidFill>
                <a:prstClr val="black"/>
              </a:solidFill>
              <a:latin typeface="Simplified Arabic" panose="02020603050405020304" pitchFamily="18" charset="-78"/>
              <a:ea typeface="Times New Roman"/>
              <a:cs typeface="Simplified Arabic" panose="02020603050405020304" pitchFamily="18" charset="-78"/>
            </a:endParaRPr>
          </a:p>
          <a:p>
            <a:pPr lvl="0" algn="justLow">
              <a:buFont typeface="+mj-cs"/>
              <a:buAutoNum type="arabic1Minus"/>
              <a:tabLst>
                <a:tab pos="107950" algn="l"/>
                <a:tab pos="228600" algn="l"/>
              </a:tabLst>
            </a:pPr>
            <a:r>
              <a:rPr lang="ar-SA" sz="5400" b="1" dirty="0">
                <a:solidFill>
                  <a:prstClr val="black"/>
                </a:solidFill>
                <a:latin typeface="Simplified Arabic" panose="02020603050405020304" pitchFamily="18" charset="-78"/>
                <a:ea typeface="Times New Roman"/>
                <a:cs typeface="Simplified Arabic" panose="02020603050405020304" pitchFamily="18" charset="-78"/>
              </a:rPr>
              <a:t> </a:t>
            </a:r>
            <a:r>
              <a:rPr lang="ar-SA" sz="5400" b="1" dirty="0">
                <a:solidFill>
                  <a:srgbClr val="0070C0"/>
                </a:solidFill>
                <a:latin typeface="Simplified Arabic" panose="02020603050405020304" pitchFamily="18" charset="-78"/>
                <a:ea typeface="Times New Roman"/>
                <a:cs typeface="Simplified Arabic" panose="02020603050405020304" pitchFamily="18" charset="-78"/>
              </a:rPr>
              <a:t>تطهير</a:t>
            </a:r>
            <a:r>
              <a:rPr lang="ar-SA" sz="5400" b="1" dirty="0">
                <a:solidFill>
                  <a:prstClr val="black"/>
                </a:solidFill>
                <a:latin typeface="Simplified Arabic" panose="02020603050405020304" pitchFamily="18" charset="-78"/>
                <a:ea typeface="Times New Roman"/>
                <a:cs typeface="Simplified Arabic" panose="02020603050405020304" pitchFamily="18" charset="-78"/>
              </a:rPr>
              <a:t> أماكن الطفح</a:t>
            </a:r>
            <a:r>
              <a:rPr lang="ar-SA" sz="5400" b="1" dirty="0" smtClean="0">
                <a:solidFill>
                  <a:prstClr val="black"/>
                </a:solidFill>
                <a:latin typeface="Simplified Arabic" panose="02020603050405020304" pitchFamily="18" charset="-78"/>
                <a:ea typeface="Times New Roman"/>
                <a:cs typeface="Simplified Arabic" panose="02020603050405020304" pitchFamily="18" charset="-78"/>
              </a:rPr>
              <a:t>.</a:t>
            </a:r>
            <a:endParaRPr lang="en-US" sz="5400" b="1" dirty="0">
              <a:solidFill>
                <a:prstClr val="black"/>
              </a:solidFill>
              <a:latin typeface="Simplified Arabic" panose="02020603050405020304" pitchFamily="18" charset="-78"/>
              <a:ea typeface="Times New Roman"/>
              <a:cs typeface="Simplified Arabic" panose="02020603050405020304" pitchFamily="18" charset="-78"/>
            </a:endParaRPr>
          </a:p>
        </p:txBody>
      </p:sp>
    </p:spTree>
    <p:extLst>
      <p:ext uri="{BB962C8B-B14F-4D97-AF65-F5344CB8AC3E}">
        <p14:creationId xmlns:p14="http://schemas.microsoft.com/office/powerpoint/2010/main" val="4014407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Autofit/>
          </a:bodyPr>
          <a:lstStyle/>
          <a:p>
            <a:r>
              <a:rPr lang="ar-SA" sz="3200" b="1" dirty="0" smtClean="0">
                <a:solidFill>
                  <a:srgbClr val="FF0000"/>
                </a:solidFill>
                <a:latin typeface="Simplified Arabic" panose="02020603050405020304" pitchFamily="18" charset="-78"/>
                <a:cs typeface="Simplified Arabic" panose="02020603050405020304" pitchFamily="18" charset="-78"/>
              </a:rPr>
              <a:t>صورة توضح آلية تكون حب الشباب</a:t>
            </a:r>
            <a:endParaRPr lang="ar-IQ" sz="3200" b="1" dirty="0">
              <a:solidFill>
                <a:srgbClr val="FF0000"/>
              </a:solidFill>
              <a:latin typeface="Simplified Arabic" panose="02020603050405020304" pitchFamily="18" charset="-78"/>
              <a:cs typeface="Simplified Arabic" panose="02020603050405020304" pitchFamily="18" charset="-78"/>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620713"/>
            <a:ext cx="8424936"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3713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rmAutofit fontScale="90000"/>
          </a:bodyPr>
          <a:lstStyle/>
          <a:p>
            <a:endParaRPr lang="ar-IQ"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20713"/>
            <a:ext cx="8568951" cy="612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863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Autofit/>
          </a:bodyPr>
          <a:lstStyle/>
          <a:p>
            <a:r>
              <a:rPr lang="ar-SA" sz="3600" b="1" dirty="0" smtClean="0">
                <a:solidFill>
                  <a:srgbClr val="FF0000"/>
                </a:solidFill>
                <a:latin typeface="Simplified Arabic" panose="02020603050405020304" pitchFamily="18" charset="-78"/>
                <a:cs typeface="Simplified Arabic" panose="02020603050405020304" pitchFamily="18" charset="-78"/>
              </a:rPr>
              <a:t>الاسباب والوقاية</a:t>
            </a:r>
            <a:endParaRPr lang="ar-IQ" sz="3600" b="1" dirty="0">
              <a:solidFill>
                <a:srgbClr val="FF0000"/>
              </a:solidFill>
              <a:latin typeface="Simplified Arabic" panose="02020603050405020304" pitchFamily="18" charset="-78"/>
              <a:cs typeface="Simplified Arabic" panose="02020603050405020304" pitchFamily="18" charset="-78"/>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20713"/>
            <a:ext cx="8496943" cy="612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507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Autofit/>
          </a:bodyPr>
          <a:lstStyle/>
          <a:p>
            <a:r>
              <a:rPr lang="ar-SA" sz="2400" b="1" dirty="0">
                <a:solidFill>
                  <a:srgbClr val="FF0000"/>
                </a:solidFill>
                <a:latin typeface="Times New Roman"/>
                <a:ea typeface="Times New Roman"/>
                <a:cs typeface="Simplified Arabic"/>
              </a:rPr>
              <a:t>6ـ4 </a:t>
            </a:r>
            <a:r>
              <a:rPr lang="ar-IQ" sz="2400" b="1" dirty="0">
                <a:solidFill>
                  <a:srgbClr val="FF0000"/>
                </a:solidFill>
                <a:latin typeface="Times New Roman"/>
                <a:ea typeface="Times New Roman"/>
                <a:cs typeface="Simplified Arabic"/>
              </a:rPr>
              <a:t>تنظيم درجة الحرارة        </a:t>
            </a:r>
            <a:r>
              <a:rPr lang="en-US" sz="2400" b="1" dirty="0">
                <a:solidFill>
                  <a:srgbClr val="FF0000"/>
                </a:solidFill>
                <a:latin typeface="Times New Roman"/>
                <a:ea typeface="Times New Roman"/>
                <a:cs typeface="Simplified Arabic"/>
              </a:rPr>
              <a:t>Regulation of body </a:t>
            </a:r>
            <a:r>
              <a:rPr lang="en-US" sz="2400" b="1" dirty="0" smtClean="0">
                <a:solidFill>
                  <a:srgbClr val="FF0000"/>
                </a:solidFill>
                <a:latin typeface="Times New Roman"/>
                <a:ea typeface="Times New Roman"/>
                <a:cs typeface="Simplified Arabic"/>
              </a:rPr>
              <a:t>temperature</a:t>
            </a:r>
            <a:endParaRPr lang="ar-IQ" sz="2400" dirty="0">
              <a:solidFill>
                <a:srgbClr val="FF0000"/>
              </a:solidFill>
            </a:endParaRPr>
          </a:p>
        </p:txBody>
      </p:sp>
      <p:sp>
        <p:nvSpPr>
          <p:cNvPr id="3" name="عنصر نائب للمحتوى 2"/>
          <p:cNvSpPr>
            <a:spLocks noGrp="1"/>
          </p:cNvSpPr>
          <p:nvPr>
            <p:ph idx="1"/>
          </p:nvPr>
        </p:nvSpPr>
        <p:spPr>
          <a:xfrm>
            <a:off x="179512" y="836712"/>
            <a:ext cx="8784976" cy="5904656"/>
          </a:xfrm>
        </p:spPr>
        <p:txBody>
          <a:bodyPr>
            <a:normAutofit lnSpcReduction="10000"/>
          </a:bodyPr>
          <a:lstStyle/>
          <a:p>
            <a:pPr marL="114300" algn="justLow">
              <a:tabLst>
                <a:tab pos="114300" algn="l"/>
                <a:tab pos="4931410" algn="l"/>
              </a:tabLst>
            </a:pPr>
            <a:r>
              <a:rPr lang="ar-SA" b="1" dirty="0" smtClean="0">
                <a:latin typeface="Simplified Arabic" panose="02020603050405020304" pitchFamily="18" charset="-78"/>
                <a:ea typeface="Times New Roman"/>
                <a:cs typeface="Simplified Arabic" panose="02020603050405020304" pitchFamily="18" charset="-78"/>
              </a:rPr>
              <a:t>إن </a:t>
            </a:r>
            <a:r>
              <a:rPr lang="ar-SA" b="1" dirty="0">
                <a:latin typeface="Simplified Arabic" panose="02020603050405020304" pitchFamily="18" charset="-78"/>
                <a:ea typeface="Times New Roman"/>
                <a:cs typeface="Simplified Arabic" panose="02020603050405020304" pitchFamily="18" charset="-78"/>
              </a:rPr>
              <a:t>الحفاظ على درجة حرارة الجسم ثابتة تقريباً مستقلاً عن حرارة المحيط من مميزات الجسم </a:t>
            </a:r>
            <a:r>
              <a:rPr lang="ar-SA" b="1" dirty="0" smtClean="0">
                <a:latin typeface="Simplified Arabic" panose="02020603050405020304" pitchFamily="18" charset="-78"/>
                <a:ea typeface="Times New Roman"/>
                <a:cs typeface="Simplified Arabic" panose="02020603050405020304" pitchFamily="18" charset="-78"/>
              </a:rPr>
              <a:t>البشري.</a:t>
            </a:r>
          </a:p>
          <a:p>
            <a:pPr marL="114300" algn="justLow">
              <a:tabLst>
                <a:tab pos="114300" algn="l"/>
                <a:tab pos="4931410" algn="l"/>
              </a:tabLst>
            </a:pPr>
            <a:r>
              <a:rPr lang="ar-SA" b="1" dirty="0" smtClean="0">
                <a:solidFill>
                  <a:srgbClr val="0070C0"/>
                </a:solidFill>
                <a:latin typeface="Simplified Arabic" panose="02020603050405020304" pitchFamily="18" charset="-78"/>
                <a:ea typeface="Times New Roman"/>
                <a:cs typeface="Simplified Arabic" panose="02020603050405020304" pitchFamily="18" charset="-78"/>
              </a:rPr>
              <a:t>ونرى </a:t>
            </a:r>
            <a:r>
              <a:rPr lang="ar-SA" b="1" dirty="0">
                <a:solidFill>
                  <a:srgbClr val="0070C0"/>
                </a:solidFill>
                <a:latin typeface="Simplified Arabic" panose="02020603050405020304" pitchFamily="18" charset="-78"/>
                <a:ea typeface="Times New Roman"/>
                <a:cs typeface="Simplified Arabic" panose="02020603050405020304" pitchFamily="18" charset="-78"/>
              </a:rPr>
              <a:t>إن من نواتج استخلاص الطاقة من المواد الغذائية </a:t>
            </a:r>
            <a:r>
              <a:rPr lang="ar-SA" b="1" dirty="0" smtClean="0">
                <a:solidFill>
                  <a:srgbClr val="0070C0"/>
                </a:solidFill>
                <a:latin typeface="Simplified Arabic" panose="02020603050405020304" pitchFamily="18" charset="-78"/>
                <a:ea typeface="Times New Roman"/>
                <a:cs typeface="Simplified Arabic" panose="02020603050405020304" pitchFamily="18" charset="-78"/>
              </a:rPr>
              <a:t>المتناولة:-</a:t>
            </a:r>
          </a:p>
          <a:p>
            <a:pPr marL="114300" algn="justLow">
              <a:tabLst>
                <a:tab pos="114300" algn="l"/>
                <a:tab pos="4931410" algn="l"/>
              </a:tabLst>
            </a:pPr>
            <a:r>
              <a:rPr lang="ar-IQ" b="1" dirty="0" smtClean="0">
                <a:solidFill>
                  <a:srgbClr val="C00000"/>
                </a:solidFill>
                <a:latin typeface="Simplified Arabic" panose="02020603050405020304" pitchFamily="18" charset="-78"/>
                <a:ea typeface="Times New Roman"/>
                <a:cs typeface="Simplified Arabic" panose="02020603050405020304" pitchFamily="18" charset="-78"/>
              </a:rPr>
              <a:t>- </a:t>
            </a:r>
            <a:r>
              <a:rPr lang="ar-SA" b="1" dirty="0" smtClean="0">
                <a:solidFill>
                  <a:srgbClr val="C00000"/>
                </a:solidFill>
                <a:latin typeface="Simplified Arabic" panose="02020603050405020304" pitchFamily="18" charset="-78"/>
                <a:ea typeface="Times New Roman"/>
                <a:cs typeface="Simplified Arabic" panose="02020603050405020304" pitchFamily="18" charset="-78"/>
              </a:rPr>
              <a:t>الماء </a:t>
            </a:r>
          </a:p>
          <a:p>
            <a:pPr marL="114300" algn="justLow">
              <a:tabLst>
                <a:tab pos="114300" algn="l"/>
                <a:tab pos="4931410" algn="l"/>
              </a:tabLst>
            </a:pPr>
            <a:r>
              <a:rPr lang="ar-IQ" b="1" dirty="0" smtClean="0">
                <a:solidFill>
                  <a:srgbClr val="C00000"/>
                </a:solidFill>
                <a:latin typeface="Simplified Arabic" panose="02020603050405020304" pitchFamily="18" charset="-78"/>
                <a:ea typeface="Times New Roman"/>
                <a:cs typeface="Simplified Arabic" panose="02020603050405020304" pitchFamily="18" charset="-78"/>
              </a:rPr>
              <a:t>  - </a:t>
            </a:r>
            <a:r>
              <a:rPr lang="ar-SA" b="1" dirty="0" smtClean="0">
                <a:solidFill>
                  <a:srgbClr val="C00000"/>
                </a:solidFill>
                <a:latin typeface="Simplified Arabic" panose="02020603050405020304" pitchFamily="18" charset="-78"/>
                <a:ea typeface="Times New Roman"/>
                <a:cs typeface="Simplified Arabic" panose="02020603050405020304" pitchFamily="18" charset="-78"/>
              </a:rPr>
              <a:t>وحامض </a:t>
            </a:r>
            <a:r>
              <a:rPr lang="ar-SA" b="1" dirty="0" err="1">
                <a:solidFill>
                  <a:srgbClr val="C00000"/>
                </a:solidFill>
                <a:latin typeface="Simplified Arabic" panose="02020603050405020304" pitchFamily="18" charset="-78"/>
                <a:ea typeface="Times New Roman"/>
                <a:cs typeface="Simplified Arabic" panose="02020603050405020304" pitchFamily="18" charset="-78"/>
              </a:rPr>
              <a:t>اللبنيك</a:t>
            </a:r>
            <a:r>
              <a:rPr lang="ar-SA" b="1" dirty="0">
                <a:solidFill>
                  <a:srgbClr val="C00000"/>
                </a:solidFill>
                <a:latin typeface="Simplified Arabic" panose="02020603050405020304" pitchFamily="18" charset="-78"/>
                <a:ea typeface="Times New Roman"/>
                <a:cs typeface="Simplified Arabic" panose="02020603050405020304" pitchFamily="18" charset="-78"/>
              </a:rPr>
              <a:t> </a:t>
            </a:r>
            <a:endParaRPr lang="ar-SA" b="1" dirty="0" smtClean="0">
              <a:solidFill>
                <a:srgbClr val="C00000"/>
              </a:solidFill>
              <a:latin typeface="Simplified Arabic" panose="02020603050405020304" pitchFamily="18" charset="-78"/>
              <a:ea typeface="Times New Roman"/>
              <a:cs typeface="Simplified Arabic" panose="02020603050405020304" pitchFamily="18" charset="-78"/>
            </a:endParaRPr>
          </a:p>
          <a:p>
            <a:pPr marL="114300" algn="justLow">
              <a:tabLst>
                <a:tab pos="114300" algn="l"/>
                <a:tab pos="4931410" algn="l"/>
              </a:tabLst>
            </a:pPr>
            <a:r>
              <a:rPr lang="ar-IQ" b="1" dirty="0" smtClean="0">
                <a:solidFill>
                  <a:srgbClr val="C00000"/>
                </a:solidFill>
                <a:latin typeface="Simplified Arabic" panose="02020603050405020304" pitchFamily="18" charset="-78"/>
                <a:ea typeface="Times New Roman"/>
                <a:cs typeface="Simplified Arabic" panose="02020603050405020304" pitchFamily="18" charset="-78"/>
              </a:rPr>
              <a:t>    - </a:t>
            </a:r>
            <a:r>
              <a:rPr lang="ar-SA" b="1" dirty="0" smtClean="0">
                <a:solidFill>
                  <a:srgbClr val="C00000"/>
                </a:solidFill>
                <a:latin typeface="Simplified Arabic" panose="02020603050405020304" pitchFamily="18" charset="-78"/>
                <a:ea typeface="Times New Roman"/>
                <a:cs typeface="Simplified Arabic" panose="02020603050405020304" pitchFamily="18" charset="-78"/>
              </a:rPr>
              <a:t>وثاني </a:t>
            </a:r>
            <a:r>
              <a:rPr lang="ar-SA" b="1" dirty="0">
                <a:solidFill>
                  <a:srgbClr val="C00000"/>
                </a:solidFill>
                <a:latin typeface="Simplified Arabic" panose="02020603050405020304" pitchFamily="18" charset="-78"/>
                <a:ea typeface="Times New Roman"/>
                <a:cs typeface="Simplified Arabic" panose="02020603050405020304" pitchFamily="18" charset="-78"/>
              </a:rPr>
              <a:t>أوكسيد الكاربون </a:t>
            </a:r>
            <a:endParaRPr lang="ar-SA" b="1" dirty="0" smtClean="0">
              <a:solidFill>
                <a:srgbClr val="C00000"/>
              </a:solidFill>
              <a:latin typeface="Simplified Arabic" panose="02020603050405020304" pitchFamily="18" charset="-78"/>
              <a:ea typeface="Times New Roman"/>
              <a:cs typeface="Simplified Arabic" panose="02020603050405020304" pitchFamily="18" charset="-78"/>
            </a:endParaRPr>
          </a:p>
          <a:p>
            <a:pPr marL="114300" algn="justLow">
              <a:tabLst>
                <a:tab pos="114300" algn="l"/>
                <a:tab pos="4931410" algn="l"/>
              </a:tabLst>
            </a:pPr>
            <a:r>
              <a:rPr lang="ar-IQ" b="1" dirty="0" smtClean="0">
                <a:solidFill>
                  <a:srgbClr val="C00000"/>
                </a:solidFill>
                <a:latin typeface="Simplified Arabic" panose="02020603050405020304" pitchFamily="18" charset="-78"/>
                <a:ea typeface="Times New Roman"/>
                <a:cs typeface="Simplified Arabic" panose="02020603050405020304" pitchFamily="18" charset="-78"/>
              </a:rPr>
              <a:t>      - </a:t>
            </a:r>
            <a:r>
              <a:rPr lang="ar-SA" b="1" dirty="0" smtClean="0">
                <a:solidFill>
                  <a:srgbClr val="C00000"/>
                </a:solidFill>
                <a:latin typeface="Simplified Arabic" panose="02020603050405020304" pitchFamily="18" charset="-78"/>
                <a:ea typeface="Times New Roman"/>
                <a:cs typeface="Simplified Arabic" panose="02020603050405020304" pitchFamily="18" charset="-78"/>
              </a:rPr>
              <a:t>والحرارة </a:t>
            </a:r>
          </a:p>
          <a:p>
            <a:pPr marL="114300" algn="justLow">
              <a:tabLst>
                <a:tab pos="114300" algn="l"/>
                <a:tab pos="4931410" algn="l"/>
              </a:tabLst>
            </a:pPr>
            <a:r>
              <a:rPr lang="ar-IQ" b="1" dirty="0" smtClean="0">
                <a:solidFill>
                  <a:srgbClr val="C00000"/>
                </a:solidFill>
                <a:latin typeface="Simplified Arabic" panose="02020603050405020304" pitchFamily="18" charset="-78"/>
                <a:ea typeface="Times New Roman"/>
                <a:cs typeface="Simplified Arabic" panose="02020603050405020304" pitchFamily="18" charset="-78"/>
              </a:rPr>
              <a:t>        - </a:t>
            </a:r>
            <a:r>
              <a:rPr lang="ar-SA" b="1" dirty="0" smtClean="0">
                <a:solidFill>
                  <a:srgbClr val="C00000"/>
                </a:solidFill>
                <a:latin typeface="Simplified Arabic" panose="02020603050405020304" pitchFamily="18" charset="-78"/>
                <a:ea typeface="Times New Roman"/>
                <a:cs typeface="Simplified Arabic" panose="02020603050405020304" pitchFamily="18" charset="-78"/>
              </a:rPr>
              <a:t>ومواد أخرى.</a:t>
            </a:r>
          </a:p>
          <a:p>
            <a:pPr marL="114300" algn="justLow">
              <a:tabLst>
                <a:tab pos="114300" algn="l"/>
                <a:tab pos="4931410" algn="l"/>
              </a:tabLst>
            </a:pPr>
            <a:r>
              <a:rPr lang="ar-SA" b="1" dirty="0" smtClean="0">
                <a:solidFill>
                  <a:srgbClr val="00B050"/>
                </a:solidFill>
                <a:latin typeface="Simplified Arabic" panose="02020603050405020304" pitchFamily="18" charset="-78"/>
                <a:ea typeface="Times New Roman"/>
                <a:cs typeface="Simplified Arabic" panose="02020603050405020304" pitchFamily="18" charset="-78"/>
              </a:rPr>
              <a:t>وإن </a:t>
            </a:r>
            <a:r>
              <a:rPr lang="ar-SA" b="1" dirty="0">
                <a:solidFill>
                  <a:srgbClr val="00B050"/>
                </a:solidFill>
                <a:latin typeface="Simplified Arabic" panose="02020603050405020304" pitchFamily="18" charset="-78"/>
                <a:ea typeface="Times New Roman"/>
                <a:cs typeface="Simplified Arabic" panose="02020603050405020304" pitchFamily="18" charset="-78"/>
              </a:rPr>
              <a:t>حجم هذه المواد يزداد أثناء الجهد البدني إلى ما يُقارب من </a:t>
            </a:r>
            <a:r>
              <a:rPr lang="ar-SA" b="1" dirty="0">
                <a:solidFill>
                  <a:srgbClr val="FF0000"/>
                </a:solidFill>
                <a:latin typeface="Simplified Arabic" panose="02020603050405020304" pitchFamily="18" charset="-78"/>
                <a:ea typeface="Times New Roman"/>
                <a:cs typeface="Simplified Arabic" panose="02020603050405020304" pitchFamily="18" charset="-78"/>
              </a:rPr>
              <a:t>عشرة أضعاف </a:t>
            </a:r>
            <a:r>
              <a:rPr lang="ar-SA" b="1" dirty="0">
                <a:solidFill>
                  <a:srgbClr val="00B050"/>
                </a:solidFill>
                <a:latin typeface="Simplified Arabic" panose="02020603050405020304" pitchFamily="18" charset="-78"/>
                <a:ea typeface="Times New Roman"/>
                <a:cs typeface="Simplified Arabic" panose="02020603050405020304" pitchFamily="18" charset="-78"/>
              </a:rPr>
              <a:t>وقت </a:t>
            </a:r>
            <a:r>
              <a:rPr lang="ar-SA" b="1" dirty="0" smtClean="0">
                <a:solidFill>
                  <a:srgbClr val="00B050"/>
                </a:solidFill>
                <a:latin typeface="Simplified Arabic" panose="02020603050405020304" pitchFamily="18" charset="-78"/>
                <a:ea typeface="Times New Roman"/>
                <a:cs typeface="Simplified Arabic" panose="02020603050405020304" pitchFamily="18" charset="-78"/>
              </a:rPr>
              <a:t>الراحة.</a:t>
            </a:r>
          </a:p>
        </p:txBody>
      </p:sp>
    </p:spTree>
    <p:extLst>
      <p:ext uri="{BB962C8B-B14F-4D97-AF65-F5344CB8AC3E}">
        <p14:creationId xmlns:p14="http://schemas.microsoft.com/office/powerpoint/2010/main" val="866659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856984" cy="504056"/>
          </a:xfrm>
        </p:spPr>
        <p:txBody>
          <a:bodyPr>
            <a:noAutofit/>
          </a:bodyPr>
          <a:lstStyle/>
          <a:p>
            <a:r>
              <a:rPr lang="ar-IQ" sz="3200" b="1" dirty="0" smtClean="0">
                <a:solidFill>
                  <a:srgbClr val="FF0000"/>
                </a:solidFill>
                <a:latin typeface="Simplified Arabic" pitchFamily="18" charset="-78"/>
                <a:cs typeface="Simplified Arabic" pitchFamily="18" charset="-78"/>
              </a:rPr>
              <a:t>تكملة موضوع تنظيم درجة الحرارة</a:t>
            </a:r>
            <a:endParaRPr lang="ar-IQ" sz="32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107504" y="692696"/>
            <a:ext cx="8856984" cy="6048672"/>
          </a:xfrm>
        </p:spPr>
        <p:txBody>
          <a:bodyPr>
            <a:normAutofit/>
          </a:bodyPr>
          <a:lstStyle/>
          <a:p>
            <a:pPr algn="just"/>
            <a:r>
              <a:rPr lang="ar-IQ" b="1" dirty="0">
                <a:latin typeface="Simplified Arabic" panose="02020603050405020304" pitchFamily="18" charset="-78"/>
                <a:cs typeface="Simplified Arabic" panose="02020603050405020304" pitchFamily="18" charset="-78"/>
              </a:rPr>
              <a:t>ولأجل منع التسمم بهذه النواتج ومنها الحرارة لابد من </a:t>
            </a:r>
            <a:r>
              <a:rPr lang="ar-IQ" b="1" dirty="0" smtClean="0">
                <a:latin typeface="Simplified Arabic" panose="02020603050405020304" pitchFamily="18" charset="-78"/>
                <a:cs typeface="Simplified Arabic" panose="02020603050405020304" pitchFamily="18" charset="-78"/>
              </a:rPr>
              <a:t>إزالتها</a:t>
            </a:r>
          </a:p>
          <a:p>
            <a:pPr algn="just"/>
            <a:r>
              <a:rPr lang="ar-IQ" b="1" dirty="0" smtClean="0">
                <a:latin typeface="Simplified Arabic" panose="02020603050405020304" pitchFamily="18" charset="-78"/>
                <a:cs typeface="Simplified Arabic" panose="02020603050405020304" pitchFamily="18" charset="-78"/>
              </a:rPr>
              <a:t>وفي </a:t>
            </a:r>
            <a:r>
              <a:rPr lang="ar-IQ" b="1" dirty="0">
                <a:latin typeface="Simplified Arabic" panose="02020603050405020304" pitchFamily="18" charset="-78"/>
                <a:cs typeface="Simplified Arabic" panose="02020603050405020304" pitchFamily="18" charset="-78"/>
              </a:rPr>
              <a:t>حالة عدم امتلاك الجسم لوسائل التخلص منها فأن الجسم سوف يحترق من الداخل في أثناء التمارين </a:t>
            </a:r>
            <a:r>
              <a:rPr lang="ar-IQ" b="1" dirty="0" smtClean="0">
                <a:latin typeface="Simplified Arabic" panose="02020603050405020304" pitchFamily="18" charset="-78"/>
                <a:cs typeface="Simplified Arabic" panose="02020603050405020304" pitchFamily="18" charset="-78"/>
              </a:rPr>
              <a:t>المجهدة.</a:t>
            </a:r>
            <a:endParaRPr lang="ar-IQ" b="1" dirty="0">
              <a:latin typeface="Simplified Arabic" panose="02020603050405020304" pitchFamily="18" charset="-78"/>
              <a:cs typeface="Simplified Arabic" panose="02020603050405020304" pitchFamily="18" charset="-78"/>
            </a:endParaRPr>
          </a:p>
          <a:p>
            <a:pPr algn="just"/>
            <a:r>
              <a:rPr lang="ar-IQ" b="1" dirty="0">
                <a:solidFill>
                  <a:srgbClr val="FF0000"/>
                </a:solidFill>
                <a:latin typeface="Simplified Arabic" panose="02020603050405020304" pitchFamily="18" charset="-78"/>
                <a:cs typeface="Simplified Arabic" panose="02020603050405020304" pitchFamily="18" charset="-78"/>
              </a:rPr>
              <a:t>تسيطر على عملية تنظيم الحرارة بصورة عامة مركز حراري موجود في الدماغ في منطقة تحت المهاد (</a:t>
            </a:r>
            <a:r>
              <a:rPr lang="en-US" b="1" dirty="0">
                <a:solidFill>
                  <a:srgbClr val="FF0000"/>
                </a:solidFill>
                <a:latin typeface="Simplified Arabic" panose="02020603050405020304" pitchFamily="18" charset="-78"/>
                <a:cs typeface="Simplified Arabic" panose="02020603050405020304" pitchFamily="18" charset="-78"/>
              </a:rPr>
              <a:t>hypothalamus) </a:t>
            </a:r>
            <a:r>
              <a:rPr lang="ar-IQ" b="1" dirty="0">
                <a:solidFill>
                  <a:srgbClr val="FF0000"/>
                </a:solidFill>
                <a:latin typeface="Simplified Arabic" panose="02020603050405020304" pitchFamily="18" charset="-78"/>
                <a:cs typeface="Simplified Arabic" panose="02020603050405020304" pitchFamily="18" charset="-78"/>
              </a:rPr>
              <a:t>من خلال المستقبلات الحسية في الجلد والأوعية الدموية وحرارة الدم والغدد </a:t>
            </a:r>
            <a:r>
              <a:rPr lang="ar-IQ" b="1" dirty="0" smtClean="0">
                <a:solidFill>
                  <a:srgbClr val="FF0000"/>
                </a:solidFill>
                <a:latin typeface="Simplified Arabic" panose="02020603050405020304" pitchFamily="18" charset="-78"/>
                <a:cs typeface="Simplified Arabic" panose="02020603050405020304" pitchFamily="18" charset="-78"/>
              </a:rPr>
              <a:t>الصماء.</a:t>
            </a:r>
          </a:p>
          <a:p>
            <a:pPr algn="just"/>
            <a:r>
              <a:rPr lang="ar-IQ" b="1" dirty="0" smtClean="0">
                <a:latin typeface="Simplified Arabic" panose="02020603050405020304" pitchFamily="18" charset="-78"/>
                <a:cs typeface="Simplified Arabic" panose="02020603050405020304" pitchFamily="18" charset="-78"/>
              </a:rPr>
              <a:t>وأن </a:t>
            </a:r>
            <a:r>
              <a:rPr lang="ar-IQ" b="1" dirty="0">
                <a:latin typeface="Simplified Arabic" panose="02020603050405020304" pitchFamily="18" charset="-78"/>
                <a:cs typeface="Simplified Arabic" panose="02020603050405020304" pitchFamily="18" charset="-78"/>
              </a:rPr>
              <a:t>عطل هذا الجهاز يجعل الجسم يفقد حرارته أو يكتسب حرارة كما لو كان قطعة من حديد</a:t>
            </a:r>
            <a:r>
              <a:rPr lang="ar-IQ" b="1" dirty="0" smtClean="0">
                <a:latin typeface="Simplified Arabic" panose="02020603050405020304" pitchFamily="18" charset="-78"/>
                <a:cs typeface="Simplified Arabic" panose="02020603050405020304" pitchFamily="18" charset="-78"/>
              </a:rPr>
              <a:t>.</a:t>
            </a:r>
            <a:endParaRPr lang="ar-IQ"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18307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IQ" sz="3600" b="1" dirty="0" smtClean="0">
                <a:solidFill>
                  <a:srgbClr val="FF0000"/>
                </a:solidFill>
                <a:latin typeface="Simplified Arabic" panose="02020603050405020304" pitchFamily="18" charset="-78"/>
                <a:cs typeface="Simplified Arabic" panose="02020603050405020304" pitchFamily="18" charset="-78"/>
              </a:rPr>
              <a:t>صورة توضح غدة تحت المهاد </a:t>
            </a:r>
            <a:r>
              <a:rPr lang="en-US" sz="3600" b="1" dirty="0">
                <a:solidFill>
                  <a:srgbClr val="FF0000"/>
                </a:solidFill>
                <a:latin typeface="Simplified Arabic" panose="02020603050405020304" pitchFamily="18" charset="-78"/>
                <a:cs typeface="Simplified Arabic" panose="02020603050405020304" pitchFamily="18" charset="-78"/>
              </a:rPr>
              <a:t>hypothalamus</a:t>
            </a:r>
            <a:endParaRPr lang="ar-IQ" sz="3600" b="1" dirty="0">
              <a:solidFill>
                <a:srgbClr val="FF0000"/>
              </a:solidFill>
              <a:latin typeface="Simplified Arabic" panose="02020603050405020304" pitchFamily="18" charset="-78"/>
              <a:cs typeface="Simplified Arabic" panose="02020603050405020304" pitchFamily="18" charset="-78"/>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8496943"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87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SA" sz="3600" b="1" dirty="0">
                <a:solidFill>
                  <a:srgbClr val="FF0000"/>
                </a:solidFill>
                <a:latin typeface="Times New Roman"/>
                <a:ea typeface="Times New Roman"/>
                <a:cs typeface="Simplified Arabic"/>
              </a:rPr>
              <a:t>6ـ4ـ1 درجة حرارة الجسم  </a:t>
            </a:r>
            <a:r>
              <a:rPr lang="en-US" sz="3600" b="1" dirty="0" smtClean="0">
                <a:solidFill>
                  <a:srgbClr val="FF0000"/>
                </a:solidFill>
                <a:latin typeface="Times New Roman"/>
                <a:ea typeface="Times New Roman"/>
                <a:cs typeface="Simplified Arabic"/>
              </a:rPr>
              <a:t>Temperature</a:t>
            </a:r>
            <a:endParaRPr lang="ar-IQ" sz="3600" dirty="0">
              <a:solidFill>
                <a:srgbClr val="FF0000"/>
              </a:solidFill>
            </a:endParaRPr>
          </a:p>
        </p:txBody>
      </p:sp>
      <p:sp>
        <p:nvSpPr>
          <p:cNvPr id="3" name="عنصر نائب للمحتوى 2"/>
          <p:cNvSpPr>
            <a:spLocks noGrp="1"/>
          </p:cNvSpPr>
          <p:nvPr>
            <p:ph idx="1"/>
          </p:nvPr>
        </p:nvSpPr>
        <p:spPr>
          <a:xfrm>
            <a:off x="179512" y="908720"/>
            <a:ext cx="8712968" cy="5760640"/>
          </a:xfrm>
        </p:spPr>
        <p:txBody>
          <a:bodyPr>
            <a:normAutofit lnSpcReduction="10000"/>
          </a:bodyPr>
          <a:lstStyle/>
          <a:p>
            <a:pPr marL="114300" algn="justLow">
              <a:tabLst>
                <a:tab pos="114300" algn="l"/>
                <a:tab pos="4931410" algn="l"/>
              </a:tabLst>
            </a:pPr>
            <a:r>
              <a:rPr lang="ar-SA" b="1" dirty="0" smtClean="0">
                <a:latin typeface="Simplified Arabic" panose="02020603050405020304" pitchFamily="18" charset="-78"/>
                <a:ea typeface="Times New Roman"/>
                <a:cs typeface="Simplified Arabic" panose="02020603050405020304" pitchFamily="18" charset="-78"/>
              </a:rPr>
              <a:t>درجة </a:t>
            </a:r>
            <a:r>
              <a:rPr lang="ar-SA" b="1" dirty="0">
                <a:latin typeface="Simplified Arabic" panose="02020603050405020304" pitchFamily="18" charset="-78"/>
                <a:ea typeface="Times New Roman"/>
                <a:cs typeface="Simplified Arabic" panose="02020603050405020304" pitchFamily="18" charset="-78"/>
              </a:rPr>
              <a:t>حرارة الجسم تعني </a:t>
            </a:r>
            <a:r>
              <a:rPr lang="ar-SA" b="1" dirty="0">
                <a:solidFill>
                  <a:srgbClr val="CC0099"/>
                </a:solidFill>
                <a:latin typeface="Simplified Arabic" panose="02020603050405020304" pitchFamily="18" charset="-78"/>
                <a:ea typeface="Times New Roman"/>
                <a:cs typeface="Simplified Arabic" panose="02020603050405020304" pitchFamily="18" charset="-78"/>
              </a:rPr>
              <a:t>درجة حرارة أعضاء الجسم الداخلية </a:t>
            </a:r>
            <a:r>
              <a:rPr lang="ar-SA" b="1" dirty="0">
                <a:latin typeface="Simplified Arabic" panose="02020603050405020304" pitchFamily="18" charset="-78"/>
                <a:ea typeface="Times New Roman"/>
                <a:cs typeface="Simplified Arabic" panose="02020603050405020304" pitchFamily="18" charset="-78"/>
              </a:rPr>
              <a:t>مثل (الدماغ ، الكبد ، الأمعاء ، والجلد الذي تكون درجة حرارته أوطأ من درجة حرارة الجسم الداخلية </a:t>
            </a:r>
            <a:r>
              <a:rPr lang="ar-SA" b="1" dirty="0" smtClean="0">
                <a:latin typeface="Simplified Arabic" panose="02020603050405020304" pitchFamily="18" charset="-78"/>
                <a:ea typeface="Times New Roman"/>
                <a:cs typeface="Simplified Arabic" panose="02020603050405020304" pitchFamily="18" charset="-78"/>
              </a:rPr>
              <a:t>)</a:t>
            </a:r>
          </a:p>
          <a:p>
            <a:pPr marL="114300" algn="justLow">
              <a:tabLst>
                <a:tab pos="114300" algn="l"/>
                <a:tab pos="4931410" algn="l"/>
              </a:tabLst>
            </a:pPr>
            <a:r>
              <a:rPr lang="ar-SA" b="1" dirty="0" smtClean="0">
                <a:latin typeface="Simplified Arabic" panose="02020603050405020304" pitchFamily="18" charset="-78"/>
                <a:ea typeface="Times New Roman"/>
                <a:cs typeface="Simplified Arabic" panose="02020603050405020304" pitchFamily="18" charset="-78"/>
              </a:rPr>
              <a:t>إن </a:t>
            </a:r>
            <a:r>
              <a:rPr lang="ar-SA" b="1" dirty="0">
                <a:latin typeface="Simplified Arabic" panose="02020603050405020304" pitchFamily="18" charset="-78"/>
                <a:ea typeface="Times New Roman"/>
                <a:cs typeface="Simplified Arabic" panose="02020603050405020304" pitchFamily="18" charset="-78"/>
              </a:rPr>
              <a:t>درجة حرارة الجسم أثناء فترة الراحة تتراوح </a:t>
            </a:r>
            <a:r>
              <a:rPr lang="ar-SA" b="1" dirty="0" smtClean="0">
                <a:latin typeface="Simplified Arabic" panose="02020603050405020304" pitchFamily="18" charset="-78"/>
                <a:ea typeface="Times New Roman"/>
                <a:cs typeface="Simplified Arabic" panose="02020603050405020304" pitchFamily="18" charset="-78"/>
              </a:rPr>
              <a:t>ما بين</a:t>
            </a:r>
          </a:p>
          <a:p>
            <a:pPr marL="114300" algn="justLow">
              <a:tabLst>
                <a:tab pos="114300" algn="l"/>
                <a:tab pos="4931410" algn="l"/>
              </a:tabLst>
            </a:pPr>
            <a:r>
              <a:rPr lang="ar-SA" b="1" dirty="0" smtClean="0">
                <a:latin typeface="Simplified Arabic" panose="02020603050405020304" pitchFamily="18" charset="-78"/>
                <a:ea typeface="Times New Roman"/>
                <a:cs typeface="Simplified Arabic" panose="02020603050405020304" pitchFamily="18" charset="-78"/>
              </a:rPr>
              <a:t> </a:t>
            </a:r>
            <a:r>
              <a:rPr lang="ar-SA" b="1" dirty="0">
                <a:latin typeface="Simplified Arabic" panose="02020603050405020304" pitchFamily="18" charset="-78"/>
                <a:ea typeface="Times New Roman"/>
                <a:cs typeface="Simplified Arabic" panose="02020603050405020304" pitchFamily="18" charset="-78"/>
              </a:rPr>
              <a:t>(36ْ </a:t>
            </a:r>
            <a:r>
              <a:rPr lang="ar-IQ" b="1" dirty="0" smtClean="0">
                <a:latin typeface="Simplified Arabic" panose="02020603050405020304" pitchFamily="18" charset="-78"/>
                <a:ea typeface="Times New Roman"/>
                <a:cs typeface="Simplified Arabic" panose="02020603050405020304" pitchFamily="18" charset="-78"/>
              </a:rPr>
              <a:t>-</a:t>
            </a:r>
            <a:r>
              <a:rPr lang="ar-SA" b="1" dirty="0" smtClean="0">
                <a:latin typeface="Simplified Arabic" panose="02020603050405020304" pitchFamily="18" charset="-78"/>
                <a:ea typeface="Times New Roman"/>
                <a:cs typeface="Simplified Arabic" panose="02020603050405020304" pitchFamily="18" charset="-78"/>
              </a:rPr>
              <a:t> </a:t>
            </a:r>
            <a:r>
              <a:rPr lang="ar-SA" b="1" dirty="0">
                <a:latin typeface="Simplified Arabic" panose="02020603050405020304" pitchFamily="18" charset="-78"/>
                <a:ea typeface="Times New Roman"/>
                <a:cs typeface="Simplified Arabic" panose="02020603050405020304" pitchFamily="18" charset="-78"/>
              </a:rPr>
              <a:t>37ْ درجة مئوية) أو (97ـ99.5 درجة فِهرنهايتية) ، </a:t>
            </a:r>
            <a:endParaRPr lang="ar-SA" b="1" dirty="0" smtClean="0">
              <a:latin typeface="Simplified Arabic" panose="02020603050405020304" pitchFamily="18" charset="-78"/>
              <a:ea typeface="Times New Roman"/>
              <a:cs typeface="Simplified Arabic" panose="02020603050405020304" pitchFamily="18" charset="-78"/>
            </a:endParaRPr>
          </a:p>
          <a:p>
            <a:pPr marL="114300" algn="justLow">
              <a:tabLst>
                <a:tab pos="114300" algn="l"/>
                <a:tab pos="4931410" algn="l"/>
              </a:tabLst>
            </a:pPr>
            <a:r>
              <a:rPr lang="ar-SA" b="1" dirty="0" smtClean="0">
                <a:latin typeface="Simplified Arabic" panose="02020603050405020304" pitchFamily="18" charset="-78"/>
                <a:ea typeface="Times New Roman"/>
                <a:cs typeface="Simplified Arabic" panose="02020603050405020304" pitchFamily="18" charset="-78"/>
              </a:rPr>
              <a:t>تحدث </a:t>
            </a:r>
            <a:r>
              <a:rPr lang="ar-SA" b="1" dirty="0">
                <a:latin typeface="Simplified Arabic" panose="02020603050405020304" pitchFamily="18" charset="-78"/>
                <a:ea typeface="Times New Roman"/>
                <a:cs typeface="Simplified Arabic" panose="02020603050405020304" pitchFamily="18" charset="-78"/>
              </a:rPr>
              <a:t>ظاهرة فرط (ارتفاع) درجة الحرارة عادة </a:t>
            </a:r>
            <a:r>
              <a:rPr lang="ar-SA" b="1" dirty="0">
                <a:solidFill>
                  <a:srgbClr val="FF0000"/>
                </a:solidFill>
                <a:latin typeface="Simplified Arabic" panose="02020603050405020304" pitchFamily="18" charset="-78"/>
                <a:ea typeface="Times New Roman"/>
                <a:cs typeface="Simplified Arabic" panose="02020603050405020304" pitchFamily="18" charset="-78"/>
              </a:rPr>
              <a:t>نتيجة</a:t>
            </a:r>
            <a:r>
              <a:rPr lang="ar-SA" b="1" dirty="0">
                <a:latin typeface="Simplified Arabic" panose="02020603050405020304" pitchFamily="18" charset="-78"/>
                <a:ea typeface="Times New Roman"/>
                <a:cs typeface="Simplified Arabic" panose="02020603050405020304" pitchFamily="18" charset="-78"/>
              </a:rPr>
              <a:t> </a:t>
            </a:r>
            <a:endParaRPr lang="ar-IQ" b="1" dirty="0" smtClean="0">
              <a:latin typeface="Simplified Arabic" panose="02020603050405020304" pitchFamily="18" charset="-78"/>
              <a:ea typeface="Times New Roman"/>
              <a:cs typeface="Simplified Arabic" panose="02020603050405020304" pitchFamily="18" charset="-78"/>
            </a:endParaRPr>
          </a:p>
          <a:p>
            <a:pPr marL="114300" algn="justLow">
              <a:tabLst>
                <a:tab pos="114300" algn="l"/>
                <a:tab pos="4931410" algn="l"/>
              </a:tabLst>
            </a:pPr>
            <a:r>
              <a:rPr lang="ar-IQ" b="1" dirty="0" smtClean="0">
                <a:latin typeface="Simplified Arabic" panose="02020603050405020304" pitchFamily="18" charset="-78"/>
                <a:ea typeface="Times New Roman"/>
                <a:cs typeface="Simplified Arabic" panose="02020603050405020304" pitchFamily="18" charset="-78"/>
              </a:rPr>
              <a:t>- </a:t>
            </a:r>
            <a:r>
              <a:rPr lang="ar-SA" b="1" dirty="0" smtClean="0">
                <a:latin typeface="Simplified Arabic" panose="02020603050405020304" pitchFamily="18" charset="-78"/>
                <a:ea typeface="Times New Roman"/>
                <a:cs typeface="Simplified Arabic" panose="02020603050405020304" pitchFamily="18" charset="-78"/>
              </a:rPr>
              <a:t>لتراكم </a:t>
            </a:r>
            <a:r>
              <a:rPr lang="ar-SA" b="1" dirty="0">
                <a:latin typeface="Simplified Arabic" panose="02020603050405020304" pitchFamily="18" charset="-78"/>
                <a:ea typeface="Times New Roman"/>
                <a:cs typeface="Simplified Arabic" panose="02020603050405020304" pitchFamily="18" charset="-78"/>
              </a:rPr>
              <a:t>تأثير </a:t>
            </a:r>
            <a:r>
              <a:rPr lang="ar-SA" b="1" dirty="0">
                <a:solidFill>
                  <a:srgbClr val="CC0000"/>
                </a:solidFill>
                <a:latin typeface="Simplified Arabic" panose="02020603050405020304" pitchFamily="18" charset="-78"/>
                <a:ea typeface="Times New Roman"/>
                <a:cs typeface="Simplified Arabic" panose="02020603050405020304" pitchFamily="18" charset="-78"/>
              </a:rPr>
              <a:t>درجة الحرارة الخارجية </a:t>
            </a:r>
            <a:endParaRPr lang="ar-IQ" b="1" dirty="0" smtClean="0">
              <a:solidFill>
                <a:srgbClr val="CC0000"/>
              </a:solidFill>
              <a:latin typeface="Simplified Arabic" panose="02020603050405020304" pitchFamily="18" charset="-78"/>
              <a:ea typeface="Times New Roman"/>
              <a:cs typeface="Simplified Arabic" panose="02020603050405020304" pitchFamily="18" charset="-78"/>
            </a:endParaRPr>
          </a:p>
          <a:p>
            <a:pPr marL="114300" algn="justLow">
              <a:tabLst>
                <a:tab pos="114300" algn="l"/>
                <a:tab pos="4931410" algn="l"/>
              </a:tabLst>
            </a:pPr>
            <a:r>
              <a:rPr lang="ar-IQ" b="1" dirty="0">
                <a:solidFill>
                  <a:srgbClr val="CC0000"/>
                </a:solidFill>
                <a:latin typeface="Simplified Arabic" panose="02020603050405020304" pitchFamily="18" charset="-78"/>
                <a:ea typeface="Times New Roman"/>
                <a:cs typeface="Simplified Arabic" panose="02020603050405020304" pitchFamily="18" charset="-78"/>
              </a:rPr>
              <a:t> </a:t>
            </a:r>
            <a:r>
              <a:rPr lang="ar-IQ" b="1" dirty="0" smtClean="0">
                <a:solidFill>
                  <a:srgbClr val="CC0000"/>
                </a:solidFill>
                <a:latin typeface="Simplified Arabic" panose="02020603050405020304" pitchFamily="18" charset="-78"/>
                <a:ea typeface="Times New Roman"/>
                <a:cs typeface="Simplified Arabic" panose="02020603050405020304" pitchFamily="18" charset="-78"/>
              </a:rPr>
              <a:t> - </a:t>
            </a:r>
            <a:r>
              <a:rPr lang="ar-SA" b="1" dirty="0" smtClean="0">
                <a:solidFill>
                  <a:srgbClr val="33CC33"/>
                </a:solidFill>
                <a:latin typeface="Simplified Arabic" panose="02020603050405020304" pitchFamily="18" charset="-78"/>
                <a:ea typeface="Times New Roman"/>
                <a:cs typeface="Simplified Arabic" panose="02020603050405020304" pitchFamily="18" charset="-78"/>
              </a:rPr>
              <a:t>والمجهود </a:t>
            </a:r>
            <a:r>
              <a:rPr lang="ar-SA" b="1" dirty="0">
                <a:solidFill>
                  <a:srgbClr val="33CC33"/>
                </a:solidFill>
                <a:latin typeface="Simplified Arabic" panose="02020603050405020304" pitchFamily="18" charset="-78"/>
                <a:ea typeface="Times New Roman"/>
                <a:cs typeface="Simplified Arabic" panose="02020603050405020304" pitchFamily="18" charset="-78"/>
              </a:rPr>
              <a:t>البدني </a:t>
            </a:r>
            <a:endParaRPr lang="ar-IQ" b="1" dirty="0" smtClean="0">
              <a:solidFill>
                <a:srgbClr val="33CC33"/>
              </a:solidFill>
              <a:latin typeface="Simplified Arabic" panose="02020603050405020304" pitchFamily="18" charset="-78"/>
              <a:ea typeface="Times New Roman"/>
              <a:cs typeface="Simplified Arabic" panose="02020603050405020304" pitchFamily="18" charset="-78"/>
            </a:endParaRPr>
          </a:p>
          <a:p>
            <a:pPr marL="114300" algn="justLow">
              <a:tabLst>
                <a:tab pos="114300" algn="l"/>
                <a:tab pos="4931410" algn="l"/>
              </a:tabLst>
            </a:pPr>
            <a:r>
              <a:rPr lang="ar-IQ" b="1" dirty="0">
                <a:solidFill>
                  <a:srgbClr val="33CC33"/>
                </a:solidFill>
                <a:latin typeface="Simplified Arabic" panose="02020603050405020304" pitchFamily="18" charset="-78"/>
                <a:ea typeface="Times New Roman"/>
                <a:cs typeface="Simplified Arabic" panose="02020603050405020304" pitchFamily="18" charset="-78"/>
              </a:rPr>
              <a:t> </a:t>
            </a:r>
            <a:r>
              <a:rPr lang="ar-IQ" b="1" dirty="0" smtClean="0">
                <a:solidFill>
                  <a:srgbClr val="33CC33"/>
                </a:solidFill>
                <a:latin typeface="Simplified Arabic" panose="02020603050405020304" pitchFamily="18" charset="-78"/>
                <a:ea typeface="Times New Roman"/>
                <a:cs typeface="Simplified Arabic" panose="02020603050405020304" pitchFamily="18" charset="-78"/>
              </a:rPr>
              <a:t>   - </a:t>
            </a:r>
            <a:r>
              <a:rPr lang="ar-SA" b="1" dirty="0" smtClean="0">
                <a:latin typeface="Simplified Arabic" panose="02020603050405020304" pitchFamily="18" charset="-78"/>
                <a:ea typeface="Times New Roman"/>
                <a:cs typeface="Simplified Arabic" panose="02020603050405020304" pitchFamily="18" charset="-78"/>
              </a:rPr>
              <a:t>و</a:t>
            </a:r>
            <a:r>
              <a:rPr lang="ar-SA" b="1" dirty="0" smtClean="0">
                <a:solidFill>
                  <a:srgbClr val="6600FF"/>
                </a:solidFill>
                <a:latin typeface="Simplified Arabic" panose="02020603050405020304" pitchFamily="18" charset="-78"/>
                <a:ea typeface="Times New Roman"/>
                <a:cs typeface="Simplified Arabic" panose="02020603050405020304" pitchFamily="18" charset="-78"/>
              </a:rPr>
              <a:t>عدم </a:t>
            </a:r>
            <a:r>
              <a:rPr lang="ar-SA" b="1" dirty="0">
                <a:solidFill>
                  <a:srgbClr val="6600FF"/>
                </a:solidFill>
                <a:latin typeface="Simplified Arabic" panose="02020603050405020304" pitchFamily="18" charset="-78"/>
                <a:ea typeface="Times New Roman"/>
                <a:cs typeface="Simplified Arabic" panose="02020603050405020304" pitchFamily="18" charset="-78"/>
              </a:rPr>
              <a:t>كفاية عملية التعرق</a:t>
            </a:r>
            <a:r>
              <a:rPr lang="ar-SA" b="1" dirty="0" smtClean="0">
                <a:solidFill>
                  <a:srgbClr val="6600FF"/>
                </a:solidFill>
                <a:latin typeface="Simplified Arabic" panose="02020603050405020304" pitchFamily="18" charset="-78"/>
                <a:ea typeface="Times New Roman"/>
                <a:cs typeface="Simplified Arabic" panose="02020603050405020304" pitchFamily="18" charset="-78"/>
              </a:rPr>
              <a:t>.</a:t>
            </a:r>
          </a:p>
          <a:p>
            <a:pPr marL="114300" algn="justLow">
              <a:tabLst>
                <a:tab pos="114300" algn="l"/>
                <a:tab pos="4931410" algn="l"/>
              </a:tabLst>
            </a:pPr>
            <a:r>
              <a:rPr lang="ar-IQ" sz="2800" b="1" dirty="0">
                <a:latin typeface="Simplified Arabic" panose="02020603050405020304" pitchFamily="18" charset="-78"/>
                <a:ea typeface="Times New Roman"/>
                <a:cs typeface="Simplified Arabic" panose="02020603050405020304" pitchFamily="18" charset="-78"/>
              </a:rPr>
              <a:t>فيقوم الجسم من أجل ذلك بزيادة إفراز العرق من أجل تقليل درجة الحرارة</a:t>
            </a:r>
            <a:r>
              <a:rPr lang="ar-IQ" sz="2800" b="1" dirty="0" smtClean="0">
                <a:latin typeface="Simplified Arabic" panose="02020603050405020304" pitchFamily="18" charset="-78"/>
                <a:ea typeface="Times New Roman"/>
                <a:cs typeface="Simplified Arabic" panose="02020603050405020304" pitchFamily="18" charset="-78"/>
              </a:rPr>
              <a:t>.</a:t>
            </a:r>
            <a:endParaRPr lang="ar-IQ" sz="2800" b="1" dirty="0">
              <a:latin typeface="Simplified Arabic" panose="02020603050405020304" pitchFamily="18" charset="-78"/>
              <a:ea typeface="Times New Roman"/>
              <a:cs typeface="Simplified Arabic" panose="02020603050405020304" pitchFamily="18" charset="-78"/>
            </a:endParaRPr>
          </a:p>
        </p:txBody>
      </p:sp>
    </p:spTree>
    <p:extLst>
      <p:ext uri="{BB962C8B-B14F-4D97-AF65-F5344CB8AC3E}">
        <p14:creationId xmlns:p14="http://schemas.microsoft.com/office/powerpoint/2010/main" val="2498068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rmAutofit fontScale="90000"/>
          </a:bodyPr>
          <a:lstStyle/>
          <a:p>
            <a:endParaRPr lang="ar-IQ"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159" y="800803"/>
            <a:ext cx="8352244" cy="576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413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pPr lvl="0"/>
            <a:r>
              <a:rPr lang="en-US" b="1" dirty="0">
                <a:solidFill>
                  <a:srgbClr val="FF0000"/>
                </a:solidFill>
                <a:latin typeface="Simplified Arabic" pitchFamily="18" charset="-78"/>
                <a:ea typeface="Times New Roman"/>
                <a:cs typeface="Simplified Arabic" pitchFamily="18" charset="-78"/>
              </a:rPr>
              <a:t> </a:t>
            </a:r>
            <a:r>
              <a:rPr lang="ar-SA" b="1" dirty="0">
                <a:solidFill>
                  <a:srgbClr val="FF0000"/>
                </a:solidFill>
                <a:latin typeface="Simplified Arabic" pitchFamily="18" charset="-78"/>
                <a:ea typeface="Times New Roman"/>
                <a:cs typeface="Simplified Arabic" pitchFamily="18" charset="-78"/>
              </a:rPr>
              <a:t>مناطق قياس درجة حرارة </a:t>
            </a:r>
            <a:r>
              <a:rPr lang="ar-SA" b="1" dirty="0" smtClean="0">
                <a:solidFill>
                  <a:srgbClr val="FF0000"/>
                </a:solidFill>
                <a:latin typeface="Simplified Arabic" pitchFamily="18" charset="-78"/>
                <a:ea typeface="Times New Roman"/>
                <a:cs typeface="Simplified Arabic" pitchFamily="18" charset="-78"/>
              </a:rPr>
              <a:t>الجسم</a:t>
            </a:r>
            <a:endParaRPr lang="ar-IQ"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179512" y="1052736"/>
            <a:ext cx="8784976" cy="5616624"/>
          </a:xfrm>
        </p:spPr>
        <p:txBody>
          <a:bodyPr>
            <a:normAutofit/>
          </a:bodyPr>
          <a:lstStyle/>
          <a:p>
            <a:pPr lvl="0" algn="justLow">
              <a:buFont typeface="+mj-lt"/>
              <a:buAutoNum type="arabicPeriod"/>
              <a:tabLst>
                <a:tab pos="342900" algn="l"/>
              </a:tabLst>
            </a:pPr>
            <a:r>
              <a:rPr lang="ar-SA" b="1" dirty="0" smtClean="0">
                <a:latin typeface="Simplified Arabic" panose="02020603050405020304" pitchFamily="18" charset="-78"/>
                <a:ea typeface="Times New Roman"/>
                <a:cs typeface="Simplified Arabic" panose="02020603050405020304" pitchFamily="18" charset="-78"/>
              </a:rPr>
              <a:t>الفم </a:t>
            </a:r>
            <a:r>
              <a:rPr lang="ar-SA" b="1" dirty="0">
                <a:latin typeface="Simplified Arabic" panose="02020603050405020304" pitchFamily="18" charset="-78"/>
                <a:ea typeface="Times New Roman"/>
                <a:cs typeface="Simplified Arabic" panose="02020603050405020304" pitchFamily="18" charset="-78"/>
              </a:rPr>
              <a:t>( تحت اللسان ).</a:t>
            </a:r>
            <a:endParaRPr lang="en-US" sz="2800" b="1" dirty="0">
              <a:latin typeface="Simplified Arabic" panose="02020603050405020304" pitchFamily="18" charset="-78"/>
              <a:ea typeface="Times New Roman"/>
              <a:cs typeface="Simplified Arabic" panose="02020603050405020304" pitchFamily="18" charset="-78"/>
            </a:endParaRPr>
          </a:p>
          <a:p>
            <a:pPr lvl="0" algn="justLow">
              <a:buFont typeface="+mj-lt"/>
              <a:buAutoNum type="arabicPeriod"/>
              <a:tabLst>
                <a:tab pos="342900" algn="l"/>
              </a:tabLst>
            </a:pPr>
            <a:r>
              <a:rPr lang="ar-SA" b="1" dirty="0">
                <a:latin typeface="Simplified Arabic" panose="02020603050405020304" pitchFamily="18" charset="-78"/>
                <a:ea typeface="Times New Roman"/>
                <a:cs typeface="Simplified Arabic" panose="02020603050405020304" pitchFamily="18" charset="-78"/>
              </a:rPr>
              <a:t>تحت الإبط (تقل عن درجة حرارة الفم بما يقارب النصف درجة مئوية أي يجب إضافة (0.5ْ) نصف درجة مئوية عند قراءة درجة حرارة الإبط ).</a:t>
            </a:r>
            <a:endParaRPr lang="en-US" sz="2800" b="1" dirty="0">
              <a:latin typeface="Simplified Arabic" panose="02020603050405020304" pitchFamily="18" charset="-78"/>
              <a:ea typeface="Times New Roman"/>
              <a:cs typeface="Simplified Arabic" panose="02020603050405020304" pitchFamily="18" charset="-78"/>
            </a:endParaRPr>
          </a:p>
          <a:p>
            <a:pPr lvl="0" algn="justLow">
              <a:buFont typeface="+mj-lt"/>
              <a:buAutoNum type="arabicPeriod"/>
              <a:tabLst>
                <a:tab pos="342900" algn="l"/>
              </a:tabLst>
            </a:pPr>
            <a:r>
              <a:rPr lang="ar-SA" b="1" dirty="0">
                <a:latin typeface="Simplified Arabic" panose="02020603050405020304" pitchFamily="18" charset="-78"/>
                <a:ea typeface="Times New Roman"/>
                <a:cs typeface="Simplified Arabic" panose="02020603050405020304" pitchFamily="18" charset="-78"/>
              </a:rPr>
              <a:t>الشرج ( تمثل درجة حرارة باطن الجسم وهي أعلى من درجة حرارة الفم بحوالي ْ15%ـْ17%).</a:t>
            </a:r>
            <a:endParaRPr lang="en-US" sz="2800" b="1" dirty="0">
              <a:latin typeface="Simplified Arabic" panose="02020603050405020304" pitchFamily="18" charset="-78"/>
              <a:ea typeface="Times New Roman"/>
              <a:cs typeface="Simplified Arabic" panose="02020603050405020304" pitchFamily="18" charset="-78"/>
            </a:endParaRPr>
          </a:p>
          <a:p>
            <a:pPr lvl="0" algn="justLow">
              <a:buFont typeface="+mj-lt"/>
              <a:buAutoNum type="arabicPeriod"/>
              <a:tabLst>
                <a:tab pos="342900" algn="l"/>
              </a:tabLst>
            </a:pPr>
            <a:r>
              <a:rPr lang="ar-SA" b="1" dirty="0">
                <a:latin typeface="Simplified Arabic" panose="02020603050405020304" pitchFamily="18" charset="-78"/>
                <a:ea typeface="Times New Roman"/>
                <a:cs typeface="Simplified Arabic" panose="02020603050405020304" pitchFamily="18" charset="-78"/>
              </a:rPr>
              <a:t>المغبن (</a:t>
            </a:r>
            <a:r>
              <a:rPr lang="en-US" b="1" dirty="0">
                <a:latin typeface="Simplified Arabic" panose="02020603050405020304" pitchFamily="18" charset="-78"/>
                <a:ea typeface="Times New Roman"/>
                <a:cs typeface="Simplified Arabic" panose="02020603050405020304" pitchFamily="18" charset="-78"/>
              </a:rPr>
              <a:t>groin</a:t>
            </a:r>
            <a:r>
              <a:rPr lang="ar-SA" b="1" dirty="0">
                <a:latin typeface="Simplified Arabic" panose="02020603050405020304" pitchFamily="18" charset="-78"/>
                <a:ea typeface="Times New Roman"/>
                <a:cs typeface="Simplified Arabic" panose="02020603050405020304" pitchFamily="18" charset="-78"/>
              </a:rPr>
              <a:t>) (وهي المنطقة الفاصلة ما بين الفخذ وجدار البطن).</a:t>
            </a:r>
            <a:endParaRPr lang="en-US" sz="2800" b="1" dirty="0">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val="908727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317500" y="273050"/>
            <a:ext cx="8535988" cy="777875"/>
          </a:xfrm>
        </p:spPr>
        <p:txBody>
          <a:bodyPr/>
          <a:lstStyle/>
          <a:p>
            <a:pPr eaLnBrk="1" hangingPunct="1"/>
            <a:r>
              <a:rPr lang="ar-IQ" b="1" smtClean="0">
                <a:solidFill>
                  <a:srgbClr val="FF0000"/>
                </a:solidFill>
              </a:rPr>
              <a:t>تنويه</a:t>
            </a:r>
          </a:p>
        </p:txBody>
      </p:sp>
      <p:sp>
        <p:nvSpPr>
          <p:cNvPr id="3" name="عنصر نائب للمحتوى 2"/>
          <p:cNvSpPr>
            <a:spLocks noGrp="1"/>
          </p:cNvSpPr>
          <p:nvPr>
            <p:ph idx="1"/>
          </p:nvPr>
        </p:nvSpPr>
        <p:spPr>
          <a:xfrm>
            <a:off x="460375" y="1282700"/>
            <a:ext cx="8270875" cy="5041900"/>
          </a:xfrm>
        </p:spPr>
        <p:txBody>
          <a:bodyPr rtlCol="1">
            <a:normAutofit fontScale="55000" lnSpcReduction="20000"/>
          </a:bodyPr>
          <a:lstStyle/>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هذه المحاضرة خاصة بطلبة </a:t>
            </a:r>
          </a:p>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المرحلة </a:t>
            </a:r>
            <a:r>
              <a:rPr lang="ar-IQ" sz="7200" b="1" dirty="0" smtClean="0">
                <a:solidFill>
                  <a:schemeClr val="accent4">
                    <a:lumMod val="75000"/>
                  </a:schemeClr>
                </a:solidFill>
                <a:latin typeface="Simplified Arabic" panose="02020603050405020304" pitchFamily="18" charset="-78"/>
                <a:cs typeface="Simplified Arabic" panose="02020603050405020304" pitchFamily="18" charset="-78"/>
              </a:rPr>
              <a:t>الثالثة - الدراسة الصباحية والمسائية</a:t>
            </a:r>
          </a:p>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الرجاء لا نسمح بقطع أو استنساخ المحاضرة أو جزء منها أو تدريسها أو إلقائها ونعتبر هذه المحاضرة حقوق شخصية ( ملكية فكرية ) إلى </a:t>
            </a:r>
            <a:r>
              <a:rPr lang="ar-IQ" sz="7200" b="1" dirty="0" err="1" smtClean="0">
                <a:solidFill>
                  <a:srgbClr val="FF0000"/>
                </a:solidFill>
                <a:latin typeface="Simplified Arabic" panose="02020603050405020304" pitchFamily="18" charset="-78"/>
                <a:cs typeface="Simplified Arabic" panose="02020603050405020304" pitchFamily="18" charset="-78"/>
              </a:rPr>
              <a:t>أ.د</a:t>
            </a:r>
            <a:r>
              <a:rPr lang="ar-IQ" sz="7200" b="1" dirty="0" smtClean="0">
                <a:solidFill>
                  <a:srgbClr val="FF0000"/>
                </a:solidFill>
                <a:latin typeface="Simplified Arabic" panose="02020603050405020304" pitchFamily="18" charset="-78"/>
                <a:cs typeface="Simplified Arabic" panose="02020603050405020304" pitchFamily="18" charset="-78"/>
              </a:rPr>
              <a:t>. حسن هادي </a:t>
            </a:r>
            <a:r>
              <a:rPr lang="ar-IQ" sz="7200" b="1" dirty="0" smtClean="0">
                <a:solidFill>
                  <a:srgbClr val="FF0000"/>
                </a:solidFill>
                <a:latin typeface="Simplified Arabic" panose="02020603050405020304" pitchFamily="18" charset="-78"/>
                <a:cs typeface="Simplified Arabic" panose="02020603050405020304" pitchFamily="18" charset="-78"/>
              </a:rPr>
              <a:t>الهلالي</a:t>
            </a:r>
          </a:p>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الجامعة </a:t>
            </a:r>
            <a:r>
              <a:rPr lang="ar-IQ" sz="7200" b="1" dirty="0">
                <a:solidFill>
                  <a:srgbClr val="FF0000"/>
                </a:solidFill>
                <a:latin typeface="Simplified Arabic" panose="02020603050405020304" pitchFamily="18" charset="-78"/>
                <a:cs typeface="Simplified Arabic" panose="02020603050405020304" pitchFamily="18" charset="-78"/>
              </a:rPr>
              <a:t>المستنصرية – كلية التربية البدنية وعلوم </a:t>
            </a:r>
            <a:r>
              <a:rPr lang="ar-IQ" sz="7200" b="1" dirty="0" smtClean="0">
                <a:solidFill>
                  <a:srgbClr val="FF0000"/>
                </a:solidFill>
                <a:latin typeface="Simplified Arabic" panose="02020603050405020304" pitchFamily="18" charset="-78"/>
                <a:cs typeface="Simplified Arabic" panose="02020603050405020304" pitchFamily="18" charset="-78"/>
              </a:rPr>
              <a:t>الرياضة</a:t>
            </a:r>
            <a:endParaRPr lang="ar-IQ" sz="7200" b="1" dirty="0">
              <a:solidFill>
                <a:srgbClr val="FF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27865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Autofit/>
          </a:bodyPr>
          <a:lstStyle/>
          <a:p>
            <a:pPr lvl="0"/>
            <a:r>
              <a:rPr lang="en-US" sz="3200" b="1" dirty="0">
                <a:solidFill>
                  <a:srgbClr val="FF0000"/>
                </a:solidFill>
                <a:latin typeface="Simplified Arabic" pitchFamily="18" charset="-78"/>
                <a:ea typeface="Times New Roman"/>
                <a:cs typeface="Simplified Arabic" pitchFamily="18" charset="-78"/>
              </a:rPr>
              <a:t> </a:t>
            </a:r>
            <a:r>
              <a:rPr lang="ar-SA" sz="3200" b="1" dirty="0">
                <a:solidFill>
                  <a:srgbClr val="FF0000"/>
                </a:solidFill>
                <a:latin typeface="Simplified Arabic" pitchFamily="18" charset="-78"/>
                <a:ea typeface="Times New Roman"/>
                <a:cs typeface="Simplified Arabic" pitchFamily="18" charset="-78"/>
              </a:rPr>
              <a:t>عوامل اختلاف الحرارة الجسمية </a:t>
            </a:r>
            <a:endParaRPr lang="ar-IQ" sz="32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251520" y="908720"/>
            <a:ext cx="8712968" cy="5760640"/>
          </a:xfrm>
        </p:spPr>
        <p:txBody>
          <a:bodyPr>
            <a:normAutofit fontScale="92500" lnSpcReduction="10000"/>
          </a:bodyPr>
          <a:lstStyle/>
          <a:p>
            <a:pPr marL="114300" algn="justLow">
              <a:tabLst>
                <a:tab pos="114300" algn="l"/>
                <a:tab pos="4931410" algn="l"/>
              </a:tabLst>
            </a:pPr>
            <a:r>
              <a:rPr lang="ar-SA" b="1" dirty="0" smtClean="0">
                <a:solidFill>
                  <a:schemeClr val="tx2">
                    <a:lumMod val="60000"/>
                    <a:lumOff val="40000"/>
                  </a:schemeClr>
                </a:solidFill>
                <a:latin typeface="Times New Roman"/>
                <a:ea typeface="Times New Roman"/>
                <a:cs typeface="Simplified Arabic"/>
              </a:rPr>
              <a:t>تختلف </a:t>
            </a:r>
            <a:r>
              <a:rPr lang="ar-SA" b="1" dirty="0">
                <a:solidFill>
                  <a:schemeClr val="tx2">
                    <a:lumMod val="60000"/>
                    <a:lumOff val="40000"/>
                  </a:schemeClr>
                </a:solidFill>
                <a:latin typeface="Times New Roman"/>
                <a:ea typeface="Times New Roman"/>
                <a:cs typeface="Simplified Arabic"/>
              </a:rPr>
              <a:t>درجة حرارة الجسم باختلاف العوامل الآتية :ـ</a:t>
            </a:r>
            <a:endParaRPr lang="en-US" sz="2800" b="1" dirty="0">
              <a:solidFill>
                <a:schemeClr val="tx2">
                  <a:lumMod val="60000"/>
                  <a:lumOff val="40000"/>
                </a:schemeClr>
              </a:solidFill>
              <a:latin typeface="Times New Roman"/>
              <a:ea typeface="Times New Roman"/>
            </a:endParaRPr>
          </a:p>
          <a:p>
            <a:pPr lvl="0" algn="justLow">
              <a:buFont typeface="+mj-lt"/>
              <a:buAutoNum type="arabicPeriod"/>
              <a:tabLst>
                <a:tab pos="457200" algn="l"/>
                <a:tab pos="4931410" algn="l"/>
              </a:tabLst>
            </a:pPr>
            <a:r>
              <a:rPr lang="ar-SA" b="1" dirty="0">
                <a:solidFill>
                  <a:srgbClr val="FF0000"/>
                </a:solidFill>
                <a:latin typeface="Times New Roman"/>
                <a:ea typeface="Times New Roman"/>
                <a:cs typeface="Simplified Arabic"/>
              </a:rPr>
              <a:t>الوقت</a:t>
            </a:r>
            <a:r>
              <a:rPr lang="ar-SA" dirty="0">
                <a:solidFill>
                  <a:srgbClr val="FF0000"/>
                </a:solidFill>
                <a:latin typeface="Times New Roman"/>
                <a:ea typeface="Times New Roman"/>
                <a:cs typeface="Simplified Arabic"/>
              </a:rPr>
              <a:t> </a:t>
            </a:r>
            <a:r>
              <a:rPr lang="ar-SA" dirty="0">
                <a:latin typeface="Times New Roman"/>
                <a:ea typeface="Times New Roman"/>
                <a:cs typeface="Simplified Arabic"/>
              </a:rPr>
              <a:t>: حيث تكون الحرارة واطئة في أثناء ساعات الصباح الأولى وترتفع إلى ما يُقارب (1.5ْ) ويسمى هذا بالتغير اليومي (</a:t>
            </a:r>
            <a:r>
              <a:rPr lang="en-US" dirty="0">
                <a:latin typeface="Times New Roman"/>
                <a:ea typeface="Times New Roman"/>
                <a:cs typeface="Simplified Arabic"/>
              </a:rPr>
              <a:t>diurnal variation</a:t>
            </a:r>
            <a:r>
              <a:rPr lang="ar-SA" dirty="0">
                <a:latin typeface="Times New Roman"/>
                <a:ea typeface="Times New Roman"/>
                <a:cs typeface="Simplified Arabic"/>
              </a:rPr>
              <a:t>).</a:t>
            </a:r>
            <a:endParaRPr lang="en-US" sz="2800" dirty="0">
              <a:latin typeface="Times New Roman"/>
              <a:ea typeface="Times New Roman"/>
            </a:endParaRPr>
          </a:p>
          <a:p>
            <a:pPr lvl="0" algn="justLow">
              <a:buFont typeface="+mj-lt"/>
              <a:buAutoNum type="arabicPeriod"/>
              <a:tabLst>
                <a:tab pos="457200" algn="l"/>
                <a:tab pos="4931410" algn="l"/>
              </a:tabLst>
            </a:pPr>
            <a:r>
              <a:rPr lang="ar-SA" b="1" dirty="0">
                <a:solidFill>
                  <a:srgbClr val="FF0000"/>
                </a:solidFill>
                <a:latin typeface="Times New Roman"/>
                <a:ea typeface="Times New Roman"/>
                <a:cs typeface="Simplified Arabic"/>
              </a:rPr>
              <a:t>العمر</a:t>
            </a:r>
            <a:r>
              <a:rPr lang="ar-SA" dirty="0">
                <a:latin typeface="Times New Roman"/>
                <a:ea typeface="Times New Roman"/>
                <a:cs typeface="Simplified Arabic"/>
              </a:rPr>
              <a:t>: تكون درجة الحرارة </a:t>
            </a:r>
            <a:r>
              <a:rPr lang="ar-SA" dirty="0" smtClean="0">
                <a:latin typeface="Times New Roman"/>
                <a:ea typeface="Times New Roman"/>
                <a:cs typeface="Simplified Arabic"/>
              </a:rPr>
              <a:t>أعلى نسبياً </a:t>
            </a:r>
            <a:r>
              <a:rPr lang="ar-SA" dirty="0">
                <a:latin typeface="Times New Roman"/>
                <a:ea typeface="Times New Roman"/>
                <a:cs typeface="Simplified Arabic"/>
              </a:rPr>
              <a:t>عند الأطفال عند الشيوخ والمسنين لضعف الدورة الدموية.</a:t>
            </a:r>
            <a:endParaRPr lang="en-US" sz="2800" dirty="0">
              <a:latin typeface="Times New Roman"/>
              <a:ea typeface="Times New Roman"/>
            </a:endParaRPr>
          </a:p>
          <a:p>
            <a:pPr lvl="0" algn="justLow">
              <a:buFont typeface="+mj-lt"/>
              <a:buAutoNum type="arabicPeriod"/>
              <a:tabLst>
                <a:tab pos="457200" algn="l"/>
                <a:tab pos="4931410" algn="l"/>
              </a:tabLst>
            </a:pPr>
            <a:r>
              <a:rPr lang="ar-SA" b="1" dirty="0">
                <a:solidFill>
                  <a:srgbClr val="FF0000"/>
                </a:solidFill>
                <a:latin typeface="Times New Roman"/>
                <a:ea typeface="Times New Roman"/>
                <a:cs typeface="Simplified Arabic"/>
              </a:rPr>
              <a:t>الدورة الشهرية</a:t>
            </a:r>
            <a:r>
              <a:rPr lang="ar-SA" dirty="0">
                <a:solidFill>
                  <a:srgbClr val="FF0000"/>
                </a:solidFill>
                <a:latin typeface="Times New Roman"/>
                <a:ea typeface="Times New Roman"/>
                <a:cs typeface="Simplified Arabic"/>
              </a:rPr>
              <a:t> </a:t>
            </a:r>
            <a:r>
              <a:rPr lang="ar-SA" dirty="0">
                <a:latin typeface="Times New Roman"/>
                <a:ea typeface="Times New Roman"/>
                <a:cs typeface="Simplified Arabic"/>
              </a:rPr>
              <a:t>: في بداية الحيض تكون درجة الحرارة أوطأ ما يمكن وتبدأ بالارتفاع في أثناء الأربعة عشر يوماً التالية لتصل أعلى مستوى لها في اليوم الرابع عشر من بدء الدورة وبعدها تبدأ بالانخفاض التدريجي</a:t>
            </a:r>
            <a:r>
              <a:rPr lang="ar-SA" dirty="0" smtClean="0">
                <a:latin typeface="Times New Roman"/>
                <a:ea typeface="Times New Roman"/>
                <a:cs typeface="Simplified Arabic"/>
              </a:rPr>
              <a:t>.</a:t>
            </a:r>
            <a:endParaRPr lang="ar-IQ" dirty="0" smtClean="0">
              <a:latin typeface="Times New Roman"/>
              <a:ea typeface="Times New Roman"/>
              <a:cs typeface="Simplified Arabic"/>
            </a:endParaRPr>
          </a:p>
          <a:p>
            <a:pPr marL="0" lvl="0" indent="0" algn="justLow">
              <a:buNone/>
              <a:tabLst>
                <a:tab pos="457200" algn="l"/>
                <a:tab pos="4931410" algn="l"/>
              </a:tabLst>
            </a:pPr>
            <a:endParaRPr lang="en-US" dirty="0" smtClean="0">
              <a:latin typeface="Times New Roman"/>
              <a:ea typeface="Times New Roman"/>
              <a:cs typeface="Simplified Arabic"/>
            </a:endParaRPr>
          </a:p>
          <a:p>
            <a:pPr marL="0" lvl="0" indent="0" algn="l">
              <a:buNone/>
              <a:tabLst>
                <a:tab pos="457200" algn="l"/>
                <a:tab pos="4931410" algn="l"/>
              </a:tabLst>
            </a:pPr>
            <a:r>
              <a:rPr lang="ar-IQ" sz="2800" b="1" dirty="0" smtClean="0">
                <a:solidFill>
                  <a:srgbClr val="FF0000"/>
                </a:solidFill>
                <a:latin typeface="Times New Roman"/>
                <a:ea typeface="Times New Roman"/>
                <a:cs typeface="Simplified Arabic"/>
              </a:rPr>
              <a:t>تكملة عوامل اختلاف الحرارة الجسمية</a:t>
            </a:r>
            <a:endParaRPr lang="en-US" sz="2800" b="1" dirty="0">
              <a:solidFill>
                <a:srgbClr val="FF0000"/>
              </a:solidFill>
              <a:latin typeface="Times New Roman"/>
              <a:ea typeface="Times New Roman"/>
            </a:endParaRPr>
          </a:p>
        </p:txBody>
      </p:sp>
    </p:spTree>
    <p:extLst>
      <p:ext uri="{BB962C8B-B14F-4D97-AF65-F5344CB8AC3E}">
        <p14:creationId xmlns:p14="http://schemas.microsoft.com/office/powerpoint/2010/main" val="779202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rmAutofit fontScale="90000"/>
          </a:bodyPr>
          <a:lstStyle/>
          <a:p>
            <a:r>
              <a:rPr lang="ar-SA" b="1" dirty="0">
                <a:solidFill>
                  <a:srgbClr val="FF0000"/>
                </a:solidFill>
                <a:latin typeface="Simplified Arabic" panose="02020603050405020304" pitchFamily="18" charset="-78"/>
                <a:cs typeface="Simplified Arabic" panose="02020603050405020304" pitchFamily="18" charset="-78"/>
              </a:rPr>
              <a:t>تكملة  عوامل اختلاف الحرارة الجسمية </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79512" y="836712"/>
            <a:ext cx="8856984" cy="5904656"/>
          </a:xfrm>
        </p:spPr>
        <p:txBody>
          <a:bodyPr>
            <a:normAutofit/>
          </a:bodyPr>
          <a:lstStyle/>
          <a:p>
            <a:pPr marL="0" lvl="0" indent="0" algn="justLow">
              <a:buNone/>
              <a:tabLst>
                <a:tab pos="457200" algn="l"/>
                <a:tab pos="4931410" algn="l"/>
              </a:tabLst>
            </a:pPr>
            <a:r>
              <a:rPr lang="ar-SA" b="1" dirty="0" smtClean="0">
                <a:solidFill>
                  <a:srgbClr val="FF0000"/>
                </a:solidFill>
                <a:latin typeface="Times New Roman"/>
                <a:ea typeface="Times New Roman"/>
                <a:cs typeface="Simplified Arabic"/>
              </a:rPr>
              <a:t>4.الجهد </a:t>
            </a:r>
            <a:r>
              <a:rPr lang="ar-SA" b="1" dirty="0">
                <a:solidFill>
                  <a:srgbClr val="FF0000"/>
                </a:solidFill>
                <a:latin typeface="Times New Roman"/>
                <a:ea typeface="Times New Roman"/>
                <a:cs typeface="Simplified Arabic"/>
              </a:rPr>
              <a:t>والنشاط</a:t>
            </a:r>
            <a:r>
              <a:rPr lang="ar-SA" dirty="0">
                <a:solidFill>
                  <a:srgbClr val="FF0000"/>
                </a:solidFill>
                <a:latin typeface="Times New Roman"/>
                <a:ea typeface="Times New Roman"/>
                <a:cs typeface="Simplified Arabic"/>
              </a:rPr>
              <a:t> </a:t>
            </a:r>
            <a:r>
              <a:rPr lang="ar-SA" dirty="0">
                <a:solidFill>
                  <a:prstClr val="black"/>
                </a:solidFill>
                <a:latin typeface="Times New Roman"/>
                <a:ea typeface="Times New Roman"/>
                <a:cs typeface="Simplified Arabic"/>
              </a:rPr>
              <a:t>: حيث تكون درجة الحرارة أعلى عند الأشخاص النشيطين ، كما تزداد في أثناء الجهد العضلي وقد تصل في الرياضات العنيفة إلى (40ْ) لكثرة الحرارة المتولدة وعدم تخلص الجسم منها بسرعة.</a:t>
            </a:r>
            <a:endParaRPr lang="en-US" dirty="0">
              <a:solidFill>
                <a:prstClr val="black"/>
              </a:solidFill>
              <a:latin typeface="Times New Roman"/>
              <a:ea typeface="Times New Roman"/>
            </a:endParaRPr>
          </a:p>
          <a:p>
            <a:pPr marL="0" lvl="0" indent="0" algn="justLow">
              <a:buNone/>
              <a:tabLst>
                <a:tab pos="457200" algn="l"/>
                <a:tab pos="4931410" algn="l"/>
              </a:tabLst>
            </a:pPr>
            <a:r>
              <a:rPr lang="ar-SA" b="1" dirty="0" smtClean="0">
                <a:solidFill>
                  <a:srgbClr val="FF0000"/>
                </a:solidFill>
                <a:latin typeface="Times New Roman"/>
                <a:ea typeface="Times New Roman"/>
                <a:cs typeface="Simplified Arabic"/>
              </a:rPr>
              <a:t>5. التهيج </a:t>
            </a:r>
            <a:r>
              <a:rPr lang="ar-SA" b="1" dirty="0">
                <a:solidFill>
                  <a:srgbClr val="FF0000"/>
                </a:solidFill>
                <a:latin typeface="Times New Roman"/>
                <a:ea typeface="Times New Roman"/>
                <a:cs typeface="Simplified Arabic"/>
              </a:rPr>
              <a:t>العاطفي</a:t>
            </a:r>
            <a:r>
              <a:rPr lang="ar-SA" dirty="0">
                <a:solidFill>
                  <a:srgbClr val="FF0000"/>
                </a:solidFill>
                <a:latin typeface="Times New Roman"/>
                <a:ea typeface="Times New Roman"/>
                <a:cs typeface="Simplified Arabic"/>
              </a:rPr>
              <a:t> </a:t>
            </a:r>
            <a:r>
              <a:rPr lang="ar-SA" dirty="0">
                <a:solidFill>
                  <a:prstClr val="black"/>
                </a:solidFill>
                <a:latin typeface="Times New Roman"/>
                <a:ea typeface="Times New Roman"/>
                <a:cs typeface="Simplified Arabic"/>
              </a:rPr>
              <a:t>: ترتفع درجة الحرارة عند التهيج العاطفي (</a:t>
            </a:r>
            <a:r>
              <a:rPr lang="en-US" dirty="0">
                <a:solidFill>
                  <a:prstClr val="black"/>
                </a:solidFill>
                <a:latin typeface="Times New Roman"/>
                <a:ea typeface="Times New Roman"/>
                <a:cs typeface="Simplified Arabic"/>
              </a:rPr>
              <a:t>sentimental agitation</a:t>
            </a:r>
            <a:r>
              <a:rPr lang="ar-SA" dirty="0">
                <a:solidFill>
                  <a:prstClr val="black"/>
                </a:solidFill>
                <a:latin typeface="Times New Roman"/>
                <a:ea typeface="Times New Roman"/>
                <a:cs typeface="Simplified Arabic"/>
              </a:rPr>
              <a:t>) والحماس أو الغضب </a:t>
            </a:r>
            <a:r>
              <a:rPr lang="ar-SA" dirty="0" smtClean="0">
                <a:solidFill>
                  <a:prstClr val="black"/>
                </a:solidFill>
                <a:latin typeface="Times New Roman"/>
                <a:ea typeface="Times New Roman"/>
                <a:cs typeface="Simplified Arabic"/>
              </a:rPr>
              <a:t>الشديد.</a:t>
            </a:r>
            <a:endParaRPr lang="ar-SA" dirty="0">
              <a:solidFill>
                <a:prstClr val="black"/>
              </a:solidFill>
              <a:latin typeface="Times New Roman"/>
              <a:ea typeface="Times New Roman"/>
            </a:endParaRPr>
          </a:p>
          <a:p>
            <a:pPr marL="0" lvl="0" indent="0" algn="justLow">
              <a:buNone/>
              <a:tabLst>
                <a:tab pos="457200" algn="l"/>
                <a:tab pos="4931410" algn="l"/>
              </a:tabLst>
            </a:pPr>
            <a:r>
              <a:rPr lang="ar-SA" b="1" dirty="0" smtClean="0">
                <a:solidFill>
                  <a:srgbClr val="FF0000"/>
                </a:solidFill>
                <a:latin typeface="Times New Roman"/>
                <a:ea typeface="Times New Roman"/>
                <a:cs typeface="Simplified Arabic"/>
              </a:rPr>
              <a:t>6. الغذاء</a:t>
            </a:r>
            <a:r>
              <a:rPr lang="ar-SA" dirty="0">
                <a:solidFill>
                  <a:srgbClr val="FF0000"/>
                </a:solidFill>
                <a:latin typeface="Times New Roman"/>
                <a:ea typeface="Times New Roman"/>
                <a:cs typeface="Simplified Arabic"/>
              </a:rPr>
              <a:t>: </a:t>
            </a:r>
            <a:r>
              <a:rPr lang="ar-SA" dirty="0">
                <a:solidFill>
                  <a:prstClr val="black"/>
                </a:solidFill>
                <a:latin typeface="Times New Roman"/>
                <a:ea typeface="Times New Roman"/>
                <a:cs typeface="Simplified Arabic"/>
              </a:rPr>
              <a:t>ترتفع درجة الحرارة بعد تناول الطعام خاصة إذا كان غنياً بالبروتين والدهون.</a:t>
            </a:r>
            <a:endParaRPr lang="en-US" dirty="0">
              <a:solidFill>
                <a:prstClr val="black"/>
              </a:solidFill>
              <a:latin typeface="Times New Roman"/>
              <a:ea typeface="Times New Roman"/>
            </a:endParaRPr>
          </a:p>
          <a:p>
            <a:pPr marL="0" lvl="0" indent="0" algn="justLow">
              <a:buNone/>
              <a:tabLst>
                <a:tab pos="457200" algn="l"/>
                <a:tab pos="4931410" algn="l"/>
              </a:tabLst>
            </a:pPr>
            <a:r>
              <a:rPr lang="ar-SA" b="1" dirty="0" smtClean="0">
                <a:solidFill>
                  <a:srgbClr val="FF0000"/>
                </a:solidFill>
                <a:latin typeface="Times New Roman"/>
                <a:ea typeface="Times New Roman"/>
                <a:cs typeface="Simplified Arabic"/>
              </a:rPr>
              <a:t>7. حرارة </a:t>
            </a:r>
            <a:r>
              <a:rPr lang="ar-SA" b="1" dirty="0">
                <a:solidFill>
                  <a:srgbClr val="FF0000"/>
                </a:solidFill>
                <a:latin typeface="Times New Roman"/>
                <a:ea typeface="Times New Roman"/>
                <a:cs typeface="Simplified Arabic"/>
              </a:rPr>
              <a:t>الجو المحيط</a:t>
            </a:r>
            <a:r>
              <a:rPr lang="ar-SA" dirty="0">
                <a:solidFill>
                  <a:srgbClr val="FF0000"/>
                </a:solidFill>
                <a:latin typeface="Times New Roman"/>
                <a:ea typeface="Times New Roman"/>
                <a:cs typeface="Simplified Arabic"/>
              </a:rPr>
              <a:t> </a:t>
            </a:r>
            <a:r>
              <a:rPr lang="ar-SA" dirty="0">
                <a:solidFill>
                  <a:prstClr val="black"/>
                </a:solidFill>
                <a:latin typeface="Times New Roman"/>
                <a:ea typeface="Times New Roman"/>
                <a:cs typeface="Simplified Arabic"/>
              </a:rPr>
              <a:t>:ترتفع درجة الحرارة عند تعرض الجسم لحرارة المحيط العالية.   </a:t>
            </a:r>
            <a:endParaRPr lang="en-US" dirty="0">
              <a:solidFill>
                <a:prstClr val="black"/>
              </a:solidFill>
              <a:latin typeface="Times New Roman"/>
              <a:ea typeface="Times New Roman"/>
            </a:endParaRPr>
          </a:p>
        </p:txBody>
      </p:sp>
    </p:spTree>
    <p:extLst>
      <p:ext uri="{BB962C8B-B14F-4D97-AF65-F5344CB8AC3E}">
        <p14:creationId xmlns:p14="http://schemas.microsoft.com/office/powerpoint/2010/main" val="2529380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18058"/>
          </a:xfrm>
        </p:spPr>
        <p:txBody>
          <a:bodyPr>
            <a:noAutofit/>
          </a:bodyPr>
          <a:lstStyle/>
          <a:p>
            <a:r>
              <a:rPr lang="ar-SA" sz="2800" b="1" dirty="0">
                <a:solidFill>
                  <a:srgbClr val="FF0000"/>
                </a:solidFill>
                <a:latin typeface="Times New Roman"/>
                <a:ea typeface="Times New Roman"/>
                <a:cs typeface="Simplified Arabic"/>
              </a:rPr>
              <a:t>6ـ4ـ2 ميكانيكية الجلد في المحافظة على درجة حرارة ثابتة </a:t>
            </a:r>
            <a:r>
              <a:rPr lang="ar-SA" sz="2800" b="1" dirty="0" smtClean="0">
                <a:solidFill>
                  <a:srgbClr val="FF0000"/>
                </a:solidFill>
                <a:latin typeface="Times New Roman"/>
                <a:ea typeface="Times New Roman"/>
                <a:cs typeface="Simplified Arabic"/>
              </a:rPr>
              <a:t>للجسم</a:t>
            </a:r>
            <a:endParaRPr lang="ar-IQ" sz="2800" dirty="0">
              <a:solidFill>
                <a:srgbClr val="FF0000"/>
              </a:solidFill>
            </a:endParaRPr>
          </a:p>
        </p:txBody>
      </p:sp>
      <p:sp>
        <p:nvSpPr>
          <p:cNvPr id="3" name="عنصر نائب للمحتوى 2"/>
          <p:cNvSpPr>
            <a:spLocks noGrp="1"/>
          </p:cNvSpPr>
          <p:nvPr>
            <p:ph idx="1"/>
          </p:nvPr>
        </p:nvSpPr>
        <p:spPr>
          <a:xfrm>
            <a:off x="251520" y="908720"/>
            <a:ext cx="8640960" cy="5688632"/>
          </a:xfrm>
        </p:spPr>
        <p:txBody>
          <a:bodyPr>
            <a:normAutofit/>
          </a:bodyPr>
          <a:lstStyle/>
          <a:p>
            <a:pPr marL="228600" algn="justLow"/>
            <a:r>
              <a:rPr lang="ar-IQ" sz="2800" b="1" dirty="0" smtClean="0">
                <a:solidFill>
                  <a:srgbClr val="00B050"/>
                </a:solidFill>
                <a:latin typeface="Simplified Arabic" panose="02020603050405020304" pitchFamily="18" charset="-78"/>
                <a:ea typeface="Times New Roman"/>
                <a:cs typeface="Simplified Arabic" panose="02020603050405020304" pitchFamily="18" charset="-78"/>
              </a:rPr>
              <a:t>يساعد </a:t>
            </a:r>
            <a:r>
              <a:rPr lang="ar-IQ" sz="2800" b="1" dirty="0">
                <a:solidFill>
                  <a:srgbClr val="00B050"/>
                </a:solidFill>
                <a:latin typeface="Simplified Arabic" panose="02020603050405020304" pitchFamily="18" charset="-78"/>
                <a:ea typeface="Times New Roman"/>
                <a:cs typeface="Simplified Arabic" panose="02020603050405020304" pitchFamily="18" charset="-78"/>
              </a:rPr>
              <a:t>الجلد على ثبات درجة حرارة الجسم من خلال آلية وهي :</a:t>
            </a:r>
            <a:endParaRPr lang="en-US" sz="2800" b="1" dirty="0">
              <a:solidFill>
                <a:srgbClr val="00B050"/>
              </a:solidFill>
              <a:latin typeface="Simplified Arabic" panose="02020603050405020304" pitchFamily="18" charset="-78"/>
              <a:ea typeface="Times New Roman"/>
              <a:cs typeface="Simplified Arabic" panose="02020603050405020304" pitchFamily="18" charset="-78"/>
            </a:endParaRPr>
          </a:p>
          <a:p>
            <a:pPr lvl="0" algn="justLow">
              <a:buFont typeface="+mj-cs"/>
              <a:buAutoNum type="arabic1Minus"/>
              <a:tabLst>
                <a:tab pos="571500" algn="l"/>
              </a:tabLst>
            </a:pPr>
            <a:r>
              <a:rPr lang="ar-IQ" b="1" dirty="0">
                <a:latin typeface="Simplified Arabic" panose="02020603050405020304" pitchFamily="18" charset="-78"/>
                <a:ea typeface="Times New Roman"/>
                <a:cs typeface="Simplified Arabic" panose="02020603050405020304" pitchFamily="18" charset="-78"/>
              </a:rPr>
              <a:t>عند </a:t>
            </a:r>
            <a:r>
              <a:rPr lang="ar-IQ" b="1" dirty="0">
                <a:solidFill>
                  <a:srgbClr val="FF0000"/>
                </a:solidFill>
                <a:latin typeface="Simplified Arabic" panose="02020603050405020304" pitchFamily="18" charset="-78"/>
                <a:ea typeface="Times New Roman"/>
                <a:cs typeface="Simplified Arabic" panose="02020603050405020304" pitchFamily="18" charset="-78"/>
              </a:rPr>
              <a:t>برودة الجو </a:t>
            </a:r>
            <a:r>
              <a:rPr lang="ar-IQ" b="1" dirty="0">
                <a:latin typeface="Simplified Arabic" panose="02020603050405020304" pitchFamily="18" charset="-78"/>
                <a:ea typeface="Times New Roman"/>
                <a:cs typeface="Simplified Arabic" panose="02020603050405020304" pitchFamily="18" charset="-78"/>
              </a:rPr>
              <a:t>تنقبض الأوعية الدموية الموجودة على الأدمة مما يقلل كمية الدم على الجلد وتنخفض درجة حرارة الجسم لتصبح مقاربة للمحيط وتقل كمية فقد الحرارة من الجسم.</a:t>
            </a:r>
            <a:endParaRPr lang="en-US" sz="2800" b="1" dirty="0">
              <a:latin typeface="Simplified Arabic" panose="02020603050405020304" pitchFamily="18" charset="-78"/>
              <a:ea typeface="Times New Roman"/>
              <a:cs typeface="Simplified Arabic" panose="02020603050405020304" pitchFamily="18" charset="-78"/>
            </a:endParaRPr>
          </a:p>
          <a:p>
            <a:pPr lvl="0" algn="justLow">
              <a:buFont typeface="+mj-cs"/>
              <a:buAutoNum type="arabic1Minus"/>
              <a:tabLst>
                <a:tab pos="571500" algn="l"/>
              </a:tabLst>
            </a:pPr>
            <a:r>
              <a:rPr lang="ar-IQ" b="1" dirty="0">
                <a:latin typeface="Simplified Arabic" panose="02020603050405020304" pitchFamily="18" charset="-78"/>
                <a:ea typeface="Times New Roman"/>
                <a:cs typeface="Simplified Arabic" panose="02020603050405020304" pitchFamily="18" charset="-78"/>
              </a:rPr>
              <a:t>عندما </a:t>
            </a:r>
            <a:r>
              <a:rPr lang="ar-IQ" b="1" dirty="0">
                <a:solidFill>
                  <a:srgbClr val="FF0000"/>
                </a:solidFill>
                <a:latin typeface="Simplified Arabic" panose="02020603050405020304" pitchFamily="18" charset="-78"/>
                <a:ea typeface="Times New Roman"/>
                <a:cs typeface="Simplified Arabic" panose="02020603050405020304" pitchFamily="18" charset="-78"/>
              </a:rPr>
              <a:t>تكون درجة حرارة المحيط مقاربة لدرجة حرارة الجسم </a:t>
            </a:r>
            <a:r>
              <a:rPr lang="ar-IQ" b="1" dirty="0">
                <a:latin typeface="Simplified Arabic" panose="02020603050405020304" pitchFamily="18" charset="-78"/>
                <a:ea typeface="Times New Roman"/>
                <a:cs typeface="Simplified Arabic" panose="02020603050405020304" pitchFamily="18" charset="-78"/>
              </a:rPr>
              <a:t>(31ْ ـ 32ْ) أو مساوية لها (</a:t>
            </a:r>
            <a:r>
              <a:rPr lang="en-US" b="1" dirty="0">
                <a:latin typeface="Simplified Arabic" panose="02020603050405020304" pitchFamily="18" charset="-78"/>
                <a:ea typeface="Times New Roman"/>
                <a:cs typeface="Simplified Arabic" panose="02020603050405020304" pitchFamily="18" charset="-78"/>
              </a:rPr>
              <a:t>5</a:t>
            </a:r>
            <a:r>
              <a:rPr lang="ar-IQ" b="1" dirty="0">
                <a:latin typeface="Simplified Arabic" panose="02020603050405020304" pitchFamily="18" charset="-78"/>
                <a:ea typeface="Times New Roman"/>
                <a:cs typeface="Simplified Arabic" panose="02020603050405020304" pitchFamily="18" charset="-78"/>
              </a:rPr>
              <a:t>.36ْ) أو أعلى منها فأن الأوعية الدموية الموجودة على الأدمة تتسع فيتدفق إليها دم أكثر مما يرفع من درجة حرارة الجسم يسبب ذلك يفقد الجلد الحرارة من خلال الإشعاع وتنبيه الغدد العرقية لتفرز كميات من العرق وإن تبخر العرق من الجلد يؤدي إلى خفض درجة حرارة الجسم.  </a:t>
            </a:r>
            <a:endParaRPr lang="en-US" sz="2800" b="1" dirty="0">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val="1391405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IQ" sz="3600" b="1" dirty="0" smtClean="0">
                <a:solidFill>
                  <a:srgbClr val="FF0000"/>
                </a:solidFill>
                <a:latin typeface="Simplified Arabic" pitchFamily="18" charset="-78"/>
                <a:cs typeface="Simplified Arabic" pitchFamily="18" charset="-78"/>
              </a:rPr>
              <a:t>معنى ارتفاع درجة حرارة الجسم (الحمى)</a:t>
            </a:r>
            <a:endParaRPr lang="ar-IQ" sz="36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179512" y="764704"/>
            <a:ext cx="8784976" cy="5904656"/>
          </a:xfrm>
        </p:spPr>
        <p:txBody>
          <a:bodyPr>
            <a:normAutofit fontScale="85000" lnSpcReduction="20000"/>
          </a:bodyPr>
          <a:lstStyle/>
          <a:p>
            <a:pPr algn="just"/>
            <a:r>
              <a:rPr lang="ar-IQ" b="1" dirty="0">
                <a:latin typeface="Simplified Arabic" panose="02020603050405020304" pitchFamily="18" charset="-78"/>
                <a:cs typeface="Simplified Arabic" panose="02020603050405020304" pitchFamily="18" charset="-78"/>
              </a:rPr>
              <a:t>في بعض الحالات ترتفع درجة حرارة الجسم نتيجة أسباب معينة، إحدى هذه الأسباب </a:t>
            </a:r>
            <a:r>
              <a:rPr lang="ar-IQ" b="1" dirty="0">
                <a:solidFill>
                  <a:srgbClr val="FF0000"/>
                </a:solidFill>
                <a:latin typeface="Simplified Arabic" panose="02020603050405020304" pitchFamily="18" charset="-78"/>
                <a:cs typeface="Simplified Arabic" panose="02020603050405020304" pitchFamily="18" charset="-78"/>
              </a:rPr>
              <a:t>وجود التهاب </a:t>
            </a:r>
            <a:r>
              <a:rPr lang="ar-IQ" b="1" dirty="0">
                <a:latin typeface="Simplified Arabic" panose="02020603050405020304" pitchFamily="18" charset="-78"/>
                <a:cs typeface="Simplified Arabic" panose="02020603050405020304" pitchFamily="18" charset="-78"/>
              </a:rPr>
              <a:t>في الجسم فيحدث في مثل هذه الحالة ما يعرف </a:t>
            </a:r>
            <a:r>
              <a:rPr lang="ar-IQ" b="1" dirty="0" smtClean="0">
                <a:latin typeface="Simplified Arabic" panose="02020603050405020304" pitchFamily="18" charset="-78"/>
                <a:cs typeface="Simplified Arabic" panose="02020603050405020304" pitchFamily="18" charset="-78"/>
              </a:rPr>
              <a:t>بالحمى</a:t>
            </a:r>
          </a:p>
          <a:p>
            <a:pPr algn="just"/>
            <a:r>
              <a:rPr lang="ar-IQ" b="1" dirty="0" smtClean="0">
                <a:latin typeface="Simplified Arabic" panose="02020603050405020304" pitchFamily="18" charset="-78"/>
                <a:cs typeface="Simplified Arabic" panose="02020603050405020304" pitchFamily="18" charset="-78"/>
              </a:rPr>
              <a:t> </a:t>
            </a:r>
            <a:r>
              <a:rPr lang="ar-IQ" b="1" dirty="0">
                <a:latin typeface="Simplified Arabic" panose="02020603050405020304" pitchFamily="18" charset="-78"/>
                <a:cs typeface="Simplified Arabic" panose="02020603050405020304" pitchFamily="18" charset="-78"/>
              </a:rPr>
              <a:t>والتي تنتج بسبب إفراز </a:t>
            </a:r>
            <a:r>
              <a:rPr lang="ar-IQ" b="1" dirty="0">
                <a:solidFill>
                  <a:srgbClr val="FF0000"/>
                </a:solidFill>
                <a:latin typeface="Simplified Arabic" panose="02020603050405020304" pitchFamily="18" charset="-78"/>
                <a:cs typeface="Simplified Arabic" panose="02020603050405020304" pitchFamily="18" charset="-78"/>
              </a:rPr>
              <a:t>كريات الدم البيضاء </a:t>
            </a:r>
            <a:r>
              <a:rPr lang="ar-IQ" b="1" dirty="0">
                <a:latin typeface="Simplified Arabic" panose="02020603050405020304" pitchFamily="18" charset="-78"/>
                <a:cs typeface="Simplified Arabic" panose="02020603050405020304" pitchFamily="18" charset="-78"/>
              </a:rPr>
              <a:t>لمواد كيميائية كجزء من عملية محاربة الالتهاب في الجسم </a:t>
            </a:r>
            <a:endParaRPr lang="ar-IQ" b="1" dirty="0" smtClean="0">
              <a:latin typeface="Simplified Arabic" panose="02020603050405020304" pitchFamily="18" charset="-78"/>
              <a:cs typeface="Simplified Arabic" panose="02020603050405020304" pitchFamily="18" charset="-78"/>
            </a:endParaRPr>
          </a:p>
          <a:p>
            <a:pPr algn="just"/>
            <a:r>
              <a:rPr lang="ar-IQ" b="1" dirty="0" smtClean="0">
                <a:latin typeface="Simplified Arabic" panose="02020603050405020304" pitchFamily="18" charset="-78"/>
                <a:cs typeface="Simplified Arabic" panose="02020603050405020304" pitchFamily="18" charset="-78"/>
              </a:rPr>
              <a:t>مما </a:t>
            </a:r>
            <a:r>
              <a:rPr lang="ar-IQ" b="1" dirty="0">
                <a:latin typeface="Simplified Arabic" panose="02020603050405020304" pitchFamily="18" charset="-78"/>
                <a:cs typeface="Simplified Arabic" panose="02020603050405020304" pitchFamily="18" charset="-78"/>
              </a:rPr>
              <a:t>يؤدي إلى حدوث خلل في نظام ضبط الحرارة في الجسم وهو ما يعمل على حدوث ارتجاف في الجسم والعضلات </a:t>
            </a:r>
            <a:endParaRPr lang="ar-IQ" b="1" dirty="0" smtClean="0">
              <a:latin typeface="Simplified Arabic" panose="02020603050405020304" pitchFamily="18" charset="-78"/>
              <a:cs typeface="Simplified Arabic" panose="02020603050405020304" pitchFamily="18" charset="-78"/>
            </a:endParaRPr>
          </a:p>
          <a:p>
            <a:pPr algn="just"/>
            <a:r>
              <a:rPr lang="ar-IQ" b="1" dirty="0" smtClean="0">
                <a:latin typeface="Simplified Arabic" panose="02020603050405020304" pitchFamily="18" charset="-78"/>
                <a:cs typeface="Simplified Arabic" panose="02020603050405020304" pitchFamily="18" charset="-78"/>
              </a:rPr>
              <a:t>وهو </a:t>
            </a:r>
            <a:r>
              <a:rPr lang="ar-IQ" b="1" dirty="0">
                <a:latin typeface="Simplified Arabic" panose="02020603050405020304" pitchFamily="18" charset="-78"/>
                <a:cs typeface="Simplified Arabic" panose="02020603050405020304" pitchFamily="18" charset="-78"/>
              </a:rPr>
              <a:t>ما يعمل أيضاً على زيادة درجة الحرارة، </a:t>
            </a:r>
            <a:endParaRPr lang="ar-IQ" b="1" dirty="0" smtClean="0">
              <a:latin typeface="Simplified Arabic" panose="02020603050405020304" pitchFamily="18" charset="-78"/>
              <a:cs typeface="Simplified Arabic" panose="02020603050405020304" pitchFamily="18" charset="-78"/>
            </a:endParaRPr>
          </a:p>
          <a:p>
            <a:pPr algn="just"/>
            <a:r>
              <a:rPr lang="ar-IQ" b="1" dirty="0" smtClean="0">
                <a:latin typeface="Simplified Arabic" panose="02020603050405020304" pitchFamily="18" charset="-78"/>
                <a:cs typeface="Simplified Arabic" panose="02020603050405020304" pitchFamily="18" charset="-78"/>
              </a:rPr>
              <a:t>فتعتبر </a:t>
            </a:r>
            <a:r>
              <a:rPr lang="ar-IQ" b="1" dirty="0">
                <a:latin typeface="Simplified Arabic" panose="02020603050405020304" pitchFamily="18" charset="-78"/>
                <a:cs typeface="Simplified Arabic" panose="02020603050405020304" pitchFamily="18" charset="-78"/>
              </a:rPr>
              <a:t>الأمراض الفيروسية والبكتيرية هي المسبب الرئيسي لارتفاع درجة حرارة الجسم، </a:t>
            </a:r>
            <a:endParaRPr lang="ar-IQ" b="1" dirty="0" smtClean="0">
              <a:latin typeface="Simplified Arabic" panose="02020603050405020304" pitchFamily="18" charset="-78"/>
              <a:cs typeface="Simplified Arabic" panose="02020603050405020304" pitchFamily="18" charset="-78"/>
            </a:endParaRPr>
          </a:p>
          <a:p>
            <a:pPr algn="just"/>
            <a:r>
              <a:rPr lang="ar-IQ" b="1" dirty="0" smtClean="0">
                <a:latin typeface="Simplified Arabic" panose="02020603050405020304" pitchFamily="18" charset="-78"/>
                <a:cs typeface="Simplified Arabic" panose="02020603050405020304" pitchFamily="18" charset="-78"/>
              </a:rPr>
              <a:t>وتختلف </a:t>
            </a:r>
            <a:r>
              <a:rPr lang="ar-IQ" b="1" dirty="0">
                <a:latin typeface="Simplified Arabic" panose="02020603050405020304" pitchFamily="18" charset="-78"/>
                <a:cs typeface="Simplified Arabic" panose="02020603050405020304" pitchFamily="18" charset="-78"/>
              </a:rPr>
              <a:t>في كل منهما طريقة ارتفاع درجة </a:t>
            </a:r>
            <a:r>
              <a:rPr lang="ar-IQ" b="1" dirty="0" smtClean="0">
                <a:latin typeface="Simplified Arabic" panose="02020603050405020304" pitchFamily="18" charset="-78"/>
                <a:cs typeface="Simplified Arabic" panose="02020603050405020304" pitchFamily="18" charset="-78"/>
              </a:rPr>
              <a:t>الحرارة</a:t>
            </a:r>
          </a:p>
          <a:p>
            <a:pPr algn="just"/>
            <a:r>
              <a:rPr lang="ar-IQ" b="1" dirty="0" smtClean="0">
                <a:latin typeface="Simplified Arabic" panose="02020603050405020304" pitchFamily="18" charset="-78"/>
                <a:cs typeface="Simplified Arabic" panose="02020603050405020304" pitchFamily="18" charset="-78"/>
              </a:rPr>
              <a:t> </a:t>
            </a:r>
            <a:r>
              <a:rPr lang="ar-IQ" b="1" dirty="0">
                <a:latin typeface="Simplified Arabic" panose="02020603050405020304" pitchFamily="18" charset="-78"/>
                <a:cs typeface="Simplified Arabic" panose="02020603050405020304" pitchFamily="18" charset="-78"/>
              </a:rPr>
              <a:t>إذ أنّ </a:t>
            </a:r>
            <a:r>
              <a:rPr lang="ar-IQ" b="1" dirty="0">
                <a:solidFill>
                  <a:srgbClr val="FF0000"/>
                </a:solidFill>
                <a:latin typeface="Simplified Arabic" panose="02020603050405020304" pitchFamily="18" charset="-78"/>
                <a:cs typeface="Simplified Arabic" panose="02020603050405020304" pitchFamily="18" charset="-78"/>
              </a:rPr>
              <a:t>الأمراض البكتيرية </a:t>
            </a:r>
            <a:r>
              <a:rPr lang="ar-IQ" b="1" dirty="0">
                <a:latin typeface="Simplified Arabic" panose="02020603050405020304" pitchFamily="18" charset="-78"/>
                <a:cs typeface="Simplified Arabic" panose="02020603050405020304" pitchFamily="18" charset="-78"/>
              </a:rPr>
              <a:t>تسبب ارتفاعاً مفاجئاً في درجة حرارة الجسم مع وجود رجفة، </a:t>
            </a:r>
            <a:endParaRPr lang="ar-IQ" b="1" dirty="0" smtClean="0">
              <a:latin typeface="Simplified Arabic" panose="02020603050405020304" pitchFamily="18" charset="-78"/>
              <a:cs typeface="Simplified Arabic" panose="02020603050405020304" pitchFamily="18" charset="-78"/>
            </a:endParaRPr>
          </a:p>
          <a:p>
            <a:pPr algn="just"/>
            <a:r>
              <a:rPr lang="ar-IQ" b="1" dirty="0" smtClean="0">
                <a:latin typeface="Simplified Arabic" panose="02020603050405020304" pitchFamily="18" charset="-78"/>
                <a:cs typeface="Simplified Arabic" panose="02020603050405020304" pitchFamily="18" charset="-78"/>
              </a:rPr>
              <a:t>أمّا </a:t>
            </a:r>
            <a:r>
              <a:rPr lang="ar-IQ" b="1" dirty="0">
                <a:solidFill>
                  <a:srgbClr val="FF0000"/>
                </a:solidFill>
                <a:latin typeface="Simplified Arabic" panose="02020603050405020304" pitchFamily="18" charset="-78"/>
                <a:cs typeface="Simplified Arabic" panose="02020603050405020304" pitchFamily="18" charset="-78"/>
              </a:rPr>
              <a:t>الأمراض الفيروسية </a:t>
            </a:r>
            <a:r>
              <a:rPr lang="ar-IQ" b="1" dirty="0">
                <a:latin typeface="Simplified Arabic" panose="02020603050405020304" pitchFamily="18" charset="-78"/>
                <a:cs typeface="Simplified Arabic" panose="02020603050405020304" pitchFamily="18" charset="-78"/>
              </a:rPr>
              <a:t>فتتميز بارتفاع درجة الحرارة بشكل تدريجي مع بقائها على ذلك الحال لفترة أطول</a:t>
            </a:r>
            <a:r>
              <a:rPr lang="ar-IQ" b="1" dirty="0" smtClean="0">
                <a:latin typeface="Simplified Arabic" panose="02020603050405020304" pitchFamily="18" charset="-78"/>
                <a:cs typeface="Simplified Arabic" panose="02020603050405020304" pitchFamily="18" charset="-78"/>
              </a:rPr>
              <a:t>.</a:t>
            </a:r>
            <a:endParaRPr lang="ar-IQ"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186559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SA" b="1" dirty="0">
                <a:solidFill>
                  <a:srgbClr val="FF0000"/>
                </a:solidFill>
                <a:latin typeface="Times New Roman"/>
                <a:ea typeface="Times New Roman"/>
                <a:cs typeface="Simplified Arabic"/>
              </a:rPr>
              <a:t>6ـ4ـ3 أهم الطرائق التي يفقد الجسم بها الحرارة </a:t>
            </a:r>
            <a:endParaRPr lang="ar-IQ" dirty="0">
              <a:solidFill>
                <a:srgbClr val="FF0000"/>
              </a:solidFill>
            </a:endParaRPr>
          </a:p>
        </p:txBody>
      </p:sp>
      <p:sp>
        <p:nvSpPr>
          <p:cNvPr id="3" name="عنصر نائب للمحتوى 2"/>
          <p:cNvSpPr>
            <a:spLocks noGrp="1"/>
          </p:cNvSpPr>
          <p:nvPr>
            <p:ph idx="1"/>
          </p:nvPr>
        </p:nvSpPr>
        <p:spPr>
          <a:xfrm>
            <a:off x="251520" y="1052736"/>
            <a:ext cx="8712968" cy="5544616"/>
          </a:xfrm>
        </p:spPr>
        <p:txBody>
          <a:bodyPr/>
          <a:lstStyle/>
          <a:p>
            <a:pPr lvl="0" algn="justLow">
              <a:buFont typeface="+mj-lt"/>
              <a:buAutoNum type="arabicPeriod"/>
              <a:tabLst>
                <a:tab pos="-114300" algn="l"/>
                <a:tab pos="342900" algn="l"/>
              </a:tabLst>
            </a:pPr>
            <a:r>
              <a:rPr lang="ar-SA" b="1" dirty="0" smtClean="0">
                <a:solidFill>
                  <a:srgbClr val="FF0000"/>
                </a:solidFill>
                <a:latin typeface="Times New Roman"/>
                <a:ea typeface="Times New Roman"/>
                <a:cs typeface="Simplified Arabic"/>
              </a:rPr>
              <a:t>التعرق </a:t>
            </a:r>
            <a:r>
              <a:rPr lang="ar-SA" b="1" dirty="0">
                <a:solidFill>
                  <a:srgbClr val="FF0000"/>
                </a:solidFill>
                <a:latin typeface="Times New Roman"/>
                <a:ea typeface="Times New Roman"/>
                <a:cs typeface="Simplified Arabic"/>
              </a:rPr>
              <a:t>(</a:t>
            </a:r>
            <a:r>
              <a:rPr lang="en-US" b="1" dirty="0">
                <a:solidFill>
                  <a:srgbClr val="FF0000"/>
                </a:solidFill>
                <a:latin typeface="Times New Roman"/>
                <a:ea typeface="Times New Roman"/>
                <a:cs typeface="Simplified Arabic"/>
              </a:rPr>
              <a:t>Sweat</a:t>
            </a:r>
            <a:r>
              <a:rPr lang="ar-SA" b="1" dirty="0">
                <a:solidFill>
                  <a:srgbClr val="FF0000"/>
                </a:solidFill>
                <a:latin typeface="Times New Roman"/>
                <a:ea typeface="Times New Roman"/>
                <a:cs typeface="Simplified Arabic"/>
              </a:rPr>
              <a:t>)</a:t>
            </a:r>
            <a:endParaRPr lang="en-US" sz="2800" dirty="0">
              <a:solidFill>
                <a:srgbClr val="FF0000"/>
              </a:solidFill>
              <a:latin typeface="Times New Roman"/>
              <a:ea typeface="Times New Roman"/>
            </a:endParaRPr>
          </a:p>
          <a:p>
            <a:pPr marL="228600" algn="justLow">
              <a:tabLst>
                <a:tab pos="222250" algn="l"/>
                <a:tab pos="588010" algn="l"/>
              </a:tabLst>
            </a:pPr>
            <a:r>
              <a:rPr lang="ar-SA" dirty="0">
                <a:latin typeface="Times New Roman"/>
                <a:ea typeface="Times New Roman"/>
                <a:cs typeface="Simplified Arabic"/>
              </a:rPr>
              <a:t>يتحول العرق إلى بخار باكتسابه الحرارة من سطح الجسم مما يؤدي إلى خفض درجة الحرارة ، </a:t>
            </a:r>
            <a:endParaRPr lang="ar-SA" dirty="0" smtClean="0">
              <a:latin typeface="Times New Roman"/>
              <a:ea typeface="Times New Roman"/>
              <a:cs typeface="Simplified Arabic"/>
            </a:endParaRPr>
          </a:p>
          <a:p>
            <a:pPr marL="228600" algn="justLow">
              <a:tabLst>
                <a:tab pos="222250" algn="l"/>
                <a:tab pos="588010" algn="l"/>
              </a:tabLst>
            </a:pPr>
            <a:r>
              <a:rPr lang="ar-SA" dirty="0" smtClean="0">
                <a:latin typeface="Times New Roman"/>
                <a:ea typeface="Times New Roman"/>
                <a:cs typeface="Simplified Arabic"/>
              </a:rPr>
              <a:t>وقد </a:t>
            </a:r>
            <a:r>
              <a:rPr lang="ar-SA" dirty="0">
                <a:latin typeface="Times New Roman"/>
                <a:ea typeface="Times New Roman"/>
                <a:cs typeface="Simplified Arabic"/>
              </a:rPr>
              <a:t>تصل نسبة التعرق خلال الجهد الشديد أو في الأجواء الحارة الرطبة إلى (0,5 ـ 2 لتر) في الساعة الواحدة </a:t>
            </a:r>
            <a:r>
              <a:rPr lang="ar-SA" dirty="0" smtClean="0">
                <a:latin typeface="Times New Roman"/>
                <a:ea typeface="Times New Roman"/>
                <a:cs typeface="Simplified Arabic"/>
              </a:rPr>
              <a:t>،</a:t>
            </a:r>
          </a:p>
          <a:p>
            <a:pPr marL="228600" algn="justLow">
              <a:tabLst>
                <a:tab pos="222250" algn="l"/>
                <a:tab pos="588010" algn="l"/>
              </a:tabLst>
            </a:pPr>
            <a:r>
              <a:rPr lang="ar-SA" dirty="0" smtClean="0">
                <a:latin typeface="Times New Roman"/>
                <a:ea typeface="Times New Roman"/>
                <a:cs typeface="Simplified Arabic"/>
              </a:rPr>
              <a:t> </a:t>
            </a:r>
            <a:r>
              <a:rPr lang="ar-SA" dirty="0">
                <a:latin typeface="Times New Roman"/>
                <a:ea typeface="Times New Roman"/>
                <a:cs typeface="Simplified Arabic"/>
              </a:rPr>
              <a:t>ويفقد الجسم (0.58) سعره كبيرة من الحرارة لكل </a:t>
            </a:r>
            <a:r>
              <a:rPr lang="ar-SA" b="1" dirty="0">
                <a:solidFill>
                  <a:srgbClr val="FF0000"/>
                </a:solidFill>
                <a:latin typeface="Times New Roman"/>
                <a:ea typeface="Times New Roman"/>
                <a:cs typeface="Simplified Arabic"/>
              </a:rPr>
              <a:t>غم</a:t>
            </a:r>
            <a:r>
              <a:rPr lang="ar-SA" dirty="0">
                <a:latin typeface="Times New Roman"/>
                <a:ea typeface="Times New Roman"/>
                <a:cs typeface="Simplified Arabic"/>
              </a:rPr>
              <a:t> من العرق </a:t>
            </a:r>
            <a:r>
              <a:rPr lang="ar-SA" dirty="0" err="1">
                <a:latin typeface="Times New Roman"/>
                <a:ea typeface="Times New Roman"/>
                <a:cs typeface="Simplified Arabic"/>
              </a:rPr>
              <a:t>المتبخر</a:t>
            </a:r>
            <a:r>
              <a:rPr lang="ar-SA" dirty="0">
                <a:latin typeface="Times New Roman"/>
                <a:ea typeface="Times New Roman"/>
                <a:cs typeface="Simplified Arabic"/>
              </a:rPr>
              <a:t>.</a:t>
            </a:r>
            <a:endParaRPr lang="en-US" sz="2800" dirty="0">
              <a:latin typeface="Times New Roman"/>
              <a:ea typeface="Times New Roman"/>
            </a:endParaRPr>
          </a:p>
          <a:p>
            <a:endParaRPr lang="ar-IQ" dirty="0"/>
          </a:p>
        </p:txBody>
      </p:sp>
    </p:spTree>
    <p:extLst>
      <p:ext uri="{BB962C8B-B14F-4D97-AF65-F5344CB8AC3E}">
        <p14:creationId xmlns:p14="http://schemas.microsoft.com/office/powerpoint/2010/main" val="2972707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Autofit/>
          </a:bodyPr>
          <a:lstStyle/>
          <a:p>
            <a:r>
              <a:rPr lang="ar-SA" sz="3600" b="1" dirty="0" smtClean="0">
                <a:solidFill>
                  <a:srgbClr val="FF0000"/>
                </a:solidFill>
                <a:latin typeface="Simplified Arabic" pitchFamily="18" charset="-78"/>
                <a:cs typeface="Simplified Arabic" pitchFamily="18" charset="-78"/>
              </a:rPr>
              <a:t>ومن </a:t>
            </a:r>
            <a:r>
              <a:rPr lang="ar-SA" sz="3600" b="1" dirty="0">
                <a:solidFill>
                  <a:srgbClr val="FF0000"/>
                </a:solidFill>
                <a:latin typeface="Simplified Arabic" pitchFamily="18" charset="-78"/>
                <a:ea typeface="Times New Roman"/>
                <a:cs typeface="Simplified Arabic" pitchFamily="18" charset="-78"/>
              </a:rPr>
              <a:t>الطرائق التي يفقد الجسم بها الحرارة </a:t>
            </a:r>
            <a:r>
              <a:rPr lang="ar-SA" sz="3600" b="1" dirty="0" smtClean="0">
                <a:solidFill>
                  <a:srgbClr val="FF0000"/>
                </a:solidFill>
                <a:latin typeface="Simplified Arabic" pitchFamily="18" charset="-78"/>
                <a:ea typeface="Times New Roman"/>
                <a:cs typeface="Simplified Arabic" pitchFamily="18" charset="-78"/>
              </a:rPr>
              <a:t>أيضا</a:t>
            </a:r>
            <a:endParaRPr lang="ar-IQ" sz="36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251520" y="980728"/>
            <a:ext cx="8568952" cy="5616624"/>
          </a:xfrm>
        </p:spPr>
        <p:txBody>
          <a:bodyPr>
            <a:normAutofit/>
          </a:bodyPr>
          <a:lstStyle/>
          <a:p>
            <a:pPr marL="0" lvl="0" indent="0" algn="justLow">
              <a:buNone/>
              <a:tabLst>
                <a:tab pos="-114300" algn="l"/>
                <a:tab pos="342900" algn="l"/>
              </a:tabLst>
            </a:pPr>
            <a:r>
              <a:rPr lang="ar-SA" b="1" dirty="0" smtClean="0">
                <a:solidFill>
                  <a:srgbClr val="FF0000"/>
                </a:solidFill>
                <a:latin typeface="Times New Roman"/>
                <a:ea typeface="Times New Roman"/>
                <a:cs typeface="Simplified Arabic"/>
              </a:rPr>
              <a:t>2.التوصيل </a:t>
            </a:r>
            <a:r>
              <a:rPr lang="ar-SA" b="1" dirty="0">
                <a:solidFill>
                  <a:srgbClr val="FF0000"/>
                </a:solidFill>
                <a:latin typeface="Times New Roman"/>
                <a:ea typeface="Times New Roman"/>
                <a:cs typeface="Simplified Arabic"/>
              </a:rPr>
              <a:t>(</a:t>
            </a:r>
            <a:r>
              <a:rPr lang="en-US" b="1" dirty="0">
                <a:solidFill>
                  <a:srgbClr val="FF0000"/>
                </a:solidFill>
                <a:latin typeface="Times New Roman"/>
                <a:ea typeface="Times New Roman"/>
                <a:cs typeface="Simplified Arabic"/>
              </a:rPr>
              <a:t>Conduction</a:t>
            </a:r>
            <a:r>
              <a:rPr lang="ar-SA" b="1" dirty="0">
                <a:solidFill>
                  <a:srgbClr val="FF0000"/>
                </a:solidFill>
                <a:latin typeface="Times New Roman"/>
                <a:ea typeface="Times New Roman"/>
                <a:cs typeface="Simplified Arabic"/>
              </a:rPr>
              <a:t>)</a:t>
            </a:r>
            <a:endParaRPr lang="en-US" sz="2800" dirty="0">
              <a:solidFill>
                <a:srgbClr val="FF0000"/>
              </a:solidFill>
              <a:latin typeface="Times New Roman"/>
              <a:ea typeface="Times New Roman"/>
            </a:endParaRPr>
          </a:p>
          <a:p>
            <a:pPr marL="228600" algn="justLow">
              <a:tabLst>
                <a:tab pos="228600" algn="l"/>
              </a:tabLst>
            </a:pPr>
            <a:r>
              <a:rPr lang="ar-SA" dirty="0">
                <a:latin typeface="Times New Roman"/>
                <a:ea typeface="Times New Roman"/>
                <a:cs typeface="Simplified Arabic"/>
              </a:rPr>
              <a:t>تنتقل الحرارة من المركز إلى سطح الجسم بواسطة التوصيل، ويعمل الشحم </a:t>
            </a:r>
            <a:r>
              <a:rPr lang="ar-IQ" dirty="0" smtClean="0">
                <a:latin typeface="Times New Roman"/>
                <a:ea typeface="Times New Roman"/>
                <a:cs typeface="Simplified Arabic"/>
              </a:rPr>
              <a:t>(الدهون) </a:t>
            </a:r>
            <a:r>
              <a:rPr lang="ar-SA" dirty="0" smtClean="0">
                <a:latin typeface="Times New Roman"/>
                <a:ea typeface="Times New Roman"/>
                <a:cs typeface="Simplified Arabic"/>
              </a:rPr>
              <a:t>كطبقة </a:t>
            </a:r>
            <a:r>
              <a:rPr lang="ar-SA" dirty="0">
                <a:latin typeface="Times New Roman"/>
                <a:ea typeface="Times New Roman"/>
                <a:cs typeface="Simplified Arabic"/>
              </a:rPr>
              <a:t>عازلة يفقد الحرارة ببطء.</a:t>
            </a:r>
            <a:endParaRPr lang="en-US" sz="2800" dirty="0">
              <a:latin typeface="Times New Roman"/>
              <a:ea typeface="Times New Roman"/>
            </a:endParaRPr>
          </a:p>
          <a:p>
            <a:pPr marL="0" lvl="0" indent="0" algn="justLow">
              <a:buNone/>
              <a:tabLst>
                <a:tab pos="-114300" algn="l"/>
                <a:tab pos="342900" algn="l"/>
              </a:tabLst>
            </a:pPr>
            <a:r>
              <a:rPr lang="ar-SA" b="1" dirty="0" smtClean="0">
                <a:solidFill>
                  <a:srgbClr val="FF0000"/>
                </a:solidFill>
                <a:latin typeface="Times New Roman"/>
                <a:ea typeface="Times New Roman"/>
                <a:cs typeface="Simplified Arabic"/>
              </a:rPr>
              <a:t>3.الإشعاع </a:t>
            </a:r>
            <a:r>
              <a:rPr lang="ar-SA" b="1" dirty="0">
                <a:solidFill>
                  <a:srgbClr val="FF0000"/>
                </a:solidFill>
                <a:latin typeface="Times New Roman"/>
                <a:ea typeface="Times New Roman"/>
                <a:cs typeface="Simplified Arabic"/>
              </a:rPr>
              <a:t>(</a:t>
            </a:r>
            <a:r>
              <a:rPr lang="en-US" b="1" dirty="0">
                <a:solidFill>
                  <a:srgbClr val="FF0000"/>
                </a:solidFill>
                <a:latin typeface="Times New Roman"/>
                <a:ea typeface="Times New Roman"/>
                <a:cs typeface="Simplified Arabic"/>
              </a:rPr>
              <a:t>Radiation</a:t>
            </a:r>
            <a:r>
              <a:rPr lang="ar-SA" b="1" dirty="0">
                <a:solidFill>
                  <a:srgbClr val="FF0000"/>
                </a:solidFill>
                <a:latin typeface="Times New Roman"/>
                <a:ea typeface="Times New Roman"/>
                <a:cs typeface="Simplified Arabic"/>
              </a:rPr>
              <a:t>)</a:t>
            </a:r>
            <a:endParaRPr lang="en-US" sz="2800" dirty="0">
              <a:solidFill>
                <a:srgbClr val="FF0000"/>
              </a:solidFill>
              <a:latin typeface="Times New Roman"/>
              <a:ea typeface="Times New Roman"/>
            </a:endParaRPr>
          </a:p>
          <a:p>
            <a:pPr marL="228600" algn="justLow">
              <a:tabLst>
                <a:tab pos="228600" algn="l"/>
              </a:tabLst>
            </a:pPr>
            <a:r>
              <a:rPr lang="ar-SA" dirty="0">
                <a:latin typeface="Times New Roman"/>
                <a:ea typeface="Times New Roman"/>
                <a:cs typeface="Simplified Arabic"/>
              </a:rPr>
              <a:t>وهي موجات كهرومغناطيسية حرارية تشع من الجسم وتزداد بزيادة حرارة الجسم .</a:t>
            </a:r>
            <a:endParaRPr lang="en-US" sz="2800" dirty="0">
              <a:latin typeface="Times New Roman"/>
              <a:ea typeface="Times New Roman"/>
            </a:endParaRPr>
          </a:p>
          <a:p>
            <a:pPr marL="0" lvl="0" indent="0" algn="justLow">
              <a:buNone/>
              <a:tabLst>
                <a:tab pos="-114300" algn="l"/>
                <a:tab pos="342900" algn="l"/>
              </a:tabLst>
            </a:pPr>
            <a:r>
              <a:rPr lang="ar-SA" b="1" dirty="0" smtClean="0">
                <a:solidFill>
                  <a:srgbClr val="FF0000"/>
                </a:solidFill>
                <a:latin typeface="Times New Roman"/>
                <a:ea typeface="Times New Roman"/>
                <a:cs typeface="Simplified Arabic"/>
              </a:rPr>
              <a:t>4.</a:t>
            </a:r>
            <a:r>
              <a:rPr lang="ar-IQ" b="1" dirty="0" smtClean="0">
                <a:solidFill>
                  <a:srgbClr val="FF0000"/>
                </a:solidFill>
                <a:latin typeface="Times New Roman"/>
                <a:ea typeface="Times New Roman"/>
                <a:cs typeface="Simplified Arabic"/>
              </a:rPr>
              <a:t>تيارات </a:t>
            </a:r>
            <a:r>
              <a:rPr lang="ar-SA" b="1" dirty="0" smtClean="0">
                <a:solidFill>
                  <a:srgbClr val="FF0000"/>
                </a:solidFill>
                <a:latin typeface="Times New Roman"/>
                <a:ea typeface="Times New Roman"/>
                <a:cs typeface="Simplified Arabic"/>
              </a:rPr>
              <a:t>الحمل </a:t>
            </a:r>
            <a:r>
              <a:rPr lang="ar-SA" b="1" dirty="0">
                <a:solidFill>
                  <a:srgbClr val="FF0000"/>
                </a:solidFill>
                <a:latin typeface="Times New Roman"/>
                <a:ea typeface="Times New Roman"/>
                <a:cs typeface="Simplified Arabic"/>
              </a:rPr>
              <a:t>(</a:t>
            </a:r>
            <a:r>
              <a:rPr lang="en-US" b="1" dirty="0">
                <a:solidFill>
                  <a:srgbClr val="FF0000"/>
                </a:solidFill>
                <a:latin typeface="Times New Roman"/>
                <a:ea typeface="Times New Roman"/>
                <a:cs typeface="Simplified Arabic"/>
              </a:rPr>
              <a:t>Convection</a:t>
            </a:r>
            <a:r>
              <a:rPr lang="ar-SA" b="1" dirty="0">
                <a:solidFill>
                  <a:srgbClr val="FF0000"/>
                </a:solidFill>
                <a:latin typeface="Times New Roman"/>
                <a:ea typeface="Times New Roman"/>
                <a:cs typeface="Simplified Arabic"/>
              </a:rPr>
              <a:t>)</a:t>
            </a:r>
            <a:endParaRPr lang="en-US" sz="2800" dirty="0">
              <a:solidFill>
                <a:srgbClr val="FF0000"/>
              </a:solidFill>
              <a:latin typeface="Times New Roman"/>
              <a:ea typeface="Times New Roman"/>
            </a:endParaRPr>
          </a:p>
          <a:p>
            <a:pPr marL="228600" algn="justLow">
              <a:tabLst>
                <a:tab pos="228600" algn="l"/>
              </a:tabLst>
            </a:pPr>
            <a:r>
              <a:rPr lang="ar-SA" dirty="0">
                <a:latin typeface="Times New Roman"/>
                <a:ea typeface="Times New Roman"/>
                <a:cs typeface="Simplified Arabic"/>
              </a:rPr>
              <a:t>حيث يتحرك الهواء الحار الملامس لسطح الجسم إلى الأعلى ليحل محله هواء أقل حرارة، وهكذا.</a:t>
            </a:r>
            <a:endParaRPr lang="en-US" sz="2800" dirty="0">
              <a:latin typeface="Times New Roman"/>
              <a:ea typeface="Times New Roman"/>
            </a:endParaRPr>
          </a:p>
          <a:p>
            <a:endParaRPr lang="ar-IQ" dirty="0"/>
          </a:p>
        </p:txBody>
      </p:sp>
    </p:spTree>
    <p:extLst>
      <p:ext uri="{BB962C8B-B14F-4D97-AF65-F5344CB8AC3E}">
        <p14:creationId xmlns:p14="http://schemas.microsoft.com/office/powerpoint/2010/main" val="3164390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rmAutofit fontScale="90000"/>
          </a:bodyPr>
          <a:lstStyle/>
          <a:p>
            <a:endParaRPr lang="ar-IQ"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40871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784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Autofit/>
          </a:bodyPr>
          <a:lstStyle/>
          <a:p>
            <a:r>
              <a:rPr lang="ar-SA" sz="3200" b="1" dirty="0">
                <a:solidFill>
                  <a:srgbClr val="FF0000"/>
                </a:solidFill>
                <a:latin typeface="Simplified Arabic" pitchFamily="18" charset="-78"/>
                <a:ea typeface="Times New Roman"/>
                <a:cs typeface="Simplified Arabic" pitchFamily="18" charset="-78"/>
              </a:rPr>
              <a:t>6ـ5 الإصابات الحرارية  </a:t>
            </a:r>
            <a:r>
              <a:rPr lang="en-US" sz="3200" b="1" dirty="0">
                <a:solidFill>
                  <a:srgbClr val="FF0000"/>
                </a:solidFill>
                <a:latin typeface="Simplified Arabic" pitchFamily="18" charset="-78"/>
                <a:ea typeface="Times New Roman"/>
                <a:cs typeface="Simplified Arabic" pitchFamily="18" charset="-78"/>
              </a:rPr>
              <a:t>Thermal </a:t>
            </a:r>
            <a:r>
              <a:rPr lang="en-US" sz="3200" b="1" dirty="0" smtClean="0">
                <a:solidFill>
                  <a:srgbClr val="FF0000"/>
                </a:solidFill>
                <a:latin typeface="Simplified Arabic" pitchFamily="18" charset="-78"/>
                <a:ea typeface="Times New Roman"/>
                <a:cs typeface="Simplified Arabic" pitchFamily="18" charset="-78"/>
              </a:rPr>
              <a:t>Injuries</a:t>
            </a:r>
            <a:endParaRPr lang="ar-IQ" sz="32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179512" y="980728"/>
            <a:ext cx="8712968" cy="5688632"/>
          </a:xfrm>
        </p:spPr>
        <p:txBody>
          <a:bodyPr>
            <a:normAutofit lnSpcReduction="10000"/>
          </a:bodyPr>
          <a:lstStyle/>
          <a:p>
            <a:pPr marL="114300" algn="justLow">
              <a:tabLst>
                <a:tab pos="588010" algn="l"/>
                <a:tab pos="4931410" algn="l"/>
              </a:tabLst>
            </a:pPr>
            <a:r>
              <a:rPr lang="ar-SA" sz="4400" b="1" dirty="0" smtClean="0">
                <a:solidFill>
                  <a:srgbClr val="FF0000"/>
                </a:solidFill>
                <a:latin typeface="Simplified Arabic" pitchFamily="18" charset="-78"/>
                <a:ea typeface="Times New Roman"/>
                <a:cs typeface="Simplified Arabic" pitchFamily="18" charset="-78"/>
              </a:rPr>
              <a:t>6ـ5ـ1 </a:t>
            </a:r>
            <a:r>
              <a:rPr lang="ar-SA" sz="4400" b="1" dirty="0">
                <a:solidFill>
                  <a:srgbClr val="FF0000"/>
                </a:solidFill>
                <a:latin typeface="Simplified Arabic" pitchFamily="18" charset="-78"/>
                <a:ea typeface="Times New Roman"/>
                <a:cs typeface="Simplified Arabic" pitchFamily="18" charset="-78"/>
              </a:rPr>
              <a:t>حروق الشمس   </a:t>
            </a:r>
            <a:r>
              <a:rPr lang="en-US" sz="4400" b="1" dirty="0">
                <a:solidFill>
                  <a:srgbClr val="FF0000"/>
                </a:solidFill>
                <a:latin typeface="Simplified Arabic" pitchFamily="18" charset="-78"/>
                <a:ea typeface="Times New Roman"/>
                <a:cs typeface="Simplified Arabic" pitchFamily="18" charset="-78"/>
              </a:rPr>
              <a:t>The Sun burns</a:t>
            </a:r>
            <a:endParaRPr lang="en-US" sz="4400" dirty="0">
              <a:solidFill>
                <a:srgbClr val="FF0000"/>
              </a:solidFill>
              <a:latin typeface="Simplified Arabic" pitchFamily="18" charset="-78"/>
              <a:ea typeface="Times New Roman"/>
              <a:cs typeface="Simplified Arabic" pitchFamily="18" charset="-78"/>
            </a:endParaRPr>
          </a:p>
          <a:p>
            <a:pPr marL="228600" algn="justLow">
              <a:tabLst>
                <a:tab pos="588010" algn="l"/>
                <a:tab pos="4931410" algn="l"/>
              </a:tabLst>
            </a:pPr>
            <a:r>
              <a:rPr lang="ar-SA" sz="4400" b="1" dirty="0">
                <a:latin typeface="Verdana"/>
                <a:ea typeface="Times New Roman"/>
                <a:cs typeface="Simplified Arabic"/>
              </a:rPr>
              <a:t>التعرض لأشعة الشمس في ذروتها تلحق الضرر بجسم الإنسان ، </a:t>
            </a:r>
            <a:endParaRPr lang="ar-SA" sz="4400" b="1" dirty="0" smtClean="0">
              <a:latin typeface="Verdana"/>
              <a:ea typeface="Times New Roman"/>
              <a:cs typeface="Simplified Arabic"/>
            </a:endParaRPr>
          </a:p>
          <a:p>
            <a:pPr marL="228600" algn="justLow">
              <a:tabLst>
                <a:tab pos="588010" algn="l"/>
                <a:tab pos="4931410" algn="l"/>
              </a:tabLst>
            </a:pPr>
            <a:r>
              <a:rPr lang="ar-SA" sz="4400" b="1" dirty="0" smtClean="0">
                <a:latin typeface="Simplified Arabic" pitchFamily="18" charset="-78"/>
                <a:ea typeface="Times New Roman"/>
                <a:cs typeface="Simplified Arabic" pitchFamily="18" charset="-78"/>
              </a:rPr>
              <a:t>وتُسبب </a:t>
            </a:r>
            <a:r>
              <a:rPr lang="ar-SA" sz="4400" b="1" dirty="0">
                <a:latin typeface="Simplified Arabic" pitchFamily="18" charset="-78"/>
                <a:ea typeface="Times New Roman"/>
                <a:cs typeface="Simplified Arabic" pitchFamily="18" charset="-78"/>
              </a:rPr>
              <a:t>التعرض الزائد </a:t>
            </a:r>
            <a:r>
              <a:rPr lang="ar-SA" sz="4400" b="1" dirty="0">
                <a:solidFill>
                  <a:srgbClr val="FF0000"/>
                </a:solidFill>
                <a:latin typeface="Simplified Arabic" pitchFamily="18" charset="-78"/>
                <a:ea typeface="Times New Roman"/>
                <a:cs typeface="Simplified Arabic" pitchFamily="18" charset="-78"/>
              </a:rPr>
              <a:t>للأشعة فوق البنفسجية </a:t>
            </a:r>
            <a:r>
              <a:rPr lang="ar-SA" sz="4400" b="1" dirty="0">
                <a:latin typeface="Simplified Arabic" pitchFamily="18" charset="-78"/>
                <a:ea typeface="Times New Roman"/>
                <a:cs typeface="Simplified Arabic" pitchFamily="18" charset="-78"/>
              </a:rPr>
              <a:t>والتي تؤدى إلى سرطان الجلد وتجاعيد الوجه ، وإن تعرض الإنسان منذ صغره في فترة الطفولة يُزيد من احتمالية الإصابة بسرطان الجلد.</a:t>
            </a:r>
            <a:endParaRPr lang="en-US" sz="4400" b="1" dirty="0">
              <a:latin typeface="Simplified Arabic" pitchFamily="18" charset="-78"/>
              <a:ea typeface="Times New Roman"/>
              <a:cs typeface="Simplified Arabic" pitchFamily="18" charset="-78"/>
            </a:endParaRPr>
          </a:p>
          <a:p>
            <a:endParaRPr lang="ar-IQ" dirty="0"/>
          </a:p>
        </p:txBody>
      </p:sp>
    </p:spTree>
    <p:extLst>
      <p:ext uri="{BB962C8B-B14F-4D97-AF65-F5344CB8AC3E}">
        <p14:creationId xmlns:p14="http://schemas.microsoft.com/office/powerpoint/2010/main" val="2325523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18058"/>
          </a:xfrm>
        </p:spPr>
        <p:txBody>
          <a:bodyPr>
            <a:noAutofit/>
          </a:bodyPr>
          <a:lstStyle/>
          <a:p>
            <a:r>
              <a:rPr lang="ar-SA" sz="3600" b="1" dirty="0" smtClean="0">
                <a:solidFill>
                  <a:srgbClr val="FF0000"/>
                </a:solidFill>
                <a:latin typeface="Simplified Arabic" pitchFamily="18" charset="-78"/>
                <a:cs typeface="Simplified Arabic" pitchFamily="18" charset="-78"/>
              </a:rPr>
              <a:t>الوقاية من حروق الشمس</a:t>
            </a:r>
            <a:endParaRPr lang="ar-IQ" sz="36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908720"/>
            <a:ext cx="8229600" cy="5616624"/>
          </a:xfrm>
        </p:spPr>
        <p:txBody>
          <a:bodyPr>
            <a:normAutofit/>
          </a:bodyPr>
          <a:lstStyle/>
          <a:p>
            <a:pPr lvl="0" algn="justLow">
              <a:buFont typeface="Symbol"/>
              <a:buChar char=""/>
              <a:tabLst>
                <a:tab pos="228600" algn="l"/>
                <a:tab pos="588010" algn="l"/>
                <a:tab pos="4931410" algn="l"/>
              </a:tabLst>
            </a:pPr>
            <a:r>
              <a:rPr lang="ar-SA" sz="4800" b="1" dirty="0">
                <a:latin typeface="Simplified Arabic" panose="02020603050405020304" pitchFamily="18" charset="-78"/>
                <a:ea typeface="Times New Roman"/>
                <a:cs typeface="Simplified Arabic" panose="02020603050405020304" pitchFamily="18" charset="-78"/>
              </a:rPr>
              <a:t>الوقاية   </a:t>
            </a:r>
            <a:r>
              <a:rPr lang="en-US" sz="4800" b="1" dirty="0">
                <a:latin typeface="Simplified Arabic" panose="02020603050405020304" pitchFamily="18" charset="-78"/>
                <a:ea typeface="Times New Roman"/>
                <a:cs typeface="Simplified Arabic" panose="02020603050405020304" pitchFamily="18" charset="-78"/>
              </a:rPr>
              <a:t>Protection</a:t>
            </a:r>
            <a:endParaRPr lang="en-US" sz="4800" dirty="0">
              <a:latin typeface="Simplified Arabic" panose="02020603050405020304" pitchFamily="18" charset="-78"/>
              <a:ea typeface="Times New Roman"/>
              <a:cs typeface="Simplified Arabic" panose="02020603050405020304" pitchFamily="18" charset="-78"/>
            </a:endParaRPr>
          </a:p>
          <a:p>
            <a:pPr lvl="0" algn="justLow">
              <a:buFont typeface="+mj-cs"/>
              <a:buAutoNum type="arabic1Minus"/>
              <a:tabLst>
                <a:tab pos="228600" algn="l"/>
              </a:tabLst>
            </a:pPr>
            <a:r>
              <a:rPr lang="ar-SA" sz="4800" dirty="0">
                <a:latin typeface="Simplified Arabic" panose="02020603050405020304" pitchFamily="18" charset="-78"/>
                <a:ea typeface="Times New Roman"/>
                <a:cs typeface="Simplified Arabic" panose="02020603050405020304" pitchFamily="18" charset="-78"/>
              </a:rPr>
              <a:t>ارتداء ملابس واقية من أشعة الشمس.</a:t>
            </a:r>
            <a:endParaRPr lang="en-US" sz="4800" dirty="0">
              <a:latin typeface="Simplified Arabic" panose="02020603050405020304" pitchFamily="18" charset="-78"/>
              <a:ea typeface="Times New Roman"/>
              <a:cs typeface="Simplified Arabic" panose="02020603050405020304" pitchFamily="18" charset="-78"/>
            </a:endParaRPr>
          </a:p>
          <a:p>
            <a:pPr lvl="0" algn="justLow">
              <a:buFont typeface="+mj-cs"/>
              <a:buAutoNum type="arabic1Minus"/>
              <a:tabLst>
                <a:tab pos="107950" algn="l"/>
                <a:tab pos="228600" algn="l"/>
              </a:tabLst>
            </a:pPr>
            <a:r>
              <a:rPr lang="en-US" sz="4800" dirty="0">
                <a:latin typeface="Simplified Arabic" panose="02020603050405020304" pitchFamily="18" charset="-78"/>
                <a:ea typeface="Times New Roman"/>
                <a:cs typeface="Simplified Arabic" panose="02020603050405020304" pitchFamily="18" charset="-78"/>
              </a:rPr>
              <a:t> </a:t>
            </a:r>
            <a:r>
              <a:rPr lang="ar-SA" sz="4800" dirty="0">
                <a:latin typeface="Simplified Arabic" panose="02020603050405020304" pitchFamily="18" charset="-78"/>
                <a:ea typeface="Times New Roman"/>
                <a:cs typeface="Simplified Arabic" panose="02020603050405020304" pitchFamily="18" charset="-78"/>
              </a:rPr>
              <a:t>تجنب أشعة الشمس من العاشرة صباحاً حتى الرابعة مساءاً بقدر الإمكان.</a:t>
            </a:r>
            <a:endParaRPr lang="en-US" sz="4800" dirty="0">
              <a:latin typeface="Simplified Arabic" panose="02020603050405020304" pitchFamily="18" charset="-78"/>
              <a:ea typeface="Times New Roman"/>
              <a:cs typeface="Simplified Arabic" panose="02020603050405020304" pitchFamily="18" charset="-78"/>
            </a:endParaRPr>
          </a:p>
          <a:p>
            <a:pPr lvl="0" algn="justLow">
              <a:buFont typeface="+mj-cs"/>
              <a:buAutoNum type="arabic1Minus"/>
              <a:tabLst>
                <a:tab pos="107950" algn="l"/>
                <a:tab pos="228600" algn="l"/>
              </a:tabLst>
            </a:pPr>
            <a:r>
              <a:rPr lang="ar-SA" sz="4800" dirty="0">
                <a:latin typeface="Simplified Arabic" panose="02020603050405020304" pitchFamily="18" charset="-78"/>
                <a:ea typeface="Times New Roman"/>
                <a:cs typeface="Simplified Arabic" panose="02020603050405020304" pitchFamily="18" charset="-78"/>
              </a:rPr>
              <a:t>وضع كريمات الشمس.</a:t>
            </a:r>
            <a:endParaRPr lang="ar-IQ" sz="4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626450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Autofit/>
          </a:bodyPr>
          <a:lstStyle/>
          <a:p>
            <a:r>
              <a:rPr lang="ar-SA" sz="3600" b="1" dirty="0">
                <a:solidFill>
                  <a:srgbClr val="FF0000"/>
                </a:solidFill>
                <a:latin typeface="Simplified Arabic" pitchFamily="18" charset="-78"/>
                <a:ea typeface="Times New Roman"/>
                <a:cs typeface="Simplified Arabic" pitchFamily="18" charset="-78"/>
              </a:rPr>
              <a:t>6ـ5ـ2 التشنجات الحرارية </a:t>
            </a:r>
            <a:r>
              <a:rPr lang="en-US" sz="3600" b="1" dirty="0">
                <a:solidFill>
                  <a:srgbClr val="FF0000"/>
                </a:solidFill>
                <a:latin typeface="Simplified Arabic" pitchFamily="18" charset="-78"/>
                <a:ea typeface="Times New Roman"/>
                <a:cs typeface="Simplified Arabic" pitchFamily="18" charset="-78"/>
              </a:rPr>
              <a:t>Cramps</a:t>
            </a:r>
            <a:r>
              <a:rPr lang="ar-SA" sz="3600" b="1" dirty="0">
                <a:solidFill>
                  <a:srgbClr val="FF0000"/>
                </a:solidFill>
                <a:latin typeface="Simplified Arabic" pitchFamily="18" charset="-78"/>
                <a:ea typeface="Times New Roman"/>
                <a:cs typeface="Simplified Arabic" pitchFamily="18" charset="-78"/>
              </a:rPr>
              <a:t> </a:t>
            </a:r>
            <a:endParaRPr lang="ar-IQ" sz="36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179512" y="980728"/>
            <a:ext cx="8712968" cy="5616624"/>
          </a:xfrm>
        </p:spPr>
        <p:txBody>
          <a:bodyPr>
            <a:normAutofit/>
          </a:bodyPr>
          <a:lstStyle/>
          <a:p>
            <a:pPr algn="justLow">
              <a:tabLst>
                <a:tab pos="588010" algn="l"/>
                <a:tab pos="4931410" algn="l"/>
              </a:tabLst>
            </a:pPr>
            <a:r>
              <a:rPr lang="ar-SA" b="1" dirty="0" smtClean="0">
                <a:solidFill>
                  <a:srgbClr val="FF0000"/>
                </a:solidFill>
                <a:latin typeface="Simplified Arabic" pitchFamily="18" charset="-78"/>
                <a:ea typeface="Times New Roman"/>
                <a:cs typeface="Simplified Arabic" pitchFamily="18" charset="-78"/>
              </a:rPr>
              <a:t>الأعراض  </a:t>
            </a:r>
            <a:r>
              <a:rPr lang="en-US" b="1" dirty="0">
                <a:solidFill>
                  <a:srgbClr val="FF0000"/>
                </a:solidFill>
                <a:latin typeface="Simplified Arabic" pitchFamily="18" charset="-78"/>
                <a:ea typeface="Times New Roman"/>
                <a:cs typeface="Simplified Arabic" pitchFamily="18" charset="-78"/>
              </a:rPr>
              <a:t>(Symptoms)</a:t>
            </a:r>
            <a:endParaRPr lang="en-US" dirty="0">
              <a:solidFill>
                <a:srgbClr val="FF0000"/>
              </a:solidFill>
              <a:latin typeface="Simplified Arabic" pitchFamily="18" charset="-78"/>
              <a:ea typeface="Times New Roman"/>
              <a:cs typeface="Simplified Arabic" pitchFamily="18" charset="-78"/>
            </a:endParaRPr>
          </a:p>
          <a:p>
            <a:pPr lvl="0" algn="justLow">
              <a:buFont typeface="+mj-lt"/>
              <a:buAutoNum type="arabicPeriod"/>
              <a:tabLst>
                <a:tab pos="457200" algn="l"/>
              </a:tabLst>
            </a:pPr>
            <a:r>
              <a:rPr lang="ar-SA" dirty="0">
                <a:latin typeface="Times New Roman"/>
                <a:ea typeface="Times New Roman"/>
                <a:cs typeface="Simplified Arabic"/>
              </a:rPr>
              <a:t>يشعر المصاب بارتعاش في العضلة.</a:t>
            </a:r>
            <a:endParaRPr lang="en-US" sz="2800" dirty="0">
              <a:latin typeface="Times New Roman"/>
              <a:ea typeface="Times New Roman"/>
            </a:endParaRPr>
          </a:p>
          <a:p>
            <a:pPr lvl="0" algn="justLow">
              <a:buFont typeface="+mj-lt"/>
              <a:buAutoNum type="arabicPeriod"/>
              <a:tabLst>
                <a:tab pos="457200" algn="l"/>
              </a:tabLst>
            </a:pPr>
            <a:r>
              <a:rPr lang="ar-SA" dirty="0">
                <a:latin typeface="Times New Roman"/>
                <a:ea typeface="Times New Roman"/>
                <a:cs typeface="Simplified Arabic"/>
              </a:rPr>
              <a:t>تقلص وتشنج بخاصة في الأطراف السفلى(</a:t>
            </a:r>
            <a:r>
              <a:rPr lang="en-US" dirty="0">
                <a:latin typeface="Times New Roman"/>
                <a:ea typeface="Times New Roman"/>
                <a:cs typeface="Simplified Arabic"/>
              </a:rPr>
              <a:t>lower limb</a:t>
            </a:r>
            <a:r>
              <a:rPr lang="ar-SA" dirty="0">
                <a:latin typeface="Times New Roman"/>
                <a:ea typeface="Times New Roman"/>
                <a:cs typeface="Simplified Arabic"/>
              </a:rPr>
              <a:t>) والعليا وكذلك في البطن.</a:t>
            </a:r>
            <a:endParaRPr lang="en-US" sz="2800" dirty="0">
              <a:latin typeface="Times New Roman"/>
              <a:ea typeface="Times New Roman"/>
            </a:endParaRPr>
          </a:p>
          <a:p>
            <a:pPr lvl="0" algn="justLow">
              <a:buFont typeface="+mj-lt"/>
              <a:buAutoNum type="arabicPeriod"/>
              <a:tabLst>
                <a:tab pos="457200" algn="l"/>
              </a:tabLst>
            </a:pPr>
            <a:r>
              <a:rPr lang="ar-SA" dirty="0">
                <a:latin typeface="Times New Roman"/>
                <a:ea typeface="Times New Roman"/>
                <a:cs typeface="Simplified Arabic"/>
              </a:rPr>
              <a:t>وعند قياس كمية الصوديوم والكلوريد في الدم نجدها اقل من المعدل </a:t>
            </a:r>
            <a:endParaRPr lang="ar-SA" dirty="0" smtClean="0">
              <a:latin typeface="Times New Roman"/>
              <a:ea typeface="Times New Roman"/>
              <a:cs typeface="Simplified Arabic"/>
            </a:endParaRPr>
          </a:p>
          <a:p>
            <a:pPr marL="0" lvl="0" indent="0" algn="justLow">
              <a:buNone/>
              <a:tabLst>
                <a:tab pos="457200" algn="l"/>
              </a:tabLst>
            </a:pPr>
            <a:r>
              <a:rPr lang="ar-SA" dirty="0" smtClean="0">
                <a:latin typeface="Times New Roman"/>
                <a:ea typeface="Times New Roman"/>
                <a:cs typeface="Simplified Arabic"/>
              </a:rPr>
              <a:t>(</a:t>
            </a:r>
            <a:r>
              <a:rPr lang="ar-SA" dirty="0">
                <a:latin typeface="Times New Roman"/>
                <a:ea typeface="Times New Roman"/>
                <a:cs typeface="Simplified Arabic"/>
              </a:rPr>
              <a:t>يُساعد الصوديوم على الحفاظ على توازن السوائل في الجسم كما يشترك في وظائف العضلات والأعصاب ، وان الكميات الزائدة من الملح قد تسبب الشد العضلي وارتفاع ضغط الدم ).</a:t>
            </a:r>
            <a:endParaRPr lang="en-US" sz="2800" dirty="0">
              <a:latin typeface="Times New Roman"/>
              <a:ea typeface="Times New Roman"/>
            </a:endParaRPr>
          </a:p>
          <a:p>
            <a:endParaRPr lang="ar-IQ" dirty="0"/>
          </a:p>
        </p:txBody>
      </p:sp>
    </p:spTree>
    <p:extLst>
      <p:ext uri="{BB962C8B-B14F-4D97-AF65-F5344CB8AC3E}">
        <p14:creationId xmlns:p14="http://schemas.microsoft.com/office/powerpoint/2010/main" val="2736007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60350"/>
            <a:ext cx="7772400" cy="865188"/>
          </a:xfrm>
        </p:spPr>
        <p:txBody>
          <a:bodyPr/>
          <a:lstStyle/>
          <a:p>
            <a:pPr eaLnBrk="1" hangingPunct="1"/>
            <a:r>
              <a:rPr lang="ar-IQ" altLang="ar-IQ" smtClean="0"/>
              <a:t>بسم الله الرحمن الرحيم </a:t>
            </a:r>
            <a:endParaRPr lang="en-US" altLang="ar-IQ" smtClean="0"/>
          </a:p>
        </p:txBody>
      </p:sp>
      <p:sp>
        <p:nvSpPr>
          <p:cNvPr id="17411" name="Rectangle 3"/>
          <p:cNvSpPr>
            <a:spLocks noGrp="1" noChangeArrowheads="1"/>
          </p:cNvSpPr>
          <p:nvPr>
            <p:ph type="subTitle" idx="1"/>
          </p:nvPr>
        </p:nvSpPr>
        <p:spPr>
          <a:xfrm>
            <a:off x="323850" y="1341438"/>
            <a:ext cx="8280400" cy="5111750"/>
          </a:xfrm>
        </p:spPr>
        <p:txBody>
          <a:bodyPr/>
          <a:lstStyle/>
          <a:p>
            <a:pPr eaLnBrk="1" hangingPunct="1"/>
            <a:r>
              <a:rPr lang="ar-IQ" altLang="ar-IQ" sz="5400" b="1" dirty="0">
                <a:solidFill>
                  <a:srgbClr val="FF0000"/>
                </a:solidFill>
                <a:latin typeface="Simplified Arabic" pitchFamily="18" charset="-78"/>
                <a:cs typeface="Simplified Arabic" pitchFamily="18" charset="-78"/>
              </a:rPr>
              <a:t>محاضرة رقم (17</a:t>
            </a:r>
            <a:r>
              <a:rPr lang="ar-IQ" altLang="ar-IQ" sz="5400" b="1" dirty="0" smtClean="0">
                <a:solidFill>
                  <a:srgbClr val="FF0000"/>
                </a:solidFill>
                <a:latin typeface="Simplified Arabic" pitchFamily="18" charset="-78"/>
                <a:cs typeface="Simplified Arabic" pitchFamily="18" charset="-78"/>
              </a:rPr>
              <a:t>)</a:t>
            </a:r>
            <a:r>
              <a:rPr lang="ar-IQ" altLang="ar-IQ" sz="5400" b="1" dirty="0">
                <a:solidFill>
                  <a:srgbClr val="FF0000"/>
                </a:solidFill>
                <a:latin typeface="Simplified Arabic" pitchFamily="18" charset="-78"/>
                <a:cs typeface="Simplified Arabic" pitchFamily="18" charset="-78"/>
              </a:rPr>
              <a:t> </a:t>
            </a:r>
            <a:endParaRPr lang="ar-IQ" altLang="ar-IQ" sz="5400" b="1" dirty="0" smtClean="0">
              <a:solidFill>
                <a:srgbClr val="FF0000"/>
              </a:solidFill>
              <a:latin typeface="Simplified Arabic" pitchFamily="18" charset="-78"/>
              <a:cs typeface="Simplified Arabic" pitchFamily="18" charset="-78"/>
            </a:endParaRPr>
          </a:p>
          <a:p>
            <a:pPr eaLnBrk="1" hangingPunct="1"/>
            <a:r>
              <a:rPr lang="ar-IQ" altLang="ar-IQ" sz="5400" b="1" dirty="0" smtClean="0">
                <a:solidFill>
                  <a:srgbClr val="FF0000"/>
                </a:solidFill>
                <a:latin typeface="Simplified Arabic" pitchFamily="18" charset="-78"/>
                <a:cs typeface="Simplified Arabic" pitchFamily="18" charset="-78"/>
              </a:rPr>
              <a:t>الجهاز </a:t>
            </a:r>
            <a:r>
              <a:rPr lang="ar-IQ" altLang="ar-IQ" sz="5400" b="1" dirty="0">
                <a:solidFill>
                  <a:srgbClr val="FF0000"/>
                </a:solidFill>
                <a:latin typeface="Simplified Arabic" pitchFamily="18" charset="-78"/>
                <a:cs typeface="Simplified Arabic" pitchFamily="18" charset="-78"/>
              </a:rPr>
              <a:t>الجلدي </a:t>
            </a:r>
            <a:r>
              <a:rPr lang="ar-IQ" altLang="ar-IQ" sz="5400" b="1" dirty="0" smtClean="0">
                <a:solidFill>
                  <a:srgbClr val="FF0000"/>
                </a:solidFill>
                <a:latin typeface="Simplified Arabic" pitchFamily="18" charset="-78"/>
                <a:cs typeface="Simplified Arabic" pitchFamily="18" charset="-78"/>
              </a:rPr>
              <a:t>الوقائي وإصاباته (الجزء الثاني )</a:t>
            </a:r>
          </a:p>
          <a:p>
            <a:pPr eaLnBrk="1" hangingPunct="1"/>
            <a:r>
              <a:rPr lang="ar-IQ" altLang="ar-IQ" sz="5400" b="1" dirty="0" smtClean="0">
                <a:solidFill>
                  <a:srgbClr val="FF0000"/>
                </a:solidFill>
                <a:latin typeface="Simplified Arabic" pitchFamily="18" charset="-78"/>
                <a:cs typeface="Simplified Arabic" pitchFamily="18" charset="-78"/>
              </a:rPr>
              <a:t> ( </a:t>
            </a:r>
            <a:r>
              <a:rPr lang="en-US" altLang="ar-IQ" sz="5400" b="1" dirty="0" smtClean="0">
                <a:solidFill>
                  <a:srgbClr val="FF0000"/>
                </a:solidFill>
                <a:latin typeface="Simplified Arabic" pitchFamily="18" charset="-78"/>
                <a:cs typeface="Simplified Arabic" pitchFamily="18" charset="-78"/>
              </a:rPr>
              <a:t>The six </a:t>
            </a:r>
            <a:r>
              <a:rPr lang="en-US" altLang="ar-IQ" sz="5400" b="1" dirty="0">
                <a:solidFill>
                  <a:srgbClr val="FF0000"/>
                </a:solidFill>
                <a:latin typeface="Simplified Arabic" pitchFamily="18" charset="-78"/>
                <a:cs typeface="Simplified Arabic" pitchFamily="18" charset="-78"/>
              </a:rPr>
              <a:t>senses</a:t>
            </a:r>
            <a:r>
              <a:rPr lang="ar-IQ" altLang="ar-IQ" sz="5400" b="1" dirty="0" smtClean="0">
                <a:solidFill>
                  <a:srgbClr val="FF0000"/>
                </a:solidFill>
                <a:latin typeface="Simplified Arabic" pitchFamily="18" charset="-78"/>
                <a:cs typeface="Simplified Arabic" pitchFamily="18" charset="-78"/>
              </a:rPr>
              <a:t> )</a:t>
            </a:r>
          </a:p>
        </p:txBody>
      </p:sp>
    </p:spTree>
    <p:extLst>
      <p:ext uri="{BB962C8B-B14F-4D97-AF65-F5344CB8AC3E}">
        <p14:creationId xmlns:p14="http://schemas.microsoft.com/office/powerpoint/2010/main" val="272750812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Autofit/>
          </a:bodyPr>
          <a:lstStyle/>
          <a:p>
            <a:pPr lvl="1" algn="ctr" rtl="1">
              <a:spcBef>
                <a:spcPct val="0"/>
              </a:spcBef>
            </a:pPr>
            <a:r>
              <a:rPr lang="ar-SA" sz="3200" b="1" dirty="0" smtClean="0">
                <a:solidFill>
                  <a:srgbClr val="FF0000"/>
                </a:solidFill>
                <a:latin typeface="Simplified Arabic" pitchFamily="18" charset="-78"/>
                <a:ea typeface="Times New Roman"/>
                <a:cs typeface="Simplified Arabic" pitchFamily="18" charset="-78"/>
              </a:rPr>
              <a:t>العلاج   </a:t>
            </a:r>
            <a:r>
              <a:rPr lang="en-US" sz="3200" b="1" dirty="0" smtClean="0">
                <a:solidFill>
                  <a:srgbClr val="FF0000"/>
                </a:solidFill>
                <a:latin typeface="Simplified Arabic" pitchFamily="18" charset="-78"/>
                <a:ea typeface="Times New Roman"/>
                <a:cs typeface="Simplified Arabic" pitchFamily="18" charset="-78"/>
              </a:rPr>
              <a:t>(Therapeutic) </a:t>
            </a:r>
            <a:r>
              <a:rPr lang="ar-SA" sz="3200" b="1" dirty="0" smtClean="0">
                <a:solidFill>
                  <a:srgbClr val="FF0000"/>
                </a:solidFill>
                <a:latin typeface="Simplified Arabic" pitchFamily="18" charset="-78"/>
                <a:ea typeface="Times New Roman"/>
                <a:cs typeface="Simplified Arabic" pitchFamily="18" charset="-78"/>
              </a:rPr>
              <a:t> للتشنجات الحرارية</a:t>
            </a:r>
            <a:endParaRPr lang="ar-IQ" sz="32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1052736"/>
            <a:ext cx="8229600" cy="5472608"/>
          </a:xfrm>
        </p:spPr>
        <p:txBody>
          <a:bodyPr/>
          <a:lstStyle/>
          <a:p>
            <a:pPr lvl="0" algn="justLow">
              <a:buFont typeface="+mj-lt"/>
              <a:buAutoNum type="arabicPeriod"/>
              <a:tabLst>
                <a:tab pos="457200" algn="l"/>
              </a:tabLst>
            </a:pPr>
            <a:r>
              <a:rPr lang="ar-SA" dirty="0" smtClean="0">
                <a:latin typeface="Times New Roman"/>
                <a:ea typeface="Times New Roman"/>
                <a:cs typeface="Simplified Arabic"/>
              </a:rPr>
              <a:t>يُعطى </a:t>
            </a:r>
            <a:r>
              <a:rPr lang="ar-SA" dirty="0">
                <a:latin typeface="Times New Roman"/>
                <a:ea typeface="Times New Roman"/>
                <a:cs typeface="Simplified Arabic"/>
              </a:rPr>
              <a:t>المصاب في الحالات الشديدة (500سم3) من الماء الحاوي على ملح الطعام أو قد يُعطى هذه الكمية عن طريق الفم إذا كانت هذه الحالة غير شديدة.</a:t>
            </a:r>
            <a:endParaRPr lang="en-US" sz="2800" dirty="0">
              <a:latin typeface="Times New Roman"/>
              <a:ea typeface="Times New Roman"/>
            </a:endParaRPr>
          </a:p>
          <a:p>
            <a:pPr lvl="0" algn="justLow">
              <a:buFont typeface="+mj-lt"/>
              <a:buAutoNum type="arabicPeriod"/>
              <a:tabLst>
                <a:tab pos="457200" algn="l"/>
              </a:tabLst>
            </a:pPr>
            <a:r>
              <a:rPr lang="ar-SA" dirty="0">
                <a:latin typeface="Times New Roman"/>
                <a:ea typeface="Times New Roman"/>
                <a:cs typeface="Simplified Arabic"/>
              </a:rPr>
              <a:t>الراحة التامة في جو بارد نسبياً مع الراحة لمدة (24 ـ 48 ساعة).</a:t>
            </a:r>
            <a:endParaRPr lang="en-US" sz="2800" dirty="0">
              <a:latin typeface="Times New Roman"/>
              <a:ea typeface="Times New Roman"/>
            </a:endParaRPr>
          </a:p>
          <a:p>
            <a:pPr lvl="0" algn="justLow">
              <a:buFont typeface="+mj-lt"/>
              <a:buAutoNum type="arabicPeriod"/>
              <a:tabLst>
                <a:tab pos="457200" algn="l"/>
              </a:tabLst>
            </a:pPr>
            <a:r>
              <a:rPr lang="ar-SA" dirty="0">
                <a:latin typeface="Times New Roman"/>
                <a:ea typeface="Times New Roman"/>
                <a:cs typeface="Simplified Arabic"/>
              </a:rPr>
              <a:t>تناول الأطعمة الحاوية على الأملاح وكثير من الماء.</a:t>
            </a:r>
            <a:endParaRPr lang="ar-IQ" dirty="0"/>
          </a:p>
        </p:txBody>
      </p:sp>
    </p:spTree>
    <p:extLst>
      <p:ext uri="{BB962C8B-B14F-4D97-AF65-F5344CB8AC3E}">
        <p14:creationId xmlns:p14="http://schemas.microsoft.com/office/powerpoint/2010/main" val="1619073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504056"/>
          </a:xfrm>
        </p:spPr>
        <p:txBody>
          <a:bodyPr>
            <a:normAutofit fontScale="90000"/>
          </a:bodyPr>
          <a:lstStyle/>
          <a:p>
            <a:r>
              <a:rPr lang="ar-SA" b="1" dirty="0">
                <a:solidFill>
                  <a:srgbClr val="FF0000"/>
                </a:solidFill>
                <a:latin typeface="Simplified Arabic" pitchFamily="18" charset="-78"/>
                <a:ea typeface="Times New Roman"/>
                <a:cs typeface="Simplified Arabic" pitchFamily="18" charset="-78"/>
              </a:rPr>
              <a:t>6ـ5ـ3 الإغماء الحراري </a:t>
            </a:r>
            <a:r>
              <a:rPr lang="en-US" b="1" dirty="0">
                <a:solidFill>
                  <a:srgbClr val="FF0000"/>
                </a:solidFill>
                <a:latin typeface="Simplified Arabic" pitchFamily="18" charset="-78"/>
                <a:ea typeface="Times New Roman"/>
                <a:cs typeface="Simplified Arabic" pitchFamily="18" charset="-78"/>
              </a:rPr>
              <a:t>heat </a:t>
            </a:r>
            <a:r>
              <a:rPr lang="en-US" b="1" dirty="0" smtClean="0">
                <a:solidFill>
                  <a:srgbClr val="FF0000"/>
                </a:solidFill>
                <a:latin typeface="Simplified Arabic" pitchFamily="18" charset="-78"/>
                <a:ea typeface="Times New Roman"/>
                <a:cs typeface="Simplified Arabic" pitchFamily="18" charset="-78"/>
              </a:rPr>
              <a:t>swoon</a:t>
            </a:r>
            <a:endParaRPr lang="ar-IQ"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179512" y="836712"/>
            <a:ext cx="8712968" cy="5760640"/>
          </a:xfrm>
        </p:spPr>
        <p:txBody>
          <a:bodyPr>
            <a:normAutofit lnSpcReduction="10000"/>
          </a:bodyPr>
          <a:lstStyle/>
          <a:p>
            <a:pPr marL="114300" algn="justLow">
              <a:tabLst>
                <a:tab pos="588010" algn="l"/>
                <a:tab pos="4931410" algn="l"/>
              </a:tabLst>
            </a:pPr>
            <a:r>
              <a:rPr lang="ar-SA" b="1" dirty="0" smtClean="0">
                <a:solidFill>
                  <a:srgbClr val="FF33CC"/>
                </a:solidFill>
                <a:latin typeface="Times New Roman"/>
                <a:ea typeface="Times New Roman"/>
                <a:cs typeface="Simplified Arabic"/>
              </a:rPr>
              <a:t>يحدث </a:t>
            </a:r>
            <a:r>
              <a:rPr lang="ar-SA" b="1" dirty="0">
                <a:solidFill>
                  <a:srgbClr val="FF33CC"/>
                </a:solidFill>
                <a:latin typeface="Times New Roman"/>
                <a:ea typeface="Times New Roman"/>
                <a:cs typeface="Simplified Arabic"/>
              </a:rPr>
              <a:t>نتيجة </a:t>
            </a:r>
            <a:endParaRPr lang="ar-IQ" b="1" dirty="0" smtClean="0">
              <a:solidFill>
                <a:srgbClr val="FF33CC"/>
              </a:solidFill>
              <a:latin typeface="Times New Roman"/>
              <a:ea typeface="Times New Roman"/>
              <a:cs typeface="Simplified Arabic"/>
            </a:endParaRPr>
          </a:p>
          <a:p>
            <a:pPr marL="114300" algn="justLow">
              <a:tabLst>
                <a:tab pos="588010" algn="l"/>
                <a:tab pos="4931410" algn="l"/>
              </a:tabLst>
            </a:pPr>
            <a:r>
              <a:rPr lang="ar-IQ" dirty="0" smtClean="0">
                <a:latin typeface="Times New Roman"/>
                <a:ea typeface="Times New Roman"/>
                <a:cs typeface="Simplified Arabic"/>
              </a:rPr>
              <a:t>- </a:t>
            </a:r>
            <a:r>
              <a:rPr lang="ar-SA" dirty="0" smtClean="0">
                <a:latin typeface="Times New Roman"/>
                <a:ea typeface="Times New Roman"/>
                <a:cs typeface="Simplified Arabic"/>
              </a:rPr>
              <a:t>تمدد </a:t>
            </a:r>
            <a:r>
              <a:rPr lang="ar-SA" dirty="0">
                <a:latin typeface="Times New Roman"/>
                <a:ea typeface="Times New Roman"/>
                <a:cs typeface="Simplified Arabic"/>
              </a:rPr>
              <a:t>الأوعية الدموية الجلدية </a:t>
            </a:r>
            <a:endParaRPr lang="ar-IQ" dirty="0" smtClean="0">
              <a:latin typeface="Times New Roman"/>
              <a:ea typeface="Times New Roman"/>
              <a:cs typeface="Simplified Arabic"/>
            </a:endParaRPr>
          </a:p>
          <a:p>
            <a:pPr marL="114300" algn="justLow">
              <a:tabLst>
                <a:tab pos="588010" algn="l"/>
                <a:tab pos="4931410" algn="l"/>
              </a:tabLst>
            </a:pPr>
            <a:r>
              <a:rPr lang="ar-IQ" dirty="0">
                <a:latin typeface="Times New Roman"/>
                <a:ea typeface="Times New Roman"/>
                <a:cs typeface="Simplified Arabic"/>
              </a:rPr>
              <a:t> </a:t>
            </a:r>
            <a:r>
              <a:rPr lang="ar-IQ" dirty="0" smtClean="0">
                <a:latin typeface="Times New Roman"/>
                <a:ea typeface="Times New Roman"/>
                <a:cs typeface="Simplified Arabic"/>
              </a:rPr>
              <a:t> - </a:t>
            </a:r>
            <a:r>
              <a:rPr lang="ar-SA" dirty="0" smtClean="0">
                <a:latin typeface="Times New Roman"/>
                <a:ea typeface="Times New Roman"/>
                <a:cs typeface="Simplified Arabic"/>
              </a:rPr>
              <a:t>وانخفاض </a:t>
            </a:r>
            <a:r>
              <a:rPr lang="ar-SA" dirty="0">
                <a:latin typeface="Times New Roman"/>
                <a:ea typeface="Times New Roman"/>
                <a:cs typeface="Simplified Arabic"/>
              </a:rPr>
              <a:t>الضغط </a:t>
            </a:r>
            <a:endParaRPr lang="ar-IQ" dirty="0" smtClean="0">
              <a:latin typeface="Times New Roman"/>
              <a:ea typeface="Times New Roman"/>
              <a:cs typeface="Simplified Arabic"/>
            </a:endParaRPr>
          </a:p>
          <a:p>
            <a:pPr marL="114300" algn="justLow">
              <a:tabLst>
                <a:tab pos="588010" algn="l"/>
                <a:tab pos="4931410" algn="l"/>
              </a:tabLst>
            </a:pPr>
            <a:r>
              <a:rPr lang="ar-IQ" dirty="0">
                <a:latin typeface="Times New Roman"/>
                <a:ea typeface="Times New Roman"/>
                <a:cs typeface="Simplified Arabic"/>
              </a:rPr>
              <a:t> </a:t>
            </a:r>
            <a:r>
              <a:rPr lang="ar-IQ" dirty="0" smtClean="0">
                <a:latin typeface="Times New Roman"/>
                <a:ea typeface="Times New Roman"/>
                <a:cs typeface="Simplified Arabic"/>
              </a:rPr>
              <a:t>   - </a:t>
            </a:r>
            <a:r>
              <a:rPr lang="ar-SA" dirty="0" smtClean="0">
                <a:latin typeface="Times New Roman"/>
                <a:ea typeface="Times New Roman"/>
                <a:cs typeface="Simplified Arabic"/>
              </a:rPr>
              <a:t>مع </a:t>
            </a:r>
            <a:r>
              <a:rPr lang="ar-SA" dirty="0">
                <a:latin typeface="Times New Roman"/>
                <a:ea typeface="Times New Roman"/>
                <a:cs typeface="Simplified Arabic"/>
              </a:rPr>
              <a:t>قلة وصول الأوكسجين إلى الدماغ.</a:t>
            </a:r>
            <a:endParaRPr lang="en-US" sz="2800" dirty="0">
              <a:latin typeface="Times New Roman"/>
              <a:ea typeface="Times New Roman"/>
            </a:endParaRPr>
          </a:p>
          <a:p>
            <a:pPr lvl="1" algn="justLow">
              <a:buFont typeface="Symbol"/>
              <a:buChar char=""/>
              <a:tabLst>
                <a:tab pos="-228600" algn="l"/>
                <a:tab pos="107950" algn="l"/>
                <a:tab pos="588010" algn="l"/>
              </a:tabLst>
            </a:pPr>
            <a:r>
              <a:rPr lang="ar-SA" b="1" dirty="0">
                <a:solidFill>
                  <a:srgbClr val="FF33CC"/>
                </a:solidFill>
                <a:latin typeface="Times New Roman"/>
                <a:ea typeface="Times New Roman"/>
                <a:cs typeface="Simplified Arabic"/>
              </a:rPr>
              <a:t> الأعراض  </a:t>
            </a:r>
            <a:r>
              <a:rPr lang="en-US" b="1" dirty="0">
                <a:solidFill>
                  <a:srgbClr val="FF33CC"/>
                </a:solidFill>
                <a:latin typeface="Times New Roman"/>
                <a:ea typeface="Times New Roman"/>
                <a:cs typeface="Simplified Arabic"/>
              </a:rPr>
              <a:t>(Symptoms)</a:t>
            </a:r>
            <a:endParaRPr lang="en-US" sz="2400" dirty="0">
              <a:solidFill>
                <a:srgbClr val="FF33CC"/>
              </a:solidFill>
              <a:latin typeface="Times New Roman"/>
              <a:ea typeface="Times New Roman"/>
            </a:endParaRPr>
          </a:p>
          <a:p>
            <a:pPr lvl="0" algn="justLow">
              <a:buFont typeface="+mj-lt"/>
              <a:buAutoNum type="arabicPeriod"/>
              <a:tabLst>
                <a:tab pos="342900" algn="l"/>
              </a:tabLst>
            </a:pPr>
            <a:r>
              <a:rPr lang="ar-SA" dirty="0">
                <a:latin typeface="Times New Roman"/>
                <a:ea typeface="Times New Roman"/>
                <a:cs typeface="Simplified Arabic"/>
              </a:rPr>
              <a:t>يشعر المصاب بالإرهاق الشديد (</a:t>
            </a:r>
            <a:r>
              <a:rPr lang="en-US" dirty="0">
                <a:latin typeface="Times New Roman"/>
                <a:ea typeface="Times New Roman"/>
                <a:cs typeface="Simplified Arabic"/>
              </a:rPr>
              <a:t>High Exhaustion</a:t>
            </a:r>
            <a:r>
              <a:rPr lang="ar-SA" dirty="0">
                <a:latin typeface="Times New Roman"/>
                <a:ea typeface="Times New Roman"/>
                <a:cs typeface="Simplified Arabic"/>
              </a:rPr>
              <a:t>).</a:t>
            </a:r>
            <a:endParaRPr lang="en-US" sz="2800" dirty="0">
              <a:latin typeface="Times New Roman"/>
              <a:ea typeface="Times New Roman"/>
            </a:endParaRPr>
          </a:p>
          <a:p>
            <a:pPr lvl="0" algn="justLow">
              <a:buFont typeface="+mj-lt"/>
              <a:buAutoNum type="arabicPeriod"/>
              <a:tabLst>
                <a:tab pos="342900" algn="l"/>
              </a:tabLst>
            </a:pPr>
            <a:r>
              <a:rPr lang="ar-SA" dirty="0">
                <a:latin typeface="Times New Roman"/>
                <a:ea typeface="Times New Roman"/>
                <a:cs typeface="Simplified Arabic"/>
              </a:rPr>
              <a:t> تشوش الرؤيا  (</a:t>
            </a:r>
            <a:r>
              <a:rPr lang="en-US" dirty="0">
                <a:latin typeface="Times New Roman"/>
                <a:ea typeface="Times New Roman"/>
                <a:cs typeface="Simplified Arabic"/>
              </a:rPr>
              <a:t>The sight Confusion</a:t>
            </a:r>
            <a:r>
              <a:rPr lang="ar-SA" dirty="0">
                <a:latin typeface="Times New Roman"/>
                <a:ea typeface="Times New Roman"/>
                <a:cs typeface="Simplified Arabic"/>
              </a:rPr>
              <a:t>).</a:t>
            </a:r>
            <a:endParaRPr lang="en-US" sz="2800" dirty="0">
              <a:latin typeface="Times New Roman"/>
              <a:ea typeface="Times New Roman"/>
            </a:endParaRPr>
          </a:p>
          <a:p>
            <a:pPr lvl="0" algn="justLow">
              <a:buFont typeface="+mj-lt"/>
              <a:buAutoNum type="arabicPeriod"/>
              <a:tabLst>
                <a:tab pos="342900" algn="l"/>
              </a:tabLst>
            </a:pPr>
            <a:r>
              <a:rPr lang="ar-SA" dirty="0">
                <a:latin typeface="Times New Roman"/>
                <a:ea typeface="Times New Roman"/>
                <a:cs typeface="Simplified Arabic"/>
              </a:rPr>
              <a:t>شحوب الوجه والجسم  (</a:t>
            </a:r>
            <a:r>
              <a:rPr lang="en-US" dirty="0">
                <a:latin typeface="Times New Roman"/>
                <a:ea typeface="Times New Roman"/>
                <a:cs typeface="Simplified Arabic"/>
              </a:rPr>
              <a:t>Pallor in face and body</a:t>
            </a:r>
            <a:r>
              <a:rPr lang="ar-SA" dirty="0">
                <a:latin typeface="Times New Roman"/>
                <a:ea typeface="Times New Roman"/>
                <a:cs typeface="Simplified Arabic"/>
              </a:rPr>
              <a:t>).</a:t>
            </a:r>
            <a:endParaRPr lang="en-US" sz="2800" dirty="0">
              <a:latin typeface="Times New Roman"/>
              <a:ea typeface="Times New Roman"/>
            </a:endParaRPr>
          </a:p>
          <a:p>
            <a:pPr lvl="0" algn="justLow">
              <a:buFont typeface="+mj-lt"/>
              <a:buAutoNum type="arabicPeriod"/>
              <a:tabLst>
                <a:tab pos="342900" algn="l"/>
              </a:tabLst>
            </a:pPr>
            <a:r>
              <a:rPr lang="ar-SA" dirty="0">
                <a:latin typeface="Times New Roman"/>
                <a:ea typeface="Times New Roman"/>
                <a:cs typeface="Simplified Arabic"/>
              </a:rPr>
              <a:t>ارتفاع درجة حرارة الجسم  (</a:t>
            </a:r>
            <a:r>
              <a:rPr lang="en-US" dirty="0">
                <a:latin typeface="Times New Roman"/>
                <a:ea typeface="Times New Roman"/>
                <a:cs typeface="Simplified Arabic"/>
              </a:rPr>
              <a:t>Fever</a:t>
            </a:r>
            <a:r>
              <a:rPr lang="ar-SA" dirty="0">
                <a:latin typeface="Times New Roman"/>
                <a:ea typeface="Times New Roman"/>
                <a:cs typeface="Simplified Arabic"/>
              </a:rPr>
              <a:t>).</a:t>
            </a:r>
            <a:endParaRPr lang="en-US" sz="2800" dirty="0">
              <a:latin typeface="Times New Roman"/>
              <a:ea typeface="Times New Roman"/>
            </a:endParaRPr>
          </a:p>
          <a:p>
            <a:pPr lvl="0" algn="justLow">
              <a:buFont typeface="+mj-lt"/>
              <a:buAutoNum type="arabicPeriod"/>
              <a:tabLst>
                <a:tab pos="342900" algn="l"/>
              </a:tabLst>
            </a:pPr>
            <a:r>
              <a:rPr lang="ar-SA" dirty="0">
                <a:latin typeface="Times New Roman"/>
                <a:ea typeface="Times New Roman"/>
                <a:cs typeface="Simplified Arabic"/>
              </a:rPr>
              <a:t>ومن ثم يحدث الإغماء  (</a:t>
            </a:r>
            <a:r>
              <a:rPr lang="en-US" dirty="0">
                <a:latin typeface="Times New Roman"/>
                <a:ea typeface="Times New Roman"/>
                <a:cs typeface="Simplified Arabic"/>
              </a:rPr>
              <a:t>Faint</a:t>
            </a:r>
            <a:r>
              <a:rPr lang="ar-SA" dirty="0">
                <a:latin typeface="Times New Roman"/>
                <a:ea typeface="Times New Roman"/>
                <a:cs typeface="Simplified Arabic"/>
              </a:rPr>
              <a:t>).</a:t>
            </a:r>
            <a:endParaRPr lang="en-US" sz="2800" dirty="0">
              <a:latin typeface="Times New Roman"/>
              <a:ea typeface="Times New Roman"/>
            </a:endParaRPr>
          </a:p>
          <a:p>
            <a:endParaRPr lang="ar-IQ" dirty="0"/>
          </a:p>
        </p:txBody>
      </p:sp>
    </p:spTree>
    <p:extLst>
      <p:ext uri="{BB962C8B-B14F-4D97-AF65-F5344CB8AC3E}">
        <p14:creationId xmlns:p14="http://schemas.microsoft.com/office/powerpoint/2010/main" val="1052999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648072"/>
          </a:xfrm>
        </p:spPr>
        <p:txBody>
          <a:bodyPr>
            <a:normAutofit/>
          </a:bodyPr>
          <a:lstStyle/>
          <a:p>
            <a:r>
              <a:rPr lang="ar-SA" sz="3200" b="1" dirty="0" smtClean="0">
                <a:solidFill>
                  <a:srgbClr val="FF0000"/>
                </a:solidFill>
                <a:latin typeface="Simplified Arabic" pitchFamily="18" charset="-78"/>
                <a:cs typeface="Simplified Arabic" pitchFamily="18" charset="-78"/>
              </a:rPr>
              <a:t>علاج الأغماء الحراري </a:t>
            </a:r>
            <a:endParaRPr lang="ar-IQ" sz="32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1052736"/>
            <a:ext cx="8229600" cy="5544616"/>
          </a:xfrm>
        </p:spPr>
        <p:txBody>
          <a:bodyPr>
            <a:normAutofit/>
          </a:bodyPr>
          <a:lstStyle/>
          <a:p>
            <a:pPr lvl="1" algn="justLow">
              <a:buFont typeface="Symbol"/>
              <a:buChar char=""/>
              <a:tabLst>
                <a:tab pos="-228600" algn="l"/>
                <a:tab pos="107950" algn="l"/>
                <a:tab pos="588010" algn="l"/>
              </a:tabLst>
            </a:pPr>
            <a:r>
              <a:rPr lang="ar-SA" sz="4000" b="1" dirty="0">
                <a:solidFill>
                  <a:srgbClr val="FF0000"/>
                </a:solidFill>
                <a:latin typeface="Simplified Arabic" pitchFamily="18" charset="-78"/>
                <a:ea typeface="Times New Roman"/>
                <a:cs typeface="Simplified Arabic" pitchFamily="18" charset="-78"/>
              </a:rPr>
              <a:t>العلاج   </a:t>
            </a:r>
            <a:r>
              <a:rPr lang="en-US" sz="4000" b="1" dirty="0">
                <a:solidFill>
                  <a:srgbClr val="FF0000"/>
                </a:solidFill>
                <a:latin typeface="Simplified Arabic" pitchFamily="18" charset="-78"/>
                <a:ea typeface="Times New Roman"/>
                <a:cs typeface="Simplified Arabic" pitchFamily="18" charset="-78"/>
              </a:rPr>
              <a:t>(Therapeutic) </a:t>
            </a:r>
            <a:endParaRPr lang="en-US" sz="4000" dirty="0">
              <a:solidFill>
                <a:srgbClr val="FF0000"/>
              </a:solidFill>
              <a:latin typeface="Simplified Arabic" pitchFamily="18" charset="-78"/>
              <a:ea typeface="Times New Roman"/>
              <a:cs typeface="Simplified Arabic" pitchFamily="18" charset="-78"/>
            </a:endParaRPr>
          </a:p>
          <a:p>
            <a:pPr marL="114300" algn="justLow">
              <a:tabLst>
                <a:tab pos="588010" algn="l"/>
                <a:tab pos="4931410" algn="l"/>
              </a:tabLst>
            </a:pPr>
            <a:r>
              <a:rPr lang="ar-SA" sz="4000" dirty="0">
                <a:latin typeface="Simplified Arabic" pitchFamily="18" charset="-78"/>
                <a:ea typeface="Times New Roman"/>
                <a:cs typeface="Simplified Arabic" pitchFamily="18" charset="-78"/>
              </a:rPr>
              <a:t>1.وضع المصاب مستلقياً على ظهره بمكان بارد.</a:t>
            </a:r>
            <a:endParaRPr lang="en-US" sz="4000" dirty="0">
              <a:latin typeface="Simplified Arabic" pitchFamily="18" charset="-78"/>
              <a:ea typeface="Times New Roman"/>
              <a:cs typeface="Simplified Arabic" pitchFamily="18" charset="-78"/>
            </a:endParaRPr>
          </a:p>
          <a:p>
            <a:pPr marL="114300" algn="justLow">
              <a:tabLst>
                <a:tab pos="588010" algn="l"/>
                <a:tab pos="4931410" algn="l"/>
              </a:tabLst>
            </a:pPr>
            <a:r>
              <a:rPr lang="ar-SA" sz="4000" dirty="0">
                <a:latin typeface="Simplified Arabic" pitchFamily="18" charset="-78"/>
                <a:ea typeface="Times New Roman"/>
                <a:cs typeface="Simplified Arabic" pitchFamily="18" charset="-78"/>
              </a:rPr>
              <a:t>2. رفع الرجلين للأعلى.</a:t>
            </a:r>
            <a:endParaRPr lang="en-US" sz="4000" dirty="0">
              <a:latin typeface="Simplified Arabic" pitchFamily="18" charset="-78"/>
              <a:ea typeface="Times New Roman"/>
              <a:cs typeface="Simplified Arabic" pitchFamily="18" charset="-78"/>
            </a:endParaRPr>
          </a:p>
          <a:p>
            <a:pPr marL="114300" algn="justLow">
              <a:tabLst>
                <a:tab pos="588010" algn="l"/>
                <a:tab pos="4931410" algn="l"/>
              </a:tabLst>
            </a:pPr>
            <a:r>
              <a:rPr lang="ar-SA" sz="4000" dirty="0">
                <a:latin typeface="Simplified Arabic" pitchFamily="18" charset="-78"/>
                <a:ea typeface="Times New Roman"/>
                <a:cs typeface="Simplified Arabic" pitchFamily="18" charset="-78"/>
              </a:rPr>
              <a:t>3. بعد الإفاقة يعطى ماء وملح من الفم.</a:t>
            </a:r>
            <a:endParaRPr lang="ar-IQ" sz="4000" dirty="0">
              <a:latin typeface="Simplified Arabic" pitchFamily="18" charset="-78"/>
              <a:cs typeface="Simplified Arabic" pitchFamily="18" charset="-78"/>
            </a:endParaRPr>
          </a:p>
        </p:txBody>
      </p:sp>
    </p:spTree>
    <p:extLst>
      <p:ext uri="{BB962C8B-B14F-4D97-AF65-F5344CB8AC3E}">
        <p14:creationId xmlns:p14="http://schemas.microsoft.com/office/powerpoint/2010/main" val="41048107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fontScale="90000"/>
          </a:bodyPr>
          <a:lstStyle/>
          <a:p>
            <a:r>
              <a:rPr lang="ar-SA" b="1" dirty="0">
                <a:solidFill>
                  <a:srgbClr val="FF0000"/>
                </a:solidFill>
                <a:latin typeface="Simplified Arabic" pitchFamily="18" charset="-78"/>
                <a:ea typeface="Times New Roman"/>
                <a:cs typeface="Simplified Arabic" pitchFamily="18" charset="-78"/>
              </a:rPr>
              <a:t>6ـ5ـ4 استنفاذ الماء ً</a:t>
            </a:r>
            <a:r>
              <a:rPr lang="en-US" b="1" dirty="0">
                <a:solidFill>
                  <a:srgbClr val="FF0000"/>
                </a:solidFill>
                <a:latin typeface="Simplified Arabic" pitchFamily="18" charset="-78"/>
                <a:ea typeface="Times New Roman"/>
                <a:cs typeface="Simplified Arabic" pitchFamily="18" charset="-78"/>
              </a:rPr>
              <a:t>water </a:t>
            </a:r>
            <a:r>
              <a:rPr lang="en-US" b="1" dirty="0" smtClean="0">
                <a:solidFill>
                  <a:srgbClr val="FF0000"/>
                </a:solidFill>
                <a:latin typeface="Simplified Arabic" pitchFamily="18" charset="-78"/>
                <a:ea typeface="Times New Roman"/>
                <a:cs typeface="Simplified Arabic" pitchFamily="18" charset="-78"/>
              </a:rPr>
              <a:t>depletion</a:t>
            </a:r>
            <a:endParaRPr lang="ar-IQ"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179512" y="980728"/>
            <a:ext cx="8784976" cy="5688632"/>
          </a:xfrm>
        </p:spPr>
        <p:txBody>
          <a:bodyPr>
            <a:normAutofit/>
          </a:bodyPr>
          <a:lstStyle/>
          <a:p>
            <a:pPr algn="justLow">
              <a:tabLst>
                <a:tab pos="588010" algn="l"/>
                <a:tab pos="4931410" algn="l"/>
              </a:tabLst>
            </a:pPr>
            <a:r>
              <a:rPr lang="ar-SA" b="1" dirty="0" smtClean="0">
                <a:solidFill>
                  <a:srgbClr val="FF33CC"/>
                </a:solidFill>
                <a:latin typeface="Simplified Arabic" pitchFamily="18" charset="-78"/>
                <a:ea typeface="Times New Roman"/>
                <a:cs typeface="Simplified Arabic" pitchFamily="18" charset="-78"/>
              </a:rPr>
              <a:t>الأسباب  </a:t>
            </a:r>
            <a:r>
              <a:rPr lang="en-US" b="1" dirty="0">
                <a:solidFill>
                  <a:srgbClr val="FF33CC"/>
                </a:solidFill>
                <a:latin typeface="Simplified Arabic" pitchFamily="18" charset="-78"/>
                <a:ea typeface="Times New Roman"/>
                <a:cs typeface="Simplified Arabic" pitchFamily="18" charset="-78"/>
              </a:rPr>
              <a:t>Reason</a:t>
            </a:r>
            <a:endParaRPr lang="en-US" sz="2800" dirty="0">
              <a:solidFill>
                <a:srgbClr val="FF33CC"/>
              </a:solidFill>
              <a:latin typeface="Simplified Arabic" pitchFamily="18" charset="-78"/>
              <a:ea typeface="Times New Roman"/>
              <a:cs typeface="Simplified Arabic" pitchFamily="18" charset="-78"/>
            </a:endParaRPr>
          </a:p>
          <a:p>
            <a:pPr lvl="0" algn="justLow">
              <a:buFont typeface="+mj-lt"/>
              <a:buAutoNum type="arabicPeriod"/>
              <a:tabLst>
                <a:tab pos="228600" algn="l"/>
                <a:tab pos="342900" algn="l"/>
              </a:tabLst>
            </a:pPr>
            <a:r>
              <a:rPr lang="ar-SA" dirty="0">
                <a:latin typeface="Times New Roman"/>
                <a:ea typeface="Times New Roman"/>
                <a:cs typeface="Simplified Arabic"/>
              </a:rPr>
              <a:t>التعرق لفترة طويلة وعدم تعويض المفقود بواسطة تناول الماء والملح.</a:t>
            </a:r>
            <a:endParaRPr lang="en-US" sz="2800" dirty="0">
              <a:latin typeface="Times New Roman"/>
              <a:ea typeface="Times New Roman"/>
            </a:endParaRPr>
          </a:p>
          <a:p>
            <a:pPr lvl="0" algn="justLow">
              <a:buFont typeface="+mj-lt"/>
              <a:buAutoNum type="arabicPeriod"/>
              <a:tabLst>
                <a:tab pos="228600" algn="l"/>
                <a:tab pos="342900" algn="l"/>
              </a:tabLst>
            </a:pPr>
            <a:r>
              <a:rPr lang="ar-SA" dirty="0">
                <a:latin typeface="Times New Roman"/>
                <a:ea typeface="Times New Roman"/>
                <a:cs typeface="Simplified Arabic"/>
              </a:rPr>
              <a:t>الإصابة بالإسهال الشديد</a:t>
            </a:r>
            <a:r>
              <a:rPr lang="ar-SA" dirty="0" smtClean="0">
                <a:latin typeface="Times New Roman"/>
                <a:ea typeface="Times New Roman"/>
                <a:cs typeface="Simplified Arabic"/>
              </a:rPr>
              <a:t>.</a:t>
            </a:r>
            <a:endParaRPr lang="en-US" sz="2800" dirty="0">
              <a:latin typeface="Times New Roman"/>
              <a:ea typeface="Times New Roman"/>
            </a:endParaRPr>
          </a:p>
        </p:txBody>
      </p:sp>
    </p:spTree>
    <p:extLst>
      <p:ext uri="{BB962C8B-B14F-4D97-AF65-F5344CB8AC3E}">
        <p14:creationId xmlns:p14="http://schemas.microsoft.com/office/powerpoint/2010/main" val="4242503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IQ" b="1" dirty="0" smtClean="0">
                <a:solidFill>
                  <a:srgbClr val="FF0000"/>
                </a:solidFill>
                <a:latin typeface="Simplified Arabic" pitchFamily="18" charset="-78"/>
                <a:ea typeface="Times New Roman"/>
                <a:cs typeface="Simplified Arabic" pitchFamily="18" charset="-78"/>
              </a:rPr>
              <a:t>أعراض </a:t>
            </a:r>
            <a:r>
              <a:rPr lang="ar-SA" b="1" dirty="0" smtClean="0">
                <a:solidFill>
                  <a:srgbClr val="FF0000"/>
                </a:solidFill>
                <a:latin typeface="Simplified Arabic" pitchFamily="18" charset="-78"/>
                <a:ea typeface="Times New Roman"/>
                <a:cs typeface="Simplified Arabic" pitchFamily="18" charset="-78"/>
              </a:rPr>
              <a:t>استنفاذ </a:t>
            </a:r>
            <a:r>
              <a:rPr lang="ar-SA" b="1" dirty="0">
                <a:solidFill>
                  <a:srgbClr val="FF0000"/>
                </a:solidFill>
                <a:latin typeface="Simplified Arabic" pitchFamily="18" charset="-78"/>
                <a:ea typeface="Times New Roman"/>
                <a:cs typeface="Simplified Arabic" pitchFamily="18" charset="-78"/>
              </a:rPr>
              <a:t>الماء</a:t>
            </a:r>
            <a:endParaRPr lang="ar-IQ" dirty="0"/>
          </a:p>
        </p:txBody>
      </p:sp>
      <p:sp>
        <p:nvSpPr>
          <p:cNvPr id="3" name="عنصر نائب للمحتوى 2"/>
          <p:cNvSpPr>
            <a:spLocks noGrp="1"/>
          </p:cNvSpPr>
          <p:nvPr>
            <p:ph idx="1"/>
          </p:nvPr>
        </p:nvSpPr>
        <p:spPr>
          <a:xfrm>
            <a:off x="179512" y="1052736"/>
            <a:ext cx="8784976" cy="5544616"/>
          </a:xfrm>
        </p:spPr>
        <p:txBody>
          <a:bodyPr>
            <a:normAutofit/>
          </a:bodyPr>
          <a:lstStyle/>
          <a:p>
            <a:pPr lvl="1" algn="justLow">
              <a:buFont typeface="Symbol"/>
              <a:buChar char=""/>
              <a:tabLst>
                <a:tab pos="-228600" algn="l"/>
                <a:tab pos="228600" algn="l"/>
              </a:tabLst>
            </a:pPr>
            <a:r>
              <a:rPr lang="ar-SA" b="1" dirty="0">
                <a:solidFill>
                  <a:srgbClr val="FF33CC"/>
                </a:solidFill>
                <a:latin typeface="Simplified Arabic" pitchFamily="18" charset="-78"/>
                <a:ea typeface="Times New Roman"/>
                <a:cs typeface="Simplified Arabic" pitchFamily="18" charset="-78"/>
              </a:rPr>
              <a:t> الأعراض   </a:t>
            </a:r>
            <a:r>
              <a:rPr lang="en-US" b="1" dirty="0">
                <a:solidFill>
                  <a:srgbClr val="FF33CC"/>
                </a:solidFill>
                <a:latin typeface="Simplified Arabic" pitchFamily="18" charset="-78"/>
                <a:ea typeface="Times New Roman"/>
                <a:cs typeface="Simplified Arabic" pitchFamily="18" charset="-78"/>
              </a:rPr>
              <a:t>Symptoms</a:t>
            </a:r>
            <a:endParaRPr lang="en-US" dirty="0">
              <a:solidFill>
                <a:srgbClr val="FF33CC"/>
              </a:solidFill>
              <a:latin typeface="Simplified Arabic" pitchFamily="18" charset="-78"/>
              <a:ea typeface="Times New Roman"/>
              <a:cs typeface="Simplified Arabic" pitchFamily="18" charset="-78"/>
            </a:endParaRPr>
          </a:p>
          <a:p>
            <a:pPr lvl="2" algn="justLow">
              <a:buFont typeface="+mj-lt"/>
              <a:buAutoNum type="arabicPeriod"/>
              <a:tabLst>
                <a:tab pos="228600" algn="l"/>
              </a:tabLst>
            </a:pPr>
            <a:r>
              <a:rPr lang="ar-SA" sz="2800" dirty="0">
                <a:solidFill>
                  <a:prstClr val="black"/>
                </a:solidFill>
                <a:latin typeface="Simplified Arabic" pitchFamily="18" charset="-78"/>
                <a:ea typeface="Times New Roman"/>
                <a:cs typeface="Simplified Arabic" pitchFamily="18" charset="-78"/>
              </a:rPr>
              <a:t>الشعور بالعطش </a:t>
            </a:r>
            <a:r>
              <a:rPr lang="en-US" sz="2800" dirty="0">
                <a:solidFill>
                  <a:prstClr val="black"/>
                </a:solidFill>
                <a:latin typeface="Simplified Arabic" pitchFamily="18" charset="-78"/>
                <a:ea typeface="Times New Roman"/>
                <a:cs typeface="Simplified Arabic" pitchFamily="18" charset="-78"/>
              </a:rPr>
              <a:t>Feeling with thirst</a:t>
            </a:r>
            <a:r>
              <a:rPr lang="ar-SA" sz="2800" dirty="0">
                <a:solidFill>
                  <a:prstClr val="black"/>
                </a:solidFill>
                <a:latin typeface="Simplified Arabic" pitchFamily="18" charset="-78"/>
                <a:ea typeface="Times New Roman"/>
                <a:cs typeface="Simplified Arabic" pitchFamily="18" charset="-78"/>
              </a:rPr>
              <a:t>.</a:t>
            </a:r>
            <a:endParaRPr lang="en-US" sz="2800" dirty="0">
              <a:solidFill>
                <a:prstClr val="black"/>
              </a:solidFill>
              <a:latin typeface="Simplified Arabic" pitchFamily="18" charset="-78"/>
              <a:ea typeface="Times New Roman"/>
              <a:cs typeface="Simplified Arabic" pitchFamily="18" charset="-78"/>
            </a:endParaRPr>
          </a:p>
          <a:p>
            <a:pPr lvl="2" algn="justLow">
              <a:buFont typeface="+mj-lt"/>
              <a:buAutoNum type="arabicPeriod"/>
              <a:tabLst>
                <a:tab pos="228600" algn="l"/>
              </a:tabLst>
            </a:pPr>
            <a:r>
              <a:rPr lang="ar-SA" sz="2800" dirty="0">
                <a:solidFill>
                  <a:prstClr val="black"/>
                </a:solidFill>
                <a:latin typeface="Simplified Arabic" pitchFamily="18" charset="-78"/>
                <a:ea typeface="Times New Roman"/>
                <a:cs typeface="Simplified Arabic" pitchFamily="18" charset="-78"/>
              </a:rPr>
              <a:t>تيبس اللسان  </a:t>
            </a:r>
            <a:r>
              <a:rPr lang="en-US" sz="2800" dirty="0">
                <a:solidFill>
                  <a:prstClr val="black"/>
                </a:solidFill>
                <a:latin typeface="Simplified Arabic" pitchFamily="18" charset="-78"/>
                <a:ea typeface="Times New Roman"/>
                <a:cs typeface="Simplified Arabic" pitchFamily="18" charset="-78"/>
              </a:rPr>
              <a:t>Rigidity in tongue</a:t>
            </a:r>
            <a:r>
              <a:rPr lang="ar-SA" sz="2800" dirty="0">
                <a:solidFill>
                  <a:prstClr val="black"/>
                </a:solidFill>
                <a:latin typeface="Simplified Arabic" pitchFamily="18" charset="-78"/>
                <a:ea typeface="Times New Roman"/>
                <a:cs typeface="Simplified Arabic" pitchFamily="18" charset="-78"/>
              </a:rPr>
              <a:t>.</a:t>
            </a:r>
            <a:endParaRPr lang="en-US" sz="2800" dirty="0">
              <a:solidFill>
                <a:prstClr val="black"/>
              </a:solidFill>
              <a:latin typeface="Simplified Arabic" pitchFamily="18" charset="-78"/>
              <a:ea typeface="Times New Roman"/>
              <a:cs typeface="Simplified Arabic" pitchFamily="18" charset="-78"/>
            </a:endParaRPr>
          </a:p>
          <a:p>
            <a:pPr lvl="2" algn="justLow">
              <a:buFont typeface="+mj-lt"/>
              <a:buAutoNum type="arabicPeriod"/>
              <a:tabLst>
                <a:tab pos="228600" algn="l"/>
              </a:tabLst>
            </a:pPr>
            <a:r>
              <a:rPr lang="ar-SA" sz="2800" dirty="0">
                <a:solidFill>
                  <a:prstClr val="black"/>
                </a:solidFill>
                <a:latin typeface="Simplified Arabic" pitchFamily="18" charset="-78"/>
                <a:ea typeface="Times New Roman"/>
                <a:cs typeface="Simplified Arabic" pitchFamily="18" charset="-78"/>
              </a:rPr>
              <a:t>الإرهاق الشديد والضعف العام </a:t>
            </a:r>
            <a:r>
              <a:rPr lang="en-US" sz="2800" dirty="0">
                <a:solidFill>
                  <a:prstClr val="black"/>
                </a:solidFill>
                <a:latin typeface="Simplified Arabic" pitchFamily="18" charset="-78"/>
                <a:ea typeface="Times New Roman"/>
                <a:cs typeface="Simplified Arabic" pitchFamily="18" charset="-78"/>
              </a:rPr>
              <a:t>High  exhaustion and general</a:t>
            </a:r>
            <a:r>
              <a:rPr lang="ar-SA" sz="2800" dirty="0">
                <a:solidFill>
                  <a:prstClr val="black"/>
                </a:solidFill>
                <a:latin typeface="Simplified Arabic" pitchFamily="18" charset="-78"/>
                <a:ea typeface="Times New Roman"/>
                <a:cs typeface="Simplified Arabic" pitchFamily="18" charset="-78"/>
              </a:rPr>
              <a:t>.</a:t>
            </a:r>
            <a:endParaRPr lang="en-US" sz="2800" dirty="0">
              <a:solidFill>
                <a:prstClr val="black"/>
              </a:solidFill>
              <a:latin typeface="Simplified Arabic" pitchFamily="18" charset="-78"/>
              <a:ea typeface="Times New Roman"/>
              <a:cs typeface="Simplified Arabic" pitchFamily="18" charset="-78"/>
            </a:endParaRPr>
          </a:p>
          <a:p>
            <a:pPr lvl="2" algn="justLow">
              <a:buFont typeface="+mj-lt"/>
              <a:buAutoNum type="arabicPeriod"/>
              <a:tabLst>
                <a:tab pos="228600" algn="l"/>
              </a:tabLst>
            </a:pPr>
            <a:r>
              <a:rPr lang="ar-SA" sz="2800" dirty="0">
                <a:solidFill>
                  <a:prstClr val="black"/>
                </a:solidFill>
                <a:latin typeface="Simplified Arabic" pitchFamily="18" charset="-78"/>
                <a:ea typeface="Times New Roman"/>
                <a:cs typeface="Simplified Arabic" pitchFamily="18" charset="-78"/>
              </a:rPr>
              <a:t>عدم التوافق العصبي العضلي. </a:t>
            </a:r>
            <a:endParaRPr lang="en-US" sz="2800" dirty="0">
              <a:solidFill>
                <a:prstClr val="black"/>
              </a:solidFill>
              <a:latin typeface="Simplified Arabic" pitchFamily="18" charset="-78"/>
              <a:ea typeface="Times New Roman"/>
              <a:cs typeface="Simplified Arabic" pitchFamily="18" charset="-78"/>
            </a:endParaRPr>
          </a:p>
          <a:p>
            <a:pPr lvl="2" algn="justLow">
              <a:buFont typeface="+mj-lt"/>
              <a:buAutoNum type="arabicPeriod"/>
              <a:tabLst>
                <a:tab pos="228600" algn="l"/>
              </a:tabLst>
            </a:pPr>
            <a:r>
              <a:rPr lang="ar-SA" sz="2800" dirty="0">
                <a:solidFill>
                  <a:prstClr val="black"/>
                </a:solidFill>
                <a:latin typeface="Simplified Arabic" pitchFamily="18" charset="-78"/>
                <a:ea typeface="Times New Roman"/>
                <a:cs typeface="Simplified Arabic" pitchFamily="18" charset="-78"/>
              </a:rPr>
              <a:t>تشوش الذاكرة.</a:t>
            </a:r>
            <a:endParaRPr lang="en-US" sz="2800" dirty="0">
              <a:solidFill>
                <a:prstClr val="black"/>
              </a:solidFill>
              <a:latin typeface="Simplified Arabic" pitchFamily="18" charset="-78"/>
              <a:ea typeface="Times New Roman"/>
              <a:cs typeface="Simplified Arabic" pitchFamily="18" charset="-78"/>
            </a:endParaRPr>
          </a:p>
          <a:p>
            <a:pPr lvl="2" algn="justLow">
              <a:buFont typeface="+mj-lt"/>
              <a:buAutoNum type="arabicPeriod"/>
              <a:tabLst>
                <a:tab pos="228600" algn="l"/>
              </a:tabLst>
            </a:pPr>
            <a:r>
              <a:rPr lang="ar-SA" sz="2800" dirty="0">
                <a:solidFill>
                  <a:prstClr val="black"/>
                </a:solidFill>
                <a:latin typeface="Simplified Arabic" pitchFamily="18" charset="-78"/>
                <a:ea typeface="Times New Roman"/>
                <a:cs typeface="Simplified Arabic" pitchFamily="18" charset="-78"/>
              </a:rPr>
              <a:t>قلة الإدراك.  </a:t>
            </a:r>
            <a:endParaRPr lang="en-US" sz="2800" dirty="0">
              <a:solidFill>
                <a:prstClr val="black"/>
              </a:solidFill>
              <a:latin typeface="Simplified Arabic" pitchFamily="18" charset="-78"/>
              <a:ea typeface="Times New Roman"/>
              <a:cs typeface="Simplified Arabic" pitchFamily="18" charset="-78"/>
            </a:endParaRPr>
          </a:p>
          <a:p>
            <a:pPr lvl="2" algn="justLow">
              <a:buFont typeface="+mj-lt"/>
              <a:buAutoNum type="arabicPeriod"/>
              <a:tabLst>
                <a:tab pos="228600" algn="l"/>
              </a:tabLst>
            </a:pPr>
            <a:r>
              <a:rPr lang="ar-SA" sz="2800" dirty="0">
                <a:solidFill>
                  <a:prstClr val="black"/>
                </a:solidFill>
                <a:latin typeface="Simplified Arabic" pitchFamily="18" charset="-78"/>
                <a:ea typeface="Times New Roman"/>
                <a:cs typeface="Simplified Arabic" pitchFamily="18" charset="-78"/>
              </a:rPr>
              <a:t>ارتفاع حرارة الجسم مع قلة التعرق</a:t>
            </a:r>
            <a:r>
              <a:rPr lang="ar-SA" sz="2800" dirty="0" smtClean="0">
                <a:solidFill>
                  <a:prstClr val="black"/>
                </a:solidFill>
                <a:latin typeface="Simplified Arabic" pitchFamily="18" charset="-78"/>
                <a:ea typeface="Times New Roman"/>
                <a:cs typeface="Simplified Arabic" pitchFamily="18" charset="-78"/>
              </a:rPr>
              <a:t>.</a:t>
            </a:r>
            <a:endParaRPr lang="en-US" sz="2800" dirty="0">
              <a:solidFill>
                <a:prstClr val="black"/>
              </a:solidFill>
              <a:latin typeface="Simplified Arabic" pitchFamily="18" charset="-78"/>
              <a:ea typeface="Times New Roman"/>
              <a:cs typeface="Simplified Arabic" pitchFamily="18" charset="-78"/>
            </a:endParaRPr>
          </a:p>
        </p:txBody>
      </p:sp>
    </p:spTree>
    <p:extLst>
      <p:ext uri="{BB962C8B-B14F-4D97-AF65-F5344CB8AC3E}">
        <p14:creationId xmlns:p14="http://schemas.microsoft.com/office/powerpoint/2010/main" val="2887161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60648"/>
            <a:ext cx="8229600" cy="562074"/>
          </a:xfrm>
        </p:spPr>
        <p:txBody>
          <a:bodyPr>
            <a:normAutofit fontScale="90000"/>
          </a:bodyPr>
          <a:lstStyle/>
          <a:p>
            <a:r>
              <a:rPr lang="ar-IQ" b="1" dirty="0" smtClean="0">
                <a:solidFill>
                  <a:srgbClr val="FF0000"/>
                </a:solidFill>
                <a:latin typeface="Simplified Arabic" pitchFamily="18" charset="-78"/>
                <a:ea typeface="Times New Roman"/>
                <a:cs typeface="Simplified Arabic" pitchFamily="18" charset="-78"/>
              </a:rPr>
              <a:t>علاج </a:t>
            </a:r>
            <a:r>
              <a:rPr lang="ar-SA" b="1" dirty="0" smtClean="0">
                <a:solidFill>
                  <a:srgbClr val="FF0000"/>
                </a:solidFill>
                <a:latin typeface="Simplified Arabic" pitchFamily="18" charset="-78"/>
                <a:ea typeface="Times New Roman"/>
                <a:cs typeface="Simplified Arabic" pitchFamily="18" charset="-78"/>
              </a:rPr>
              <a:t>استنفاذ الماء</a:t>
            </a:r>
            <a:endParaRPr lang="ar-IQ" dirty="0"/>
          </a:p>
        </p:txBody>
      </p:sp>
      <p:sp>
        <p:nvSpPr>
          <p:cNvPr id="3" name="عنصر نائب للمحتوى 2"/>
          <p:cNvSpPr>
            <a:spLocks noGrp="1"/>
          </p:cNvSpPr>
          <p:nvPr>
            <p:ph idx="1"/>
          </p:nvPr>
        </p:nvSpPr>
        <p:spPr>
          <a:xfrm>
            <a:off x="179512" y="980728"/>
            <a:ext cx="8712968" cy="5616624"/>
          </a:xfrm>
        </p:spPr>
        <p:txBody>
          <a:bodyPr>
            <a:normAutofit/>
          </a:bodyPr>
          <a:lstStyle/>
          <a:p>
            <a:pPr lvl="0" algn="justLow">
              <a:buFont typeface="Symbol"/>
              <a:buChar char=""/>
              <a:tabLst>
                <a:tab pos="-228600" algn="l"/>
                <a:tab pos="114300" algn="l"/>
              </a:tabLst>
            </a:pPr>
            <a:r>
              <a:rPr lang="ar-SA" sz="3600" b="1" dirty="0">
                <a:solidFill>
                  <a:prstClr val="black"/>
                </a:solidFill>
                <a:latin typeface="Simplified Arabic" pitchFamily="18" charset="-78"/>
                <a:ea typeface="Times New Roman"/>
                <a:cs typeface="Simplified Arabic" pitchFamily="18" charset="-78"/>
              </a:rPr>
              <a:t> العلاج   </a:t>
            </a:r>
            <a:r>
              <a:rPr lang="en-US" sz="3600" b="1" dirty="0">
                <a:solidFill>
                  <a:prstClr val="black"/>
                </a:solidFill>
                <a:latin typeface="Simplified Arabic" pitchFamily="18" charset="-78"/>
                <a:ea typeface="Times New Roman"/>
                <a:cs typeface="Simplified Arabic" pitchFamily="18" charset="-78"/>
              </a:rPr>
              <a:t>(Therapeutic) </a:t>
            </a:r>
            <a:endParaRPr lang="en-US" sz="3600" dirty="0">
              <a:solidFill>
                <a:prstClr val="black"/>
              </a:solidFill>
              <a:latin typeface="Simplified Arabic" pitchFamily="18" charset="-78"/>
              <a:ea typeface="Times New Roman"/>
              <a:cs typeface="Simplified Arabic" pitchFamily="18" charset="-78"/>
            </a:endParaRPr>
          </a:p>
          <a:p>
            <a:pPr lvl="1" algn="justLow">
              <a:buFont typeface="+mj-lt"/>
              <a:buAutoNum type="arabicPeriod"/>
              <a:tabLst>
                <a:tab pos="342900" algn="l"/>
                <a:tab pos="588010" algn="l"/>
              </a:tabLst>
            </a:pPr>
            <a:r>
              <a:rPr lang="ar-SA" sz="3600" dirty="0">
                <a:solidFill>
                  <a:prstClr val="black"/>
                </a:solidFill>
                <a:latin typeface="Simplified Arabic" pitchFamily="18" charset="-78"/>
                <a:ea typeface="Times New Roman"/>
                <a:cs typeface="Simplified Arabic" pitchFamily="18" charset="-78"/>
              </a:rPr>
              <a:t>يوضع المصاب بغرفة باردة.</a:t>
            </a:r>
            <a:endParaRPr lang="en-US" sz="3600" dirty="0">
              <a:solidFill>
                <a:prstClr val="black"/>
              </a:solidFill>
              <a:latin typeface="Simplified Arabic" pitchFamily="18" charset="-78"/>
              <a:ea typeface="Times New Roman"/>
              <a:cs typeface="Simplified Arabic" pitchFamily="18" charset="-78"/>
            </a:endParaRPr>
          </a:p>
          <a:p>
            <a:pPr lvl="1" algn="justLow">
              <a:buFont typeface="+mj-lt"/>
              <a:buAutoNum type="arabicPeriod"/>
              <a:tabLst>
                <a:tab pos="342900" algn="l"/>
                <a:tab pos="588010" algn="l"/>
              </a:tabLst>
            </a:pPr>
            <a:r>
              <a:rPr lang="ar-SA" sz="3600" dirty="0">
                <a:solidFill>
                  <a:prstClr val="black"/>
                </a:solidFill>
                <a:latin typeface="Simplified Arabic" pitchFamily="18" charset="-78"/>
                <a:ea typeface="Times New Roman"/>
                <a:cs typeface="Simplified Arabic" pitchFamily="18" charset="-78"/>
              </a:rPr>
              <a:t>إعطاء السوائل والأملاح بواسطة الوريد ومن ثم الفم.</a:t>
            </a:r>
            <a:endParaRPr lang="en-US" sz="3600" dirty="0">
              <a:solidFill>
                <a:prstClr val="black"/>
              </a:solidFill>
              <a:latin typeface="Simplified Arabic" pitchFamily="18" charset="-78"/>
              <a:ea typeface="Times New Roman"/>
              <a:cs typeface="Simplified Arabic" pitchFamily="18" charset="-78"/>
            </a:endParaRPr>
          </a:p>
          <a:p>
            <a:pPr lvl="1" algn="justLow">
              <a:buFont typeface="+mj-lt"/>
              <a:buAutoNum type="arabicPeriod"/>
              <a:tabLst>
                <a:tab pos="342900" algn="l"/>
                <a:tab pos="588010" algn="l"/>
              </a:tabLst>
            </a:pPr>
            <a:r>
              <a:rPr lang="ar-SA" sz="3600" dirty="0">
                <a:solidFill>
                  <a:prstClr val="black"/>
                </a:solidFill>
                <a:latin typeface="Simplified Arabic" pitchFamily="18" charset="-78"/>
                <a:ea typeface="Times New Roman"/>
                <a:cs typeface="Simplified Arabic" pitchFamily="18" charset="-78"/>
              </a:rPr>
              <a:t>كمادات باردة خاصةً في منطقة الرأس إلى أن يعود المصاب إلى وضعه الطبيعي. </a:t>
            </a:r>
            <a:endParaRPr lang="en-US" sz="3600" dirty="0">
              <a:solidFill>
                <a:prstClr val="black"/>
              </a:solidFill>
              <a:latin typeface="Simplified Arabic" pitchFamily="18" charset="-78"/>
              <a:ea typeface="Times New Roman"/>
              <a:cs typeface="Simplified Arabic" pitchFamily="18" charset="-78"/>
            </a:endParaRPr>
          </a:p>
        </p:txBody>
      </p:sp>
    </p:spTree>
    <p:extLst>
      <p:ext uri="{BB962C8B-B14F-4D97-AF65-F5344CB8AC3E}">
        <p14:creationId xmlns:p14="http://schemas.microsoft.com/office/powerpoint/2010/main" val="2485637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fontScale="90000"/>
          </a:bodyPr>
          <a:lstStyle/>
          <a:p>
            <a:r>
              <a:rPr lang="ar-SA" b="1" dirty="0">
                <a:solidFill>
                  <a:srgbClr val="FF0000"/>
                </a:solidFill>
                <a:latin typeface="Simplified Arabic" pitchFamily="18" charset="-78"/>
                <a:ea typeface="Times New Roman"/>
                <a:cs typeface="Simplified Arabic" pitchFamily="18" charset="-78"/>
              </a:rPr>
              <a:t>6ـ5ـ5 استنفاذ الملح </a:t>
            </a:r>
            <a:r>
              <a:rPr lang="en-US" b="1" dirty="0">
                <a:solidFill>
                  <a:srgbClr val="FF0000"/>
                </a:solidFill>
                <a:latin typeface="Simplified Arabic" pitchFamily="18" charset="-78"/>
                <a:ea typeface="Times New Roman"/>
                <a:cs typeface="Simplified Arabic" pitchFamily="18" charset="-78"/>
              </a:rPr>
              <a:t>Salt depletion </a:t>
            </a:r>
            <a:endParaRPr lang="ar-IQ"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179512" y="980728"/>
            <a:ext cx="8712968" cy="5760640"/>
          </a:xfrm>
        </p:spPr>
        <p:txBody>
          <a:bodyPr>
            <a:normAutofit/>
          </a:bodyPr>
          <a:lstStyle/>
          <a:p>
            <a:pPr marL="114300" algn="justLow">
              <a:tabLst>
                <a:tab pos="588010" algn="l"/>
                <a:tab pos="4931410" algn="l"/>
              </a:tabLst>
            </a:pPr>
            <a:r>
              <a:rPr lang="ar-SA" dirty="0" smtClean="0">
                <a:latin typeface="Times New Roman"/>
                <a:ea typeface="Times New Roman"/>
                <a:cs typeface="Simplified Arabic"/>
              </a:rPr>
              <a:t>يحدث </a:t>
            </a:r>
            <a:r>
              <a:rPr lang="ar-SA" dirty="0">
                <a:latin typeface="Times New Roman"/>
                <a:ea typeface="Times New Roman"/>
                <a:cs typeface="Simplified Arabic"/>
              </a:rPr>
              <a:t>نتيجة التعرق الشديد مع تعويض الماء فقط وعدم تعويض الملح المفقود.</a:t>
            </a:r>
            <a:endParaRPr lang="en-US" sz="2800" dirty="0">
              <a:latin typeface="Times New Roman"/>
              <a:ea typeface="Times New Roman"/>
            </a:endParaRPr>
          </a:p>
          <a:p>
            <a:pPr lvl="1" algn="justLow">
              <a:buFont typeface="Symbol"/>
              <a:buChar char=""/>
              <a:tabLst>
                <a:tab pos="-228600" algn="l"/>
                <a:tab pos="107950" algn="l"/>
                <a:tab pos="588010" algn="l"/>
              </a:tabLst>
            </a:pPr>
            <a:r>
              <a:rPr lang="ar-SA" b="1" dirty="0">
                <a:solidFill>
                  <a:srgbClr val="FF33CC"/>
                </a:solidFill>
                <a:latin typeface="Times New Roman"/>
                <a:ea typeface="Times New Roman"/>
                <a:cs typeface="Simplified Arabic"/>
              </a:rPr>
              <a:t> الأعراض  </a:t>
            </a:r>
            <a:r>
              <a:rPr lang="en-US" b="1" dirty="0">
                <a:solidFill>
                  <a:srgbClr val="FF33CC"/>
                </a:solidFill>
                <a:latin typeface="Times New Roman"/>
                <a:ea typeface="Times New Roman"/>
                <a:cs typeface="Simplified Arabic"/>
              </a:rPr>
              <a:t>(Symptoms)</a:t>
            </a:r>
            <a:endParaRPr lang="en-US" sz="2400" dirty="0">
              <a:solidFill>
                <a:srgbClr val="FF33CC"/>
              </a:solidFill>
              <a:latin typeface="Times New Roman"/>
              <a:ea typeface="Times New Roman"/>
            </a:endParaRPr>
          </a:p>
          <a:p>
            <a:pPr marL="114300" algn="justLow">
              <a:tabLst>
                <a:tab pos="588010" algn="l"/>
                <a:tab pos="4931410" algn="l"/>
              </a:tabLst>
            </a:pPr>
            <a:r>
              <a:rPr lang="ar-SA" dirty="0">
                <a:latin typeface="Times New Roman"/>
                <a:ea typeface="Times New Roman"/>
                <a:cs typeface="Simplified Arabic"/>
              </a:rPr>
              <a:t>1. الصداع الشديد</a:t>
            </a:r>
            <a:r>
              <a:rPr lang="ar-SA" dirty="0" smtClean="0">
                <a:latin typeface="Times New Roman"/>
                <a:ea typeface="Times New Roman"/>
                <a:cs typeface="Simplified Arabic"/>
              </a:rPr>
              <a:t>.</a:t>
            </a:r>
            <a:endParaRPr lang="ar-IQ" dirty="0" smtClean="0">
              <a:latin typeface="Times New Roman"/>
              <a:ea typeface="Times New Roman"/>
              <a:cs typeface="Simplified Arabic"/>
            </a:endParaRPr>
          </a:p>
          <a:p>
            <a:pPr marL="114300" algn="justLow">
              <a:tabLst>
                <a:tab pos="588010" algn="l"/>
                <a:tab pos="4931410" algn="l"/>
              </a:tabLst>
            </a:pPr>
            <a:r>
              <a:rPr lang="ar-SA" dirty="0" smtClean="0">
                <a:latin typeface="Times New Roman"/>
                <a:ea typeface="Times New Roman"/>
                <a:cs typeface="Simplified Arabic"/>
              </a:rPr>
              <a:t>2</a:t>
            </a:r>
            <a:r>
              <a:rPr lang="ar-SA" dirty="0">
                <a:latin typeface="Times New Roman"/>
                <a:ea typeface="Times New Roman"/>
                <a:cs typeface="Simplified Arabic"/>
              </a:rPr>
              <a:t>. الإرهاق العضلي</a:t>
            </a:r>
            <a:r>
              <a:rPr lang="ar-SA" dirty="0" smtClean="0">
                <a:latin typeface="Times New Roman"/>
                <a:ea typeface="Times New Roman"/>
                <a:cs typeface="Simplified Arabic"/>
              </a:rPr>
              <a:t>.</a:t>
            </a:r>
            <a:endParaRPr lang="ar-IQ" dirty="0" smtClean="0">
              <a:latin typeface="Times New Roman"/>
              <a:ea typeface="Times New Roman"/>
              <a:cs typeface="Simplified Arabic"/>
            </a:endParaRPr>
          </a:p>
          <a:p>
            <a:pPr marL="114300" algn="justLow">
              <a:tabLst>
                <a:tab pos="588010" algn="l"/>
                <a:tab pos="4931410" algn="l"/>
              </a:tabLst>
            </a:pPr>
            <a:r>
              <a:rPr lang="ar-SA" dirty="0" smtClean="0">
                <a:latin typeface="Times New Roman"/>
                <a:ea typeface="Times New Roman"/>
                <a:cs typeface="Simplified Arabic"/>
              </a:rPr>
              <a:t>3</a:t>
            </a:r>
            <a:r>
              <a:rPr lang="ar-SA" dirty="0">
                <a:latin typeface="Times New Roman"/>
                <a:ea typeface="Times New Roman"/>
                <a:cs typeface="Simplified Arabic"/>
              </a:rPr>
              <a:t>. دوخة وغثيان وتقيؤ</a:t>
            </a:r>
            <a:r>
              <a:rPr lang="ar-SA" dirty="0" smtClean="0">
                <a:latin typeface="Times New Roman"/>
                <a:ea typeface="Times New Roman"/>
                <a:cs typeface="Simplified Arabic"/>
              </a:rPr>
              <a:t>.</a:t>
            </a:r>
            <a:endParaRPr lang="ar-IQ" dirty="0" smtClean="0">
              <a:latin typeface="Times New Roman"/>
              <a:ea typeface="Times New Roman"/>
              <a:cs typeface="Simplified Arabic"/>
            </a:endParaRPr>
          </a:p>
          <a:p>
            <a:pPr marL="114300" algn="justLow">
              <a:tabLst>
                <a:tab pos="588010" algn="l"/>
                <a:tab pos="4931410" algn="l"/>
              </a:tabLst>
            </a:pPr>
            <a:r>
              <a:rPr lang="ar-SA" dirty="0" smtClean="0">
                <a:latin typeface="Times New Roman"/>
                <a:ea typeface="Times New Roman"/>
                <a:cs typeface="Simplified Arabic"/>
              </a:rPr>
              <a:t>4</a:t>
            </a:r>
            <a:r>
              <a:rPr lang="ar-SA" dirty="0">
                <a:latin typeface="Times New Roman"/>
                <a:ea typeface="Times New Roman"/>
                <a:cs typeface="Simplified Arabic"/>
              </a:rPr>
              <a:t>. إسهال</a:t>
            </a:r>
            <a:r>
              <a:rPr lang="ar-SA" dirty="0" smtClean="0">
                <a:latin typeface="Times New Roman"/>
                <a:ea typeface="Times New Roman"/>
                <a:cs typeface="Simplified Arabic"/>
              </a:rPr>
              <a:t>.</a:t>
            </a:r>
            <a:endParaRPr lang="ar-IQ" dirty="0" smtClean="0">
              <a:latin typeface="Times New Roman"/>
              <a:ea typeface="Times New Roman"/>
              <a:cs typeface="Simplified Arabic"/>
            </a:endParaRPr>
          </a:p>
          <a:p>
            <a:pPr marL="114300" algn="justLow">
              <a:tabLst>
                <a:tab pos="588010" algn="l"/>
                <a:tab pos="4931410" algn="l"/>
              </a:tabLst>
            </a:pPr>
            <a:r>
              <a:rPr lang="ar-SA" dirty="0" smtClean="0">
                <a:latin typeface="Times New Roman"/>
                <a:ea typeface="Times New Roman"/>
                <a:cs typeface="Simplified Arabic"/>
              </a:rPr>
              <a:t>5</a:t>
            </a:r>
            <a:r>
              <a:rPr lang="ar-SA" dirty="0">
                <a:latin typeface="Times New Roman"/>
                <a:ea typeface="Times New Roman"/>
                <a:cs typeface="Simplified Arabic"/>
              </a:rPr>
              <a:t>. تشنجات عضلية</a:t>
            </a:r>
            <a:r>
              <a:rPr lang="ar-SA" dirty="0" smtClean="0">
                <a:latin typeface="Times New Roman"/>
                <a:ea typeface="Times New Roman"/>
                <a:cs typeface="Simplified Arabic"/>
              </a:rPr>
              <a:t>.</a:t>
            </a:r>
            <a:endParaRPr lang="en-US" sz="2800" dirty="0">
              <a:latin typeface="Times New Roman"/>
              <a:ea typeface="Times New Roman"/>
            </a:endParaRPr>
          </a:p>
        </p:txBody>
      </p:sp>
    </p:spTree>
    <p:extLst>
      <p:ext uri="{BB962C8B-B14F-4D97-AF65-F5344CB8AC3E}">
        <p14:creationId xmlns:p14="http://schemas.microsoft.com/office/powerpoint/2010/main" val="2746332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fontScale="90000"/>
          </a:bodyPr>
          <a:lstStyle/>
          <a:p>
            <a:r>
              <a:rPr lang="ar-IQ" b="1" dirty="0" smtClean="0">
                <a:solidFill>
                  <a:srgbClr val="FF33CC"/>
                </a:solidFill>
                <a:latin typeface="Simplified Arabic" pitchFamily="18" charset="-78"/>
                <a:cs typeface="Simplified Arabic" pitchFamily="18" charset="-78"/>
              </a:rPr>
              <a:t>علاج </a:t>
            </a:r>
            <a:r>
              <a:rPr lang="ar-SA" b="1" dirty="0">
                <a:solidFill>
                  <a:srgbClr val="FF33CC"/>
                </a:solidFill>
                <a:latin typeface="Simplified Arabic" pitchFamily="18" charset="-78"/>
                <a:ea typeface="Times New Roman"/>
                <a:cs typeface="Simplified Arabic" pitchFamily="18" charset="-78"/>
              </a:rPr>
              <a:t>استنفاذ الملح </a:t>
            </a:r>
            <a:endParaRPr lang="ar-IQ" b="1" dirty="0">
              <a:solidFill>
                <a:srgbClr val="FF33CC"/>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179512" y="908720"/>
            <a:ext cx="8784976" cy="5688632"/>
          </a:xfrm>
        </p:spPr>
        <p:txBody>
          <a:bodyPr/>
          <a:lstStyle/>
          <a:p>
            <a:pPr lvl="0" algn="justLow">
              <a:buFont typeface="Symbol"/>
              <a:buChar char=""/>
              <a:tabLst>
                <a:tab pos="-228600" algn="l"/>
                <a:tab pos="107950" algn="l"/>
                <a:tab pos="588010" algn="l"/>
              </a:tabLst>
            </a:pPr>
            <a:r>
              <a:rPr lang="ar-SA" b="1" dirty="0">
                <a:solidFill>
                  <a:prstClr val="black"/>
                </a:solidFill>
                <a:latin typeface="Times New Roman"/>
                <a:ea typeface="Times New Roman"/>
                <a:cs typeface="Simplified Arabic"/>
              </a:rPr>
              <a:t> العلاج   </a:t>
            </a:r>
            <a:r>
              <a:rPr lang="en-US" b="1" dirty="0">
                <a:solidFill>
                  <a:prstClr val="black"/>
                </a:solidFill>
                <a:latin typeface="Times New Roman"/>
                <a:ea typeface="Times New Roman"/>
                <a:cs typeface="Simplified Arabic"/>
              </a:rPr>
              <a:t>(Therapeutic)</a:t>
            </a:r>
            <a:r>
              <a:rPr lang="en-US" b="1" dirty="0">
                <a:solidFill>
                  <a:prstClr val="black"/>
                </a:solidFill>
                <a:latin typeface="Simplified Arabic"/>
                <a:ea typeface="Times New Roman"/>
              </a:rPr>
              <a:t> </a:t>
            </a:r>
            <a:endParaRPr lang="en-US" sz="2800" dirty="0">
              <a:solidFill>
                <a:prstClr val="black"/>
              </a:solidFill>
              <a:latin typeface="Times New Roman"/>
              <a:ea typeface="Times New Roman"/>
            </a:endParaRPr>
          </a:p>
          <a:p>
            <a:pPr lvl="0" algn="justLow">
              <a:buFont typeface="+mj-lt"/>
              <a:buAutoNum type="arabicPeriod"/>
              <a:tabLst>
                <a:tab pos="342900" algn="l"/>
              </a:tabLst>
            </a:pPr>
            <a:r>
              <a:rPr lang="ar-SA" dirty="0">
                <a:solidFill>
                  <a:prstClr val="black"/>
                </a:solidFill>
                <a:latin typeface="Times New Roman"/>
                <a:ea typeface="Times New Roman"/>
                <a:cs typeface="Simplified Arabic"/>
              </a:rPr>
              <a:t>إعطاء المصاب ملح الطعام مع الماء عن طريق الوريد للحالات الشديدة والفم للحالات الخفيفة.</a:t>
            </a:r>
            <a:endParaRPr lang="en-US" sz="2800" dirty="0">
              <a:solidFill>
                <a:prstClr val="black"/>
              </a:solidFill>
              <a:latin typeface="Times New Roman"/>
              <a:ea typeface="Times New Roman"/>
            </a:endParaRPr>
          </a:p>
          <a:p>
            <a:pPr lvl="0" algn="justLow">
              <a:buFont typeface="+mj-lt"/>
              <a:buAutoNum type="arabicPeriod"/>
              <a:tabLst>
                <a:tab pos="342900" algn="l"/>
              </a:tabLst>
            </a:pPr>
            <a:r>
              <a:rPr lang="ar-SA" dirty="0">
                <a:solidFill>
                  <a:prstClr val="black"/>
                </a:solidFill>
                <a:latin typeface="Times New Roman"/>
                <a:ea typeface="Times New Roman"/>
                <a:cs typeface="Simplified Arabic"/>
              </a:rPr>
              <a:t>لمنع تكرار الحالة يجب تناول مالا يقل عن (10 </a:t>
            </a:r>
            <a:r>
              <a:rPr lang="ar-IQ" dirty="0" smtClean="0">
                <a:solidFill>
                  <a:prstClr val="black"/>
                </a:solidFill>
                <a:latin typeface="Times New Roman"/>
                <a:ea typeface="Times New Roman"/>
                <a:cs typeface="Simplified Arabic"/>
              </a:rPr>
              <a:t>-</a:t>
            </a:r>
            <a:r>
              <a:rPr lang="ar-SA" dirty="0" smtClean="0">
                <a:solidFill>
                  <a:prstClr val="black"/>
                </a:solidFill>
                <a:latin typeface="Times New Roman"/>
                <a:ea typeface="Times New Roman"/>
                <a:cs typeface="Simplified Arabic"/>
              </a:rPr>
              <a:t> </a:t>
            </a:r>
            <a:r>
              <a:rPr lang="ar-SA" dirty="0">
                <a:solidFill>
                  <a:prstClr val="black"/>
                </a:solidFill>
                <a:latin typeface="Times New Roman"/>
                <a:ea typeface="Times New Roman"/>
                <a:cs typeface="Simplified Arabic"/>
              </a:rPr>
              <a:t>15 غم ) من الملح يومياً</a:t>
            </a:r>
            <a:r>
              <a:rPr lang="ar-SA" dirty="0" smtClean="0">
                <a:solidFill>
                  <a:prstClr val="black"/>
                </a:solidFill>
                <a:latin typeface="Times New Roman"/>
                <a:ea typeface="Times New Roman"/>
                <a:cs typeface="Simplified Arabic"/>
              </a:rPr>
              <a:t>.</a:t>
            </a:r>
            <a:endParaRPr lang="en-US" sz="2800" dirty="0">
              <a:solidFill>
                <a:prstClr val="black"/>
              </a:solidFill>
              <a:latin typeface="Times New Roman"/>
              <a:ea typeface="Times New Roman"/>
            </a:endParaRPr>
          </a:p>
        </p:txBody>
      </p:sp>
    </p:spTree>
    <p:extLst>
      <p:ext uri="{BB962C8B-B14F-4D97-AF65-F5344CB8AC3E}">
        <p14:creationId xmlns:p14="http://schemas.microsoft.com/office/powerpoint/2010/main" val="3876858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rmAutofit/>
          </a:bodyPr>
          <a:lstStyle/>
          <a:p>
            <a:r>
              <a:rPr lang="ar-SA" sz="2400" b="1" dirty="0">
                <a:solidFill>
                  <a:srgbClr val="FF0000"/>
                </a:solidFill>
                <a:latin typeface="Simplified Arabic" pitchFamily="18" charset="-78"/>
                <a:ea typeface="Times New Roman"/>
                <a:cs typeface="Simplified Arabic" pitchFamily="18" charset="-78"/>
              </a:rPr>
              <a:t>ـ5ـ6 ضربة الشمس (الضربة الحرارية) </a:t>
            </a:r>
            <a:r>
              <a:rPr lang="en-US" sz="2400" b="1" dirty="0">
                <a:solidFill>
                  <a:srgbClr val="FF0000"/>
                </a:solidFill>
                <a:latin typeface="Simplified Arabic" pitchFamily="18" charset="-78"/>
                <a:ea typeface="Times New Roman"/>
                <a:cs typeface="Simplified Arabic" pitchFamily="18" charset="-78"/>
              </a:rPr>
              <a:t>Sun Stroke – Heat </a:t>
            </a:r>
            <a:r>
              <a:rPr lang="en-US" sz="2400" b="1" dirty="0" smtClean="0">
                <a:solidFill>
                  <a:srgbClr val="FF0000"/>
                </a:solidFill>
                <a:latin typeface="Simplified Arabic" pitchFamily="18" charset="-78"/>
                <a:ea typeface="Times New Roman"/>
                <a:cs typeface="Simplified Arabic" pitchFamily="18" charset="-78"/>
              </a:rPr>
              <a:t>Stroke</a:t>
            </a:r>
            <a:endParaRPr lang="ar-IQ" sz="24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251520" y="764704"/>
            <a:ext cx="8640960" cy="5760640"/>
          </a:xfrm>
        </p:spPr>
        <p:txBody>
          <a:bodyPr>
            <a:normAutofit/>
          </a:bodyPr>
          <a:lstStyle/>
          <a:p>
            <a:pPr marL="114300" algn="just"/>
            <a:r>
              <a:rPr lang="ar-IQ" b="1" dirty="0" smtClean="0">
                <a:latin typeface="Simplified Arabic" panose="02020603050405020304" pitchFamily="18" charset="-78"/>
                <a:ea typeface="Times New Roman"/>
                <a:cs typeface="Simplified Arabic" panose="02020603050405020304" pitchFamily="18" charset="-78"/>
              </a:rPr>
              <a:t>تَحدث </a:t>
            </a:r>
            <a:r>
              <a:rPr lang="ar-IQ" b="1" dirty="0">
                <a:latin typeface="Simplified Arabic" panose="02020603050405020304" pitchFamily="18" charset="-78"/>
                <a:ea typeface="Times New Roman"/>
                <a:cs typeface="Simplified Arabic" panose="02020603050405020304" pitchFamily="18" charset="-78"/>
              </a:rPr>
              <a:t>هذه الإصابة نتيجة ممارسة النشاط في </a:t>
            </a:r>
            <a:r>
              <a:rPr lang="ar-IQ" b="1" dirty="0">
                <a:solidFill>
                  <a:srgbClr val="FF33CC"/>
                </a:solidFill>
                <a:latin typeface="Simplified Arabic" panose="02020603050405020304" pitchFamily="18" charset="-78"/>
                <a:ea typeface="Times New Roman"/>
                <a:cs typeface="Simplified Arabic" panose="02020603050405020304" pitchFamily="18" charset="-78"/>
              </a:rPr>
              <a:t>البيئة الحارة </a:t>
            </a:r>
            <a:r>
              <a:rPr lang="ar-IQ" b="1" dirty="0">
                <a:latin typeface="Simplified Arabic" panose="02020603050405020304" pitchFamily="18" charset="-78"/>
                <a:ea typeface="Times New Roman"/>
                <a:cs typeface="Simplified Arabic" panose="02020603050405020304" pitchFamily="18" charset="-78"/>
              </a:rPr>
              <a:t>، </a:t>
            </a:r>
            <a:endParaRPr lang="ar-IQ" b="1" dirty="0" smtClean="0">
              <a:latin typeface="Simplified Arabic" panose="02020603050405020304" pitchFamily="18" charset="-78"/>
              <a:ea typeface="Times New Roman"/>
              <a:cs typeface="Simplified Arabic" panose="02020603050405020304" pitchFamily="18" charset="-78"/>
            </a:endParaRPr>
          </a:p>
          <a:p>
            <a:pPr marL="114300" algn="just"/>
            <a:r>
              <a:rPr lang="ar-IQ" b="1" dirty="0" smtClean="0">
                <a:latin typeface="Simplified Arabic" panose="02020603050405020304" pitchFamily="18" charset="-78"/>
                <a:ea typeface="Times New Roman"/>
                <a:cs typeface="Simplified Arabic" panose="02020603050405020304" pitchFamily="18" charset="-78"/>
              </a:rPr>
              <a:t>عند </a:t>
            </a:r>
            <a:r>
              <a:rPr lang="ar-IQ" b="1" dirty="0">
                <a:latin typeface="Simplified Arabic" panose="02020603050405020304" pitchFamily="18" charset="-78"/>
                <a:ea typeface="Times New Roman"/>
                <a:cs typeface="Simplified Arabic" panose="02020603050405020304" pitchFamily="18" charset="-78"/>
              </a:rPr>
              <a:t>ارتداء الملابس الثقيلة مع وجود نسبة مرتفعة من الرطوبة </a:t>
            </a:r>
            <a:r>
              <a:rPr lang="en-US" b="1" dirty="0">
                <a:latin typeface="Simplified Arabic" panose="02020603050405020304" pitchFamily="18" charset="-78"/>
                <a:ea typeface="Times New Roman"/>
                <a:cs typeface="Simplified Arabic" panose="02020603050405020304" pitchFamily="18" charset="-78"/>
              </a:rPr>
              <a:t>(humidity</a:t>
            </a:r>
            <a:r>
              <a:rPr lang="en-US" b="1" dirty="0" smtClean="0">
                <a:latin typeface="Simplified Arabic" panose="02020603050405020304" pitchFamily="18" charset="-78"/>
                <a:ea typeface="Times New Roman"/>
                <a:cs typeface="Simplified Arabic" panose="02020603050405020304" pitchFamily="18" charset="-78"/>
              </a:rPr>
              <a:t>)</a:t>
            </a:r>
            <a:endParaRPr lang="ar-IQ" b="1" dirty="0" smtClean="0">
              <a:latin typeface="Simplified Arabic" panose="02020603050405020304" pitchFamily="18" charset="-78"/>
              <a:ea typeface="Times New Roman"/>
              <a:cs typeface="Simplified Arabic" panose="02020603050405020304" pitchFamily="18" charset="-78"/>
            </a:endParaRPr>
          </a:p>
          <a:p>
            <a:pPr marL="114300" algn="just"/>
            <a:r>
              <a:rPr lang="ar-IQ" b="1" dirty="0" smtClean="0">
                <a:latin typeface="Simplified Arabic" panose="02020603050405020304" pitchFamily="18" charset="-78"/>
                <a:ea typeface="Times New Roman"/>
                <a:cs typeface="Simplified Arabic" panose="02020603050405020304" pitchFamily="18" charset="-78"/>
              </a:rPr>
              <a:t> </a:t>
            </a:r>
            <a:r>
              <a:rPr lang="ar-IQ" b="1" dirty="0">
                <a:latin typeface="Simplified Arabic" panose="02020603050405020304" pitchFamily="18" charset="-78"/>
                <a:ea typeface="Times New Roman"/>
                <a:cs typeface="Simplified Arabic" panose="02020603050405020304" pitchFamily="18" charset="-78"/>
              </a:rPr>
              <a:t>وفقدان الجسم للماء والأملاح مما يؤدي إلى هبوط </a:t>
            </a:r>
            <a:r>
              <a:rPr lang="en-US" b="1" dirty="0">
                <a:latin typeface="Simplified Arabic" panose="02020603050405020304" pitchFamily="18" charset="-78"/>
                <a:ea typeface="Times New Roman"/>
                <a:cs typeface="Simplified Arabic" panose="02020603050405020304" pitchFamily="18" charset="-78"/>
              </a:rPr>
              <a:t>(collapse)</a:t>
            </a:r>
            <a:r>
              <a:rPr lang="ar-IQ" b="1" dirty="0">
                <a:latin typeface="Simplified Arabic" panose="02020603050405020304" pitchFamily="18" charset="-78"/>
                <a:ea typeface="Times New Roman"/>
                <a:cs typeface="Simplified Arabic" panose="02020603050405020304" pitchFamily="18" charset="-78"/>
              </a:rPr>
              <a:t> شامل في الدورة الدموية وارتفاع درجة الحرارة ارتفاعاً كبيراً .</a:t>
            </a:r>
            <a:endParaRPr lang="en-US" sz="2800" b="1" dirty="0">
              <a:latin typeface="Simplified Arabic" panose="02020603050405020304" pitchFamily="18" charset="-78"/>
              <a:ea typeface="Times New Roman"/>
              <a:cs typeface="Simplified Arabic" panose="02020603050405020304" pitchFamily="18" charset="-78"/>
            </a:endParaRPr>
          </a:p>
          <a:p>
            <a:pPr marL="114300" algn="just"/>
            <a:r>
              <a:rPr lang="ar-IQ" b="1" dirty="0">
                <a:latin typeface="Simplified Arabic" panose="02020603050405020304" pitchFamily="18" charset="-78"/>
                <a:ea typeface="Times New Roman"/>
                <a:cs typeface="Simplified Arabic" panose="02020603050405020304" pitchFamily="18" charset="-78"/>
              </a:rPr>
              <a:t>ونتيجة لذلك يتعطل </a:t>
            </a:r>
            <a:r>
              <a:rPr lang="en-US" b="1" dirty="0">
                <a:latin typeface="Simplified Arabic" panose="02020603050405020304" pitchFamily="18" charset="-78"/>
                <a:ea typeface="Times New Roman"/>
                <a:cs typeface="Simplified Arabic" panose="02020603050405020304" pitchFamily="18" charset="-78"/>
              </a:rPr>
              <a:t>(breakdown)</a:t>
            </a:r>
            <a:r>
              <a:rPr lang="ar-IQ" b="1" dirty="0">
                <a:latin typeface="Simplified Arabic" panose="02020603050405020304" pitchFamily="18" charset="-78"/>
                <a:ea typeface="Times New Roman"/>
                <a:cs typeface="Simplified Arabic" panose="02020603050405020304" pitchFamily="18" charset="-78"/>
              </a:rPr>
              <a:t>عمل جهاز تنظيم الحرارة الدماغي مما يؤدي إلى ارتفاع مفاجئ في الحرارة والغيبوبة</a:t>
            </a:r>
            <a:r>
              <a:rPr lang="en-US" b="1" dirty="0">
                <a:latin typeface="Simplified Arabic" panose="02020603050405020304" pitchFamily="18" charset="-78"/>
                <a:ea typeface="Times New Roman"/>
                <a:cs typeface="Simplified Arabic" panose="02020603050405020304" pitchFamily="18" charset="-78"/>
              </a:rPr>
              <a:t>(trance) </a:t>
            </a:r>
            <a:r>
              <a:rPr lang="ar-IQ" b="1" dirty="0" smtClean="0">
                <a:latin typeface="Simplified Arabic" panose="02020603050405020304" pitchFamily="18" charset="-78"/>
                <a:ea typeface="Times New Roman"/>
                <a:cs typeface="Simplified Arabic" panose="02020603050405020304" pitchFamily="18" charset="-78"/>
              </a:rPr>
              <a:t>.</a:t>
            </a:r>
            <a:endParaRPr lang="en-US" sz="2800" b="1" dirty="0">
              <a:latin typeface="Simplified Arabic" panose="02020603050405020304" pitchFamily="18" charset="-78"/>
              <a:ea typeface="Times New Roman"/>
              <a:cs typeface="Simplified Arabic" panose="02020603050405020304" pitchFamily="18" charset="-78"/>
            </a:endParaRPr>
          </a:p>
        </p:txBody>
      </p:sp>
    </p:spTree>
    <p:extLst>
      <p:ext uri="{BB962C8B-B14F-4D97-AF65-F5344CB8AC3E}">
        <p14:creationId xmlns:p14="http://schemas.microsoft.com/office/powerpoint/2010/main" val="667448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648072"/>
          </a:xfrm>
        </p:spPr>
        <p:txBody>
          <a:bodyPr>
            <a:normAutofit/>
          </a:bodyPr>
          <a:lstStyle/>
          <a:p>
            <a:pPr lvl="1" algn="ctr" rtl="1">
              <a:spcBef>
                <a:spcPct val="0"/>
              </a:spcBef>
            </a:pPr>
            <a:r>
              <a:rPr lang="ar-SA" sz="3200" b="1" dirty="0" smtClean="0">
                <a:solidFill>
                  <a:srgbClr val="FF0000"/>
                </a:solidFill>
                <a:latin typeface="Simplified Arabic"/>
                <a:ea typeface="Times New Roman"/>
              </a:rPr>
              <a:t>الأعراض</a:t>
            </a:r>
            <a:r>
              <a:rPr kumimoji="0" lang="ar-SA" sz="2400" b="1" i="0" u="none" strike="noStrike" kern="1200" cap="none" spc="0" normalizeH="0" baseline="0" noProof="0" dirty="0" smtClean="0">
                <a:ln>
                  <a:noFill/>
                </a:ln>
                <a:solidFill>
                  <a:srgbClr val="FF0000"/>
                </a:solidFill>
                <a:effectLst/>
                <a:uLnTx/>
                <a:uFillTx/>
                <a:latin typeface="Simplified Arabic" pitchFamily="18" charset="-78"/>
                <a:ea typeface="Times New Roman"/>
                <a:cs typeface="Simplified Arabic" pitchFamily="18" charset="-78"/>
              </a:rPr>
              <a:t> </a:t>
            </a:r>
            <a:r>
              <a:rPr kumimoji="0" lang="ar-IQ" sz="2400" b="1" i="0" u="none" strike="noStrike" kern="1200" cap="none" spc="0" normalizeH="0" baseline="0" noProof="0" dirty="0" smtClean="0">
                <a:ln>
                  <a:noFill/>
                </a:ln>
                <a:solidFill>
                  <a:srgbClr val="FF0000"/>
                </a:solidFill>
                <a:effectLst/>
                <a:uLnTx/>
                <a:uFillTx/>
                <a:latin typeface="Simplified Arabic" pitchFamily="18" charset="-78"/>
                <a:ea typeface="Times New Roman"/>
                <a:cs typeface="Simplified Arabic" pitchFamily="18" charset="-78"/>
              </a:rPr>
              <a:t>لإصابة </a:t>
            </a:r>
            <a:r>
              <a:rPr kumimoji="0" lang="ar-SA" sz="2400" b="1" i="0" u="none" strike="noStrike" kern="1200" cap="none" spc="0" normalizeH="0" baseline="0" noProof="0" dirty="0" smtClean="0">
                <a:ln>
                  <a:noFill/>
                </a:ln>
                <a:solidFill>
                  <a:srgbClr val="FF0000"/>
                </a:solidFill>
                <a:effectLst/>
                <a:uLnTx/>
                <a:uFillTx/>
                <a:latin typeface="Simplified Arabic" pitchFamily="18" charset="-78"/>
                <a:ea typeface="Times New Roman"/>
                <a:cs typeface="Simplified Arabic" pitchFamily="18" charset="-78"/>
              </a:rPr>
              <a:t>ضربة الشمس (الضربة الحرارية)</a:t>
            </a:r>
            <a:r>
              <a:rPr lang="ar-SA" sz="3200" b="1" dirty="0" smtClean="0">
                <a:solidFill>
                  <a:srgbClr val="FF0000"/>
                </a:solidFill>
                <a:latin typeface="Simplified Arabic"/>
                <a:ea typeface="Times New Roman"/>
              </a:rPr>
              <a:t>   </a:t>
            </a:r>
            <a:r>
              <a:rPr lang="en-US" sz="3200" b="1" dirty="0" smtClean="0">
                <a:solidFill>
                  <a:srgbClr val="FF0000"/>
                </a:solidFill>
                <a:latin typeface="Times New Roman"/>
                <a:ea typeface="Times New Roman"/>
                <a:cs typeface="Simplified Arabic"/>
              </a:rPr>
              <a:t>(Symptoms)</a:t>
            </a:r>
            <a:endParaRPr lang="ar-IQ" sz="3200" dirty="0">
              <a:solidFill>
                <a:srgbClr val="FF0000"/>
              </a:solidFill>
            </a:endParaRPr>
          </a:p>
        </p:txBody>
      </p:sp>
      <p:sp>
        <p:nvSpPr>
          <p:cNvPr id="3" name="عنصر نائب للمحتوى 2"/>
          <p:cNvSpPr>
            <a:spLocks noGrp="1"/>
          </p:cNvSpPr>
          <p:nvPr>
            <p:ph idx="1"/>
          </p:nvPr>
        </p:nvSpPr>
        <p:spPr>
          <a:xfrm>
            <a:off x="179512" y="908720"/>
            <a:ext cx="8784976" cy="5616624"/>
          </a:xfrm>
        </p:spPr>
        <p:txBody>
          <a:bodyPr>
            <a:normAutofit/>
          </a:bodyPr>
          <a:lstStyle/>
          <a:p>
            <a:pPr lvl="0" algn="justLow">
              <a:buFont typeface="+mj-lt"/>
              <a:buAutoNum type="arabicPeriod"/>
              <a:tabLst>
                <a:tab pos="342900" algn="l"/>
              </a:tabLst>
            </a:pPr>
            <a:r>
              <a:rPr lang="ar-SA" sz="4000" b="1" dirty="0" smtClean="0">
                <a:latin typeface="Simplified Arabic" panose="02020603050405020304" pitchFamily="18" charset="-78"/>
                <a:ea typeface="Times New Roman"/>
                <a:cs typeface="Simplified Arabic" panose="02020603050405020304" pitchFamily="18" charset="-78"/>
              </a:rPr>
              <a:t>ارتفاع </a:t>
            </a:r>
            <a:r>
              <a:rPr lang="ar-SA" sz="4000" b="1" dirty="0">
                <a:latin typeface="Simplified Arabic" panose="02020603050405020304" pitchFamily="18" charset="-78"/>
                <a:ea typeface="Times New Roman"/>
                <a:cs typeface="Simplified Arabic" panose="02020603050405020304" pitchFamily="18" charset="-78"/>
              </a:rPr>
              <a:t>مفاجئ بالحرارة يؤدي إلى الغيبوبة.</a:t>
            </a:r>
            <a:endParaRPr lang="en-US" sz="4000" b="1" dirty="0">
              <a:latin typeface="Simplified Arabic" panose="02020603050405020304" pitchFamily="18" charset="-78"/>
              <a:ea typeface="Times New Roman"/>
              <a:cs typeface="Simplified Arabic" panose="02020603050405020304" pitchFamily="18" charset="-78"/>
            </a:endParaRPr>
          </a:p>
          <a:p>
            <a:pPr lvl="0" algn="justLow">
              <a:buFont typeface="+mj-lt"/>
              <a:buAutoNum type="arabicPeriod"/>
              <a:tabLst>
                <a:tab pos="342900" algn="l"/>
              </a:tabLst>
            </a:pPr>
            <a:r>
              <a:rPr lang="ar-SA" sz="4000" b="1" dirty="0">
                <a:latin typeface="Simplified Arabic" panose="02020603050405020304" pitchFamily="18" charset="-78"/>
                <a:ea typeface="Times New Roman"/>
                <a:cs typeface="Simplified Arabic" panose="02020603050405020304" pitchFamily="18" charset="-78"/>
              </a:rPr>
              <a:t>مظاهر الاضطراب العصبي كالتقلصات غير الإرادية للعضلات أو ظهور موجات من الصرع.</a:t>
            </a:r>
            <a:endParaRPr lang="en-US" sz="4000" b="1" dirty="0">
              <a:latin typeface="Simplified Arabic" panose="02020603050405020304" pitchFamily="18" charset="-78"/>
              <a:ea typeface="Times New Roman"/>
              <a:cs typeface="Simplified Arabic" panose="02020603050405020304" pitchFamily="18" charset="-78"/>
            </a:endParaRPr>
          </a:p>
          <a:p>
            <a:pPr lvl="0" algn="justLow">
              <a:buFont typeface="+mj-lt"/>
              <a:buAutoNum type="arabicPeriod"/>
              <a:tabLst>
                <a:tab pos="342900" algn="l"/>
              </a:tabLst>
            </a:pPr>
            <a:r>
              <a:rPr lang="ar-SA" sz="4000" b="1" dirty="0">
                <a:latin typeface="Simplified Arabic" panose="02020603050405020304" pitchFamily="18" charset="-78"/>
                <a:ea typeface="Times New Roman"/>
                <a:cs typeface="Simplified Arabic" panose="02020603050405020304" pitchFamily="18" charset="-78"/>
              </a:rPr>
              <a:t>تقيؤ وإسهال شديد </a:t>
            </a:r>
            <a:r>
              <a:rPr lang="en-US" sz="4000" b="1" dirty="0">
                <a:latin typeface="Simplified Arabic" panose="02020603050405020304" pitchFamily="18" charset="-78"/>
                <a:ea typeface="Times New Roman"/>
                <a:cs typeface="Simplified Arabic" panose="02020603050405020304" pitchFamily="18" charset="-78"/>
              </a:rPr>
              <a:t>(diarrhea)</a:t>
            </a:r>
            <a:r>
              <a:rPr lang="ar-SA" sz="4000" b="1" dirty="0">
                <a:latin typeface="Simplified Arabic" panose="02020603050405020304" pitchFamily="18" charset="-78"/>
                <a:ea typeface="Times New Roman"/>
                <a:cs typeface="Simplified Arabic" panose="02020603050405020304" pitchFamily="18" charset="-78"/>
              </a:rPr>
              <a:t>.</a:t>
            </a:r>
            <a:endParaRPr lang="en-US" sz="4000" b="1" dirty="0">
              <a:latin typeface="Simplified Arabic" panose="02020603050405020304" pitchFamily="18" charset="-78"/>
              <a:ea typeface="Times New Roman"/>
              <a:cs typeface="Simplified Arabic" panose="02020603050405020304" pitchFamily="18" charset="-78"/>
            </a:endParaRPr>
          </a:p>
          <a:p>
            <a:pPr lvl="0" algn="justLow">
              <a:buFont typeface="+mj-lt"/>
              <a:buAutoNum type="arabicPeriod"/>
              <a:tabLst>
                <a:tab pos="342900" algn="l"/>
              </a:tabLst>
            </a:pPr>
            <a:r>
              <a:rPr lang="ar-SA" sz="4000" b="1" dirty="0">
                <a:latin typeface="Simplified Arabic" panose="02020603050405020304" pitchFamily="18" charset="-78"/>
                <a:ea typeface="Times New Roman"/>
                <a:cs typeface="Simplified Arabic" panose="02020603050405020304" pitchFamily="18" charset="-78"/>
              </a:rPr>
              <a:t>قد تصل درجة الحرارة إلى أكثر من (</a:t>
            </a:r>
            <a:r>
              <a:rPr lang="en-US" sz="4000" b="1" dirty="0">
                <a:latin typeface="Simplified Arabic" panose="02020603050405020304" pitchFamily="18" charset="-78"/>
                <a:ea typeface="Times New Roman"/>
                <a:cs typeface="Simplified Arabic" panose="02020603050405020304" pitchFamily="18" charset="-78"/>
              </a:rPr>
              <a:t>40ْ</a:t>
            </a:r>
            <a:r>
              <a:rPr lang="ar-SA" sz="4000" b="1" dirty="0">
                <a:latin typeface="Simplified Arabic" panose="02020603050405020304" pitchFamily="18" charset="-78"/>
                <a:ea typeface="Times New Roman"/>
                <a:cs typeface="Simplified Arabic" panose="02020603050405020304" pitchFamily="18" charset="-78"/>
              </a:rPr>
              <a:t>). </a:t>
            </a:r>
            <a:endParaRPr lang="en-US" sz="4000" b="1" dirty="0">
              <a:latin typeface="Simplified Arabic" panose="02020603050405020304" pitchFamily="18" charset="-78"/>
              <a:ea typeface="Times New Roman"/>
              <a:cs typeface="Simplified Arabic" panose="02020603050405020304" pitchFamily="18" charset="-78"/>
            </a:endParaRPr>
          </a:p>
          <a:p>
            <a:pPr lvl="0" algn="justLow">
              <a:buFont typeface="+mj-lt"/>
              <a:buAutoNum type="arabicPeriod"/>
              <a:tabLst>
                <a:tab pos="342900" algn="l"/>
              </a:tabLst>
            </a:pPr>
            <a:r>
              <a:rPr lang="ar-SA" sz="4000" b="1" dirty="0">
                <a:latin typeface="Simplified Arabic" panose="02020603050405020304" pitchFamily="18" charset="-78"/>
                <a:ea typeface="Times New Roman"/>
                <a:cs typeface="Simplified Arabic" panose="02020603050405020304" pitchFamily="18" charset="-78"/>
              </a:rPr>
              <a:t>ارتفاع النبض وسرعة التنفس قد تؤدي للوفاة. </a:t>
            </a:r>
            <a:endParaRPr lang="ar-IQ" sz="4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565975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latin typeface="Simplified Arabic" pitchFamily="18" charset="-78"/>
                <a:cs typeface="Simplified Arabic" pitchFamily="18" charset="-78"/>
              </a:rPr>
              <a:t>تذكير بالمحاضرة السابقة ( 16 ) </a:t>
            </a:r>
            <a:endParaRPr lang="ar-IQ"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1600200"/>
            <a:ext cx="8229600" cy="4925144"/>
          </a:xfrm>
        </p:spPr>
        <p:txBody>
          <a:bodyPr/>
          <a:lstStyle/>
          <a:p>
            <a:pPr algn="ctr"/>
            <a:r>
              <a:rPr lang="ar-IQ" sz="5400" b="1" dirty="0">
                <a:latin typeface="Simplified Arabic" pitchFamily="18" charset="-78"/>
                <a:cs typeface="Simplified Arabic" pitchFamily="18" charset="-78"/>
              </a:rPr>
              <a:t>انتهت المحاضرة السابقة (</a:t>
            </a:r>
            <a:r>
              <a:rPr lang="ar-IQ" sz="5400" b="1" dirty="0" smtClean="0">
                <a:latin typeface="Simplified Arabic" pitchFamily="18" charset="-78"/>
                <a:cs typeface="Simplified Arabic" pitchFamily="18" charset="-78"/>
              </a:rPr>
              <a:t>16) </a:t>
            </a:r>
            <a:endParaRPr lang="ar-IQ" sz="5400" b="1" dirty="0">
              <a:latin typeface="Simplified Arabic" pitchFamily="18" charset="-78"/>
              <a:cs typeface="Simplified Arabic" pitchFamily="18" charset="-78"/>
            </a:endParaRPr>
          </a:p>
          <a:p>
            <a:pPr marL="0" indent="0" algn="ctr">
              <a:buNone/>
            </a:pPr>
            <a:r>
              <a:rPr lang="ar-IQ" sz="5400" b="1" dirty="0" smtClean="0">
                <a:latin typeface="Simplified Arabic" pitchFamily="18" charset="-78"/>
                <a:cs typeface="Simplified Arabic" pitchFamily="18" charset="-78"/>
              </a:rPr>
              <a:t>(الجزء الأول)</a:t>
            </a:r>
            <a:endParaRPr lang="ar-IQ" sz="5400" b="1" dirty="0">
              <a:latin typeface="Simplified Arabic" pitchFamily="18" charset="-78"/>
              <a:cs typeface="Simplified Arabic" pitchFamily="18" charset="-78"/>
            </a:endParaRPr>
          </a:p>
          <a:p>
            <a:pPr algn="ctr"/>
            <a:r>
              <a:rPr lang="ar-IQ" sz="5400" b="1" dirty="0" smtClean="0">
                <a:latin typeface="Simplified Arabic" pitchFamily="18" charset="-78"/>
                <a:cs typeface="Simplified Arabic" pitchFamily="18" charset="-78"/>
              </a:rPr>
              <a:t>المحاضرة (17) موضوعها</a:t>
            </a:r>
          </a:p>
          <a:p>
            <a:pPr algn="ctr"/>
            <a:r>
              <a:rPr lang="ar-IQ" sz="5400" b="1" dirty="0">
                <a:solidFill>
                  <a:srgbClr val="FF0000"/>
                </a:solidFill>
                <a:latin typeface="Simplified Arabic" panose="02020603050405020304" pitchFamily="18" charset="-78"/>
                <a:ea typeface="+mj-ea"/>
                <a:cs typeface="Simplified Arabic" panose="02020603050405020304" pitchFamily="18" charset="-78"/>
              </a:rPr>
              <a:t>المرض الجلدي حب الشباب (</a:t>
            </a:r>
            <a:r>
              <a:rPr lang="en-US" sz="5400" b="1" dirty="0">
                <a:solidFill>
                  <a:srgbClr val="FF0000"/>
                </a:solidFill>
                <a:latin typeface="Simplified Arabic" panose="02020603050405020304" pitchFamily="18" charset="-78"/>
                <a:ea typeface="+mj-ea"/>
                <a:cs typeface="Simplified Arabic" panose="02020603050405020304" pitchFamily="18" charset="-78"/>
              </a:rPr>
              <a:t>(Acne vulgaris</a:t>
            </a:r>
            <a:endParaRPr lang="ar-IQ" sz="5400" b="1" dirty="0">
              <a:latin typeface="Simplified Arabic" pitchFamily="18" charset="-78"/>
              <a:cs typeface="Simplified Arabic" pitchFamily="18" charset="-78"/>
            </a:endParaRPr>
          </a:p>
          <a:p>
            <a:endParaRPr lang="ar-IQ" dirty="0"/>
          </a:p>
        </p:txBody>
      </p:sp>
    </p:spTree>
    <p:extLst>
      <p:ext uri="{BB962C8B-B14F-4D97-AF65-F5344CB8AC3E}">
        <p14:creationId xmlns:p14="http://schemas.microsoft.com/office/powerpoint/2010/main" val="1769164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Autofit/>
          </a:bodyPr>
          <a:lstStyle/>
          <a:p>
            <a:pPr lvl="0"/>
            <a:r>
              <a:rPr lang="ar-SA" sz="2800" b="1" dirty="0" smtClean="0">
                <a:solidFill>
                  <a:srgbClr val="FF0000"/>
                </a:solidFill>
                <a:latin typeface="Simplified Arabic" pitchFamily="18" charset="-78"/>
                <a:ea typeface="Times New Roman"/>
                <a:cs typeface="Simplified Arabic" pitchFamily="18" charset="-78"/>
              </a:rPr>
              <a:t>العلاج</a:t>
            </a:r>
            <a:r>
              <a:rPr lang="ar-IQ" sz="2800" b="1" dirty="0">
                <a:solidFill>
                  <a:srgbClr val="FF0000"/>
                </a:solidFill>
                <a:latin typeface="Simplified Arabic" pitchFamily="18" charset="-78"/>
                <a:ea typeface="Times New Roman"/>
                <a:cs typeface="Simplified Arabic" pitchFamily="18" charset="-78"/>
              </a:rPr>
              <a:t> لإصابة </a:t>
            </a:r>
            <a:r>
              <a:rPr lang="ar-SA" sz="2800" b="1" dirty="0">
                <a:solidFill>
                  <a:srgbClr val="FF0000"/>
                </a:solidFill>
                <a:latin typeface="Simplified Arabic" pitchFamily="18" charset="-78"/>
                <a:ea typeface="Times New Roman"/>
                <a:cs typeface="Simplified Arabic" pitchFamily="18" charset="-78"/>
              </a:rPr>
              <a:t>ضربة الشمس (الضربة الحرارية)</a:t>
            </a:r>
            <a:r>
              <a:rPr lang="ar-SA" sz="2800" b="1" dirty="0" smtClean="0">
                <a:solidFill>
                  <a:srgbClr val="FF0000"/>
                </a:solidFill>
                <a:latin typeface="Simplified Arabic" pitchFamily="18" charset="-78"/>
                <a:ea typeface="Times New Roman"/>
                <a:cs typeface="Simplified Arabic" pitchFamily="18" charset="-78"/>
              </a:rPr>
              <a:t> </a:t>
            </a:r>
            <a:r>
              <a:rPr lang="en-US" sz="2800" b="1" dirty="0" smtClean="0">
                <a:solidFill>
                  <a:srgbClr val="FF0000"/>
                </a:solidFill>
                <a:latin typeface="Simplified Arabic" pitchFamily="18" charset="-78"/>
                <a:ea typeface="Times New Roman"/>
                <a:cs typeface="Simplified Arabic" pitchFamily="18" charset="-78"/>
              </a:rPr>
              <a:t>Therapeutic</a:t>
            </a:r>
            <a:endParaRPr lang="ar-IQ" sz="28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251520" y="980728"/>
            <a:ext cx="8640960" cy="5616624"/>
          </a:xfrm>
        </p:spPr>
        <p:txBody>
          <a:bodyPr>
            <a:normAutofit/>
          </a:bodyPr>
          <a:lstStyle/>
          <a:p>
            <a:pPr marL="114300" algn="justLow"/>
            <a:r>
              <a:rPr lang="ar-IQ" dirty="0" smtClean="0">
                <a:latin typeface="Times New Roman"/>
                <a:ea typeface="Times New Roman"/>
                <a:cs typeface="Simplified Arabic"/>
              </a:rPr>
              <a:t>تستدعي </a:t>
            </a:r>
            <a:r>
              <a:rPr lang="ar-IQ" dirty="0">
                <a:latin typeface="Times New Roman"/>
                <a:ea typeface="Times New Roman"/>
                <a:cs typeface="Simplified Arabic"/>
              </a:rPr>
              <a:t>الضربة الحرارية علاجاً سريعاً وإلا تعرض الدماغ </a:t>
            </a:r>
            <a:r>
              <a:rPr lang="en-US" dirty="0">
                <a:latin typeface="Times New Roman"/>
                <a:ea typeface="Times New Roman"/>
                <a:cs typeface="Simplified Arabic"/>
              </a:rPr>
              <a:t>(brain)</a:t>
            </a:r>
            <a:r>
              <a:rPr lang="ar-IQ" dirty="0">
                <a:latin typeface="Times New Roman"/>
                <a:ea typeface="Times New Roman"/>
                <a:cs typeface="Simplified Arabic"/>
              </a:rPr>
              <a:t> إلى التلف الشديد نتيجة الحرارة العالية واهم خطوات العلاج هي :ـ</a:t>
            </a:r>
            <a:endParaRPr lang="en-US" sz="2800" dirty="0">
              <a:latin typeface="Times New Roman"/>
              <a:ea typeface="Times New Roman"/>
            </a:endParaRPr>
          </a:p>
          <a:p>
            <a:pPr lvl="0" algn="justLow">
              <a:buFont typeface="+mj-cs"/>
              <a:buAutoNum type="arabic1Minus"/>
              <a:tabLst>
                <a:tab pos="16510" algn="l"/>
              </a:tabLst>
            </a:pPr>
            <a:r>
              <a:rPr lang="ar-IQ" dirty="0">
                <a:latin typeface="Times New Roman"/>
                <a:ea typeface="Times New Roman"/>
                <a:cs typeface="Simplified Arabic"/>
              </a:rPr>
              <a:t>خفض درجة حرارة الجسم بسرعة (غمر الجسم بالماء والثلج ) أو وضعه أمام مروحة ويجب عدم خفضه لأقل من (37ْ) درجة مئوية.</a:t>
            </a:r>
            <a:endParaRPr lang="en-US" sz="2800" dirty="0">
              <a:latin typeface="Times New Roman"/>
              <a:ea typeface="Times New Roman"/>
              <a:cs typeface="Times New Roman"/>
            </a:endParaRPr>
          </a:p>
          <a:p>
            <a:pPr lvl="0" algn="justLow">
              <a:buFont typeface="+mj-cs"/>
              <a:buAutoNum type="arabic1Minus"/>
              <a:tabLst>
                <a:tab pos="107950" algn="l"/>
              </a:tabLst>
            </a:pPr>
            <a:r>
              <a:rPr lang="ar-IQ" dirty="0">
                <a:latin typeface="Times New Roman"/>
                <a:ea typeface="Times New Roman"/>
                <a:cs typeface="Simplified Arabic"/>
              </a:rPr>
              <a:t> حقن المصاب بأدوية لمنع موجات الصرع والتشنجات العضلية (الفاليوم</a:t>
            </a:r>
            <a:r>
              <a:rPr lang="ar-IQ" dirty="0" smtClean="0">
                <a:latin typeface="Times New Roman"/>
                <a:ea typeface="Times New Roman"/>
                <a:cs typeface="Simplified Arabic"/>
              </a:rPr>
              <a:t>).</a:t>
            </a:r>
          </a:p>
          <a:p>
            <a:pPr lvl="0" algn="justLow">
              <a:buFont typeface="+mj-cs"/>
              <a:buAutoNum type="arabic1Minus"/>
              <a:tabLst>
                <a:tab pos="107950" algn="l"/>
              </a:tabLst>
            </a:pPr>
            <a:r>
              <a:rPr lang="ar-IQ" sz="2800" dirty="0">
                <a:latin typeface="Times New Roman"/>
                <a:ea typeface="Times New Roman"/>
                <a:cs typeface="Simplified Arabic"/>
              </a:rPr>
              <a:t>تعويض الجسم السوائل المفقودة.</a:t>
            </a:r>
            <a:endParaRPr lang="en-US" sz="2800" dirty="0">
              <a:latin typeface="Times New Roman"/>
              <a:ea typeface="Times New Roman"/>
              <a:cs typeface="Times New Roman"/>
            </a:endParaRPr>
          </a:p>
          <a:p>
            <a:endParaRPr lang="ar-IQ" dirty="0"/>
          </a:p>
        </p:txBody>
      </p:sp>
    </p:spTree>
    <p:extLst>
      <p:ext uri="{BB962C8B-B14F-4D97-AF65-F5344CB8AC3E}">
        <p14:creationId xmlns:p14="http://schemas.microsoft.com/office/powerpoint/2010/main" val="389997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IQ" sz="3600" b="1" dirty="0" smtClean="0">
                <a:solidFill>
                  <a:srgbClr val="FF0000"/>
                </a:solidFill>
                <a:latin typeface="Simplified Arabic" pitchFamily="18" charset="-78"/>
                <a:cs typeface="Simplified Arabic" pitchFamily="18" charset="-78"/>
              </a:rPr>
              <a:t>صورة توضح اسعاف إصابة ضربة الشمس</a:t>
            </a:r>
            <a:endParaRPr lang="ar-IQ" sz="3600" b="1" dirty="0">
              <a:solidFill>
                <a:srgbClr val="FF0000"/>
              </a:solidFill>
              <a:latin typeface="Simplified Arabic" pitchFamily="18" charset="-78"/>
              <a:cs typeface="Simplified Arabic" pitchFamily="18" charset="-78"/>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352928"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162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432048"/>
          </a:xfrm>
        </p:spPr>
        <p:txBody>
          <a:bodyPr>
            <a:normAutofit fontScale="90000"/>
          </a:bodyPr>
          <a:lstStyle/>
          <a:p>
            <a:r>
              <a:rPr lang="ar-SA" b="1" dirty="0">
                <a:solidFill>
                  <a:srgbClr val="FF0000"/>
                </a:solidFill>
                <a:latin typeface="Simplified Arabic" pitchFamily="18" charset="-78"/>
                <a:ea typeface="Times New Roman"/>
                <a:cs typeface="Simplified Arabic" pitchFamily="18" charset="-78"/>
              </a:rPr>
              <a:t>6ـ5ـ7 الضربة بالصقيع </a:t>
            </a:r>
            <a:r>
              <a:rPr lang="en-US" b="1" dirty="0" smtClean="0">
                <a:solidFill>
                  <a:srgbClr val="FF0000"/>
                </a:solidFill>
                <a:latin typeface="Simplified Arabic" pitchFamily="18" charset="-78"/>
                <a:ea typeface="Times New Roman"/>
                <a:cs typeface="Simplified Arabic" pitchFamily="18" charset="-78"/>
              </a:rPr>
              <a:t>Frostbite</a:t>
            </a:r>
            <a:endParaRPr lang="ar-IQ"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1052736"/>
            <a:ext cx="8229600" cy="5544616"/>
          </a:xfrm>
        </p:spPr>
        <p:txBody>
          <a:bodyPr>
            <a:normAutofit fontScale="92500" lnSpcReduction="10000"/>
          </a:bodyPr>
          <a:lstStyle/>
          <a:p>
            <a:pPr lvl="0" algn="justLow">
              <a:buFont typeface="Symbol"/>
              <a:buChar char=""/>
              <a:tabLst>
                <a:tab pos="342900" algn="l"/>
                <a:tab pos="588010" algn="l"/>
                <a:tab pos="4931410" algn="l"/>
              </a:tabLst>
            </a:pPr>
            <a:r>
              <a:rPr lang="ar-SA" b="1" dirty="0" smtClean="0">
                <a:latin typeface="Verdana"/>
                <a:ea typeface="Times New Roman"/>
                <a:cs typeface="Simplified Arabic"/>
              </a:rPr>
              <a:t>الوقاية  </a:t>
            </a:r>
            <a:r>
              <a:rPr lang="en-US" b="1" dirty="0">
                <a:latin typeface="Times New Roman"/>
                <a:ea typeface="Times New Roman"/>
                <a:cs typeface="Simplified Arabic"/>
              </a:rPr>
              <a:t>Protection</a:t>
            </a:r>
            <a:endParaRPr lang="en-US" sz="2800" dirty="0">
              <a:latin typeface="Times New Roman"/>
              <a:ea typeface="Times New Roman"/>
            </a:endParaRPr>
          </a:p>
          <a:p>
            <a:pPr lvl="0" algn="justLow">
              <a:buFont typeface="+mj-cs"/>
              <a:buAutoNum type="arabic1Minus"/>
              <a:tabLst>
                <a:tab pos="228600" algn="l"/>
              </a:tabLst>
            </a:pPr>
            <a:r>
              <a:rPr lang="ar-SA" dirty="0">
                <a:latin typeface="Verdana"/>
                <a:ea typeface="Times New Roman"/>
                <a:cs typeface="Simplified Arabic"/>
              </a:rPr>
              <a:t>لمنع الإصابة بالصقيع لبس</a:t>
            </a:r>
            <a:r>
              <a:rPr lang="ar-SA" dirty="0">
                <a:latin typeface="Times New Roman"/>
                <a:ea typeface="Times New Roman"/>
                <a:cs typeface="Verdana"/>
              </a:rPr>
              <a:t> </a:t>
            </a:r>
            <a:r>
              <a:rPr lang="ar-SA" dirty="0">
                <a:latin typeface="Verdana"/>
                <a:ea typeface="Times New Roman"/>
                <a:cs typeface="Simplified Arabic"/>
              </a:rPr>
              <a:t>طبقات عديدة من الملابس.</a:t>
            </a:r>
            <a:endParaRPr lang="en-US" sz="2800" dirty="0">
              <a:latin typeface="Times New Roman"/>
              <a:ea typeface="Times New Roman"/>
              <a:cs typeface="Times New Roman"/>
            </a:endParaRPr>
          </a:p>
          <a:p>
            <a:pPr lvl="0" algn="justLow">
              <a:buFont typeface="+mj-cs"/>
              <a:buAutoNum type="arabic1Minus"/>
              <a:tabLst>
                <a:tab pos="107950" algn="l"/>
                <a:tab pos="228600" algn="l"/>
              </a:tabLst>
            </a:pPr>
            <a:r>
              <a:rPr lang="en-US" dirty="0">
                <a:latin typeface="Simplified Arabic"/>
                <a:ea typeface="Times New Roman"/>
                <a:cs typeface="Times New Roman"/>
              </a:rPr>
              <a:t> </a:t>
            </a:r>
            <a:r>
              <a:rPr lang="ar-SA" dirty="0">
                <a:latin typeface="Simplified Arabic"/>
                <a:ea typeface="Times New Roman"/>
                <a:cs typeface="Times New Roman"/>
              </a:rPr>
              <a:t>تدليك الأذن والخدود والأنف وأصابع القدم و الأيدي من</a:t>
            </a:r>
            <a:r>
              <a:rPr lang="ar-SA" dirty="0">
                <a:latin typeface="Times New Roman"/>
                <a:ea typeface="Times New Roman"/>
                <a:cs typeface="Verdana"/>
              </a:rPr>
              <a:t> </a:t>
            </a:r>
            <a:r>
              <a:rPr lang="ar-SA" dirty="0">
                <a:latin typeface="Verdana"/>
                <a:ea typeface="Times New Roman"/>
                <a:cs typeface="Simplified Arabic"/>
              </a:rPr>
              <a:t>وقت لآخر.</a:t>
            </a:r>
            <a:endParaRPr lang="en-US" sz="2800" dirty="0">
              <a:latin typeface="Times New Roman"/>
              <a:ea typeface="Times New Roman"/>
              <a:cs typeface="Times New Roman"/>
            </a:endParaRPr>
          </a:p>
          <a:p>
            <a:pPr lvl="0" algn="justLow">
              <a:buFont typeface="+mj-cs"/>
              <a:buAutoNum type="arabic1Minus"/>
              <a:tabLst>
                <a:tab pos="107950" algn="l"/>
                <a:tab pos="228600" algn="l"/>
              </a:tabLst>
            </a:pPr>
            <a:r>
              <a:rPr lang="ar-SA" dirty="0">
                <a:latin typeface="Verdana"/>
                <a:ea typeface="Times New Roman"/>
                <a:cs typeface="Simplified Arabic"/>
              </a:rPr>
              <a:t>ملاحظة برودة الأطراف أو أي تنميل فيها أو أي ألم يتوقف فجأة.</a:t>
            </a:r>
            <a:endParaRPr lang="en-US" sz="2800" dirty="0">
              <a:latin typeface="Times New Roman"/>
              <a:ea typeface="Times New Roman"/>
              <a:cs typeface="Times New Roman"/>
            </a:endParaRPr>
          </a:p>
          <a:p>
            <a:pPr lvl="0" algn="justLow">
              <a:buFont typeface="+mj-cs"/>
              <a:buAutoNum type="arabic1Minus"/>
              <a:tabLst>
                <a:tab pos="107950" algn="l"/>
                <a:tab pos="457200" algn="l"/>
              </a:tabLst>
            </a:pPr>
            <a:r>
              <a:rPr lang="ar-SA" dirty="0">
                <a:latin typeface="Verdana"/>
                <a:ea typeface="Times New Roman"/>
                <a:cs typeface="Simplified Arabic"/>
              </a:rPr>
              <a:t>إذا كان هناك شخص يمارس رياضة يجب ملاحظة وجهه وأذنيه من وقت لآخر من</a:t>
            </a:r>
            <a:r>
              <a:rPr lang="ar-SA" dirty="0">
                <a:latin typeface="Times New Roman"/>
                <a:ea typeface="Times New Roman"/>
                <a:cs typeface="Verdana"/>
              </a:rPr>
              <a:t> </a:t>
            </a:r>
            <a:r>
              <a:rPr lang="ar-SA" dirty="0">
                <a:latin typeface="Verdana"/>
                <a:ea typeface="Times New Roman"/>
                <a:cs typeface="Simplified Arabic"/>
              </a:rPr>
              <a:t>فقد للونها الطبيعي أو ظهور أية علامات للتجمد.</a:t>
            </a:r>
            <a:endParaRPr lang="en-US" sz="2800" dirty="0">
              <a:latin typeface="Times New Roman"/>
              <a:ea typeface="Times New Roman"/>
              <a:cs typeface="Times New Roman"/>
            </a:endParaRPr>
          </a:p>
          <a:p>
            <a:pPr lvl="1" algn="justLow">
              <a:buFont typeface="Symbol"/>
              <a:buChar char=""/>
              <a:tabLst>
                <a:tab pos="342900" algn="l"/>
              </a:tabLst>
            </a:pPr>
            <a:r>
              <a:rPr lang="ar-SA" b="1" dirty="0">
                <a:latin typeface="Verdana"/>
                <a:ea typeface="Times New Roman"/>
                <a:cs typeface="Simplified Arabic"/>
              </a:rPr>
              <a:t> العلاج  </a:t>
            </a:r>
            <a:r>
              <a:rPr lang="en-US" b="1" dirty="0">
                <a:latin typeface="Times New Roman"/>
                <a:ea typeface="Times New Roman"/>
                <a:cs typeface="Simplified Arabic"/>
              </a:rPr>
              <a:t>Therapeutic</a:t>
            </a:r>
            <a:r>
              <a:rPr lang="en-US" b="1" dirty="0">
                <a:latin typeface="Simplified Arabic"/>
                <a:ea typeface="Times New Roman"/>
              </a:rPr>
              <a:t> </a:t>
            </a:r>
            <a:endParaRPr lang="en-US" sz="2400" dirty="0">
              <a:latin typeface="Times New Roman"/>
              <a:ea typeface="Times New Roman"/>
            </a:endParaRPr>
          </a:p>
          <a:p>
            <a:pPr marL="228600" algn="justLow">
              <a:tabLst>
                <a:tab pos="588010" algn="l"/>
                <a:tab pos="4931410" algn="l"/>
              </a:tabLst>
            </a:pPr>
            <a:r>
              <a:rPr lang="ar-SA" dirty="0">
                <a:latin typeface="Verdana"/>
                <a:ea typeface="Times New Roman"/>
                <a:cs typeface="Simplified Arabic"/>
              </a:rPr>
              <a:t>يجب بتدفئة الأطراف التي تأثرت بضربة الصقيع ، لكن مع عدم تدليكها أو فركها لأن ذلك يزيد من الضرر.</a:t>
            </a:r>
            <a:endParaRPr lang="en-US" sz="2800" dirty="0">
              <a:latin typeface="Times New Roman"/>
              <a:ea typeface="Times New Roman"/>
            </a:endParaRPr>
          </a:p>
          <a:p>
            <a:endParaRPr lang="ar-IQ" dirty="0"/>
          </a:p>
        </p:txBody>
      </p:sp>
    </p:spTree>
    <p:extLst>
      <p:ext uri="{BB962C8B-B14F-4D97-AF65-F5344CB8AC3E}">
        <p14:creationId xmlns:p14="http://schemas.microsoft.com/office/powerpoint/2010/main" val="3599249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Autofit/>
          </a:bodyPr>
          <a:lstStyle/>
          <a:p>
            <a:r>
              <a:rPr lang="ar-SA" sz="3600" b="1" dirty="0">
                <a:solidFill>
                  <a:srgbClr val="FF0000"/>
                </a:solidFill>
                <a:latin typeface="Simplified Arabic" pitchFamily="18" charset="-78"/>
                <a:ea typeface="Times New Roman"/>
                <a:cs typeface="Simplified Arabic" pitchFamily="18" charset="-78"/>
              </a:rPr>
              <a:t>6ـ5ـ8 الشعر الأخضر  ٍ</a:t>
            </a:r>
            <a:r>
              <a:rPr lang="en-US" sz="3600" b="1" dirty="0">
                <a:solidFill>
                  <a:srgbClr val="FF0000"/>
                </a:solidFill>
                <a:latin typeface="Simplified Arabic" pitchFamily="18" charset="-78"/>
                <a:ea typeface="Times New Roman"/>
                <a:cs typeface="Simplified Arabic" pitchFamily="18" charset="-78"/>
              </a:rPr>
              <a:t>Swimmers </a:t>
            </a:r>
            <a:r>
              <a:rPr lang="en-US" sz="3600" b="1" dirty="0" smtClean="0">
                <a:solidFill>
                  <a:srgbClr val="FF0000"/>
                </a:solidFill>
                <a:latin typeface="Simplified Arabic" pitchFamily="18" charset="-78"/>
                <a:ea typeface="Times New Roman"/>
                <a:cs typeface="Simplified Arabic" pitchFamily="18" charset="-78"/>
              </a:rPr>
              <a:t>hair</a:t>
            </a:r>
            <a:endParaRPr lang="ar-IQ" sz="36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251520" y="908720"/>
            <a:ext cx="8640960" cy="5832648"/>
          </a:xfrm>
        </p:spPr>
        <p:txBody>
          <a:bodyPr>
            <a:normAutofit/>
          </a:bodyPr>
          <a:lstStyle/>
          <a:p>
            <a:pPr marL="114300" algn="justLow">
              <a:tabLst>
                <a:tab pos="588010" algn="l"/>
                <a:tab pos="4931410" algn="l"/>
              </a:tabLst>
            </a:pPr>
            <a:r>
              <a:rPr lang="ar-SA" dirty="0" smtClean="0">
                <a:latin typeface="Verdana"/>
                <a:ea typeface="Times New Roman"/>
                <a:cs typeface="Simplified Arabic"/>
              </a:rPr>
              <a:t>الشعر </a:t>
            </a:r>
            <a:r>
              <a:rPr lang="ar-SA" dirty="0">
                <a:latin typeface="Verdana"/>
                <a:ea typeface="Times New Roman"/>
                <a:cs typeface="Simplified Arabic"/>
              </a:rPr>
              <a:t>الأخضر(شعر السباحين) وهى مشكلة شائعة الحدوث بين السباحين نتيجة للتعرض لمياه حمام السباحة على المدى الطويل ، ويتأثر شعر السباحين الأسود أو الأشقر أو الأبيض أو الرمادي ، والسبب في تحول لون صبغة الشعر إلى الأخضر ليس كما يعتقد الكثير منا </a:t>
            </a:r>
            <a:endParaRPr lang="ar-SA" dirty="0" smtClean="0">
              <a:latin typeface="Verdana"/>
              <a:ea typeface="Times New Roman"/>
              <a:cs typeface="Simplified Arabic"/>
            </a:endParaRPr>
          </a:p>
          <a:p>
            <a:pPr marL="114300" algn="justLow">
              <a:tabLst>
                <a:tab pos="588010" algn="l"/>
                <a:tab pos="4931410" algn="l"/>
              </a:tabLst>
            </a:pPr>
            <a:r>
              <a:rPr lang="ar-SA" dirty="0" smtClean="0">
                <a:latin typeface="Verdana"/>
                <a:ea typeface="Times New Roman"/>
                <a:cs typeface="Simplified Arabic"/>
              </a:rPr>
              <a:t>بسبب </a:t>
            </a:r>
            <a:r>
              <a:rPr lang="ar-SA" dirty="0">
                <a:latin typeface="Verdana"/>
                <a:ea typeface="Times New Roman"/>
                <a:cs typeface="Simplified Arabic"/>
              </a:rPr>
              <a:t>الكلور </a:t>
            </a:r>
            <a:endParaRPr lang="ar-SA" dirty="0" smtClean="0">
              <a:latin typeface="Verdana"/>
              <a:ea typeface="Times New Roman"/>
              <a:cs typeface="Simplified Arabic"/>
            </a:endParaRPr>
          </a:p>
          <a:p>
            <a:pPr marL="114300" algn="justLow">
              <a:tabLst>
                <a:tab pos="588010" algn="l"/>
                <a:tab pos="4931410" algn="l"/>
              </a:tabLst>
            </a:pPr>
            <a:r>
              <a:rPr lang="ar-SA" dirty="0" smtClean="0">
                <a:latin typeface="Verdana"/>
                <a:ea typeface="Times New Roman"/>
                <a:cs typeface="Simplified Arabic"/>
              </a:rPr>
              <a:t>ولكن </a:t>
            </a:r>
            <a:r>
              <a:rPr lang="ar-SA" dirty="0">
                <a:latin typeface="Verdana"/>
                <a:ea typeface="Times New Roman"/>
                <a:cs typeface="Simplified Arabic"/>
              </a:rPr>
              <a:t>من ايونات النحاس بتفاعلها مع الكلور والتي تعمل كمادة للتقصير </a:t>
            </a:r>
            <a:endParaRPr lang="ar-SA" dirty="0" smtClean="0">
              <a:latin typeface="Verdana"/>
              <a:ea typeface="Times New Roman"/>
              <a:cs typeface="Simplified Arabic"/>
            </a:endParaRPr>
          </a:p>
          <a:p>
            <a:pPr marL="114300" algn="justLow">
              <a:tabLst>
                <a:tab pos="588010" algn="l"/>
                <a:tab pos="4931410" algn="l"/>
              </a:tabLst>
            </a:pPr>
            <a:r>
              <a:rPr lang="ar-SA" dirty="0" smtClean="0">
                <a:latin typeface="Verdana"/>
                <a:ea typeface="Times New Roman"/>
                <a:cs typeface="Simplified Arabic"/>
              </a:rPr>
              <a:t>والمشكلة </a:t>
            </a:r>
            <a:r>
              <a:rPr lang="ar-SA" dirty="0">
                <a:latin typeface="Verdana"/>
                <a:ea typeface="Times New Roman"/>
                <a:cs typeface="Simplified Arabic"/>
              </a:rPr>
              <a:t>ليست خطيرة أو أنها تسبب مخاطر صحية للسباحين بقدر ما تكون محبطة للسباح بكثرة تعرضه للمياه وللوقاية استخدام كريمات خاصة على الشعر أثناء النزول لحوض السباحة.</a:t>
            </a:r>
            <a:endParaRPr lang="en-US" sz="2800" dirty="0">
              <a:latin typeface="Times New Roman"/>
              <a:ea typeface="Times New Roman"/>
            </a:endParaRPr>
          </a:p>
          <a:p>
            <a:endParaRPr lang="ar-IQ" dirty="0"/>
          </a:p>
        </p:txBody>
      </p:sp>
    </p:spTree>
    <p:extLst>
      <p:ext uri="{BB962C8B-B14F-4D97-AF65-F5344CB8AC3E}">
        <p14:creationId xmlns:p14="http://schemas.microsoft.com/office/powerpoint/2010/main" val="30177977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856984" cy="504056"/>
          </a:xfrm>
        </p:spPr>
        <p:txBody>
          <a:bodyPr>
            <a:noAutofit/>
          </a:bodyPr>
          <a:lstStyle/>
          <a:p>
            <a:r>
              <a:rPr lang="ar-IQ" sz="3200" b="1" dirty="0">
                <a:solidFill>
                  <a:srgbClr val="FF0000"/>
                </a:solidFill>
                <a:latin typeface="Simplified Arabic" panose="02020603050405020304" pitchFamily="18" charset="-78"/>
                <a:cs typeface="Simplified Arabic" panose="02020603050405020304" pitchFamily="18" charset="-78"/>
              </a:rPr>
              <a:t>توقيتات </a:t>
            </a:r>
            <a:r>
              <a:rPr lang="ar-IQ" sz="3200" b="1" dirty="0" smtClean="0">
                <a:solidFill>
                  <a:srgbClr val="FF0000"/>
                </a:solidFill>
                <a:latin typeface="Simplified Arabic" panose="02020603050405020304" pitchFamily="18" charset="-78"/>
                <a:cs typeface="Simplified Arabic" panose="02020603050405020304" pitchFamily="18" charset="-78"/>
              </a:rPr>
              <a:t>الجسم أو </a:t>
            </a:r>
            <a:r>
              <a:rPr lang="ar-IQ" sz="3200" b="1" dirty="0">
                <a:solidFill>
                  <a:srgbClr val="FF0000"/>
                </a:solidFill>
                <a:latin typeface="Simplified Arabic" panose="02020603050405020304" pitchFamily="18" charset="-78"/>
                <a:cs typeface="Simplified Arabic" panose="02020603050405020304" pitchFamily="18" charset="-78"/>
              </a:rPr>
              <a:t>الدورات </a:t>
            </a:r>
            <a:r>
              <a:rPr lang="ar-IQ" sz="3200" b="1" dirty="0" smtClean="0">
                <a:solidFill>
                  <a:srgbClr val="FF0000"/>
                </a:solidFill>
                <a:latin typeface="Simplified Arabic" panose="02020603050405020304" pitchFamily="18" charset="-78"/>
                <a:cs typeface="Simplified Arabic" panose="02020603050405020304" pitchFamily="18" charset="-78"/>
              </a:rPr>
              <a:t>الحيوية</a:t>
            </a:r>
            <a:endParaRPr lang="ar-IQ" sz="3200"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79512" y="692696"/>
            <a:ext cx="8784976" cy="6048672"/>
          </a:xfrm>
        </p:spPr>
        <p:txBody>
          <a:bodyPr>
            <a:normAutofit/>
          </a:bodyPr>
          <a:lstStyle/>
          <a:p>
            <a:pPr algn="just"/>
            <a:r>
              <a:rPr lang="ar-SA" sz="4400" b="1" dirty="0" smtClean="0">
                <a:latin typeface="Times New Roman"/>
                <a:ea typeface="Times New Roman"/>
                <a:cs typeface="Simplified Arabic"/>
              </a:rPr>
              <a:t>تمر </a:t>
            </a:r>
            <a:r>
              <a:rPr lang="ar-SA" sz="4400" b="1" dirty="0">
                <a:latin typeface="Times New Roman"/>
                <a:ea typeface="Times New Roman"/>
                <a:cs typeface="Simplified Arabic"/>
              </a:rPr>
              <a:t>الوظائف الحيوية في جسم الأنسان من دون شعوره في دورة يومية تبدأ عند بداية بزوغ الفجر وشروق </a:t>
            </a:r>
            <a:r>
              <a:rPr lang="ar-SA" sz="4400" b="1" dirty="0" smtClean="0">
                <a:latin typeface="Times New Roman"/>
                <a:ea typeface="Times New Roman"/>
                <a:cs typeface="Simplified Arabic"/>
              </a:rPr>
              <a:t>الشمس</a:t>
            </a:r>
          </a:p>
          <a:p>
            <a:pPr algn="just"/>
            <a:r>
              <a:rPr lang="ar-SA" sz="4400" b="1" dirty="0" smtClean="0">
                <a:latin typeface="Times New Roman"/>
                <a:ea typeface="Times New Roman"/>
                <a:cs typeface="Simplified Arabic"/>
              </a:rPr>
              <a:t>أي </a:t>
            </a:r>
            <a:r>
              <a:rPr lang="ar-SA" sz="4400" b="1" dirty="0">
                <a:latin typeface="Times New Roman"/>
                <a:ea typeface="Times New Roman"/>
                <a:cs typeface="Simplified Arabic"/>
              </a:rPr>
              <a:t>بداية ظهور الضياء وتتزايد في وتائرها عند الظهيرة ثم تعاود أغلب أعضاء الجسم بميل الى الخمول عند بداية </a:t>
            </a:r>
            <a:r>
              <a:rPr lang="ar-SA" sz="4400" b="1" dirty="0" smtClean="0">
                <a:latin typeface="Times New Roman"/>
                <a:ea typeface="Times New Roman"/>
                <a:cs typeface="Simplified Arabic"/>
              </a:rPr>
              <a:t>المساء</a:t>
            </a:r>
          </a:p>
          <a:p>
            <a:pPr algn="just"/>
            <a:r>
              <a:rPr lang="ar-SA" sz="4400" b="1" dirty="0" smtClean="0">
                <a:latin typeface="Times New Roman"/>
                <a:ea typeface="Times New Roman"/>
                <a:cs typeface="Simplified Arabic"/>
              </a:rPr>
              <a:t>ويتحكم </a:t>
            </a:r>
            <a:r>
              <a:rPr lang="ar-SA" sz="4400" b="1" dirty="0">
                <a:latin typeface="Times New Roman"/>
                <a:ea typeface="Times New Roman"/>
                <a:cs typeface="Simplified Arabic"/>
              </a:rPr>
              <a:t>في هذه العملية العديد من العوامل الخارجية أو البيئية، </a:t>
            </a:r>
            <a:r>
              <a:rPr lang="ar-SA" sz="4400" b="1" dirty="0" smtClean="0">
                <a:latin typeface="Times New Roman"/>
                <a:ea typeface="Times New Roman"/>
                <a:cs typeface="Simplified Arabic"/>
              </a:rPr>
              <a:t>والداخلية </a:t>
            </a:r>
            <a:r>
              <a:rPr lang="ar-SA" sz="4400" b="1" dirty="0">
                <a:latin typeface="Times New Roman"/>
                <a:ea typeface="Times New Roman"/>
                <a:cs typeface="Simplified Arabic"/>
              </a:rPr>
              <a:t>اي الجسمية </a:t>
            </a:r>
            <a:endParaRPr lang="en-US" sz="4400" dirty="0">
              <a:latin typeface="Times New Roman"/>
              <a:ea typeface="Times New Roman"/>
            </a:endParaRPr>
          </a:p>
        </p:txBody>
      </p:sp>
    </p:spTree>
    <p:extLst>
      <p:ext uri="{BB962C8B-B14F-4D97-AF65-F5344CB8AC3E}">
        <p14:creationId xmlns:p14="http://schemas.microsoft.com/office/powerpoint/2010/main" val="3438963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784976" cy="504056"/>
          </a:xfrm>
        </p:spPr>
        <p:txBody>
          <a:bodyPr>
            <a:noAutofit/>
          </a:bodyPr>
          <a:lstStyle/>
          <a:p>
            <a:r>
              <a:rPr lang="ar-SA" sz="3200" b="1" dirty="0" smtClean="0">
                <a:solidFill>
                  <a:srgbClr val="FF0000"/>
                </a:solidFill>
                <a:latin typeface="Simplified Arabic" panose="02020603050405020304" pitchFamily="18" charset="-78"/>
                <a:cs typeface="Simplified Arabic" panose="02020603050405020304" pitchFamily="18" charset="-78"/>
              </a:rPr>
              <a:t>هرمون الميلاتونين</a:t>
            </a:r>
            <a:endParaRPr lang="ar-IQ" sz="3200"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07504" y="764704"/>
            <a:ext cx="8856984" cy="5976664"/>
          </a:xfrm>
        </p:spPr>
        <p:txBody>
          <a:bodyPr>
            <a:normAutofit/>
          </a:bodyPr>
          <a:lstStyle/>
          <a:p>
            <a:pPr algn="just"/>
            <a:r>
              <a:rPr lang="ar-SA" sz="4000" b="1" dirty="0">
                <a:latin typeface="Times New Roman"/>
                <a:ea typeface="Times New Roman"/>
                <a:cs typeface="Simplified Arabic"/>
              </a:rPr>
              <a:t>الميلاتونين هرمون تفرزه الغدة الصنوبرية وهي غدة صغيرة قطرها 7.2 ملم في الإنسان توجد في المخ. والميلاتونين </a:t>
            </a:r>
            <a:endParaRPr lang="ar-SA" sz="4000" b="1" dirty="0" smtClean="0">
              <a:latin typeface="Times New Roman"/>
              <a:ea typeface="Times New Roman"/>
              <a:cs typeface="Simplified Arabic"/>
            </a:endParaRPr>
          </a:p>
          <a:p>
            <a:pPr algn="just"/>
            <a:r>
              <a:rPr lang="ar-SA" sz="4000" b="1" dirty="0" smtClean="0">
                <a:latin typeface="Times New Roman"/>
                <a:ea typeface="Times New Roman"/>
                <a:cs typeface="Simplified Arabic"/>
              </a:rPr>
              <a:t>يوجد </a:t>
            </a:r>
            <a:r>
              <a:rPr lang="ar-SA" sz="4000" b="1" dirty="0">
                <a:latin typeface="Times New Roman"/>
                <a:ea typeface="Times New Roman"/>
                <a:cs typeface="Simplified Arabic"/>
              </a:rPr>
              <a:t>في جميع خلايا كل كائن حي. </a:t>
            </a:r>
            <a:endParaRPr lang="ar-SA" sz="4000" b="1" dirty="0" smtClean="0">
              <a:latin typeface="Times New Roman"/>
              <a:ea typeface="Times New Roman"/>
              <a:cs typeface="Simplified Arabic"/>
            </a:endParaRPr>
          </a:p>
          <a:p>
            <a:pPr algn="just"/>
            <a:r>
              <a:rPr lang="ar-SA" sz="4000" b="1" dirty="0" smtClean="0">
                <a:latin typeface="Times New Roman"/>
                <a:ea typeface="Times New Roman"/>
                <a:cs typeface="Simplified Arabic"/>
              </a:rPr>
              <a:t>هرمون </a:t>
            </a:r>
            <a:r>
              <a:rPr lang="ar-SA" sz="4000" b="1" dirty="0">
                <a:latin typeface="Times New Roman"/>
                <a:ea typeface="Times New Roman"/>
                <a:cs typeface="Simplified Arabic"/>
              </a:rPr>
              <a:t>الميلاتونين مسؤول عن تنظيم الإيقاع الحيوي في كل من الإنسان و الحيوان. </a:t>
            </a:r>
            <a:endParaRPr lang="ar-SA" sz="4000" b="1" dirty="0" smtClean="0">
              <a:latin typeface="Times New Roman"/>
              <a:ea typeface="Times New Roman"/>
              <a:cs typeface="Simplified Arabic"/>
            </a:endParaRPr>
          </a:p>
          <a:p>
            <a:pPr algn="just"/>
            <a:r>
              <a:rPr lang="ar-SA" sz="4000" b="1" dirty="0" smtClean="0">
                <a:latin typeface="Times New Roman"/>
                <a:ea typeface="Times New Roman"/>
                <a:cs typeface="Simplified Arabic"/>
              </a:rPr>
              <a:t>عند الإنسان</a:t>
            </a:r>
            <a:r>
              <a:rPr lang="ar-IQ" sz="4000" b="1" dirty="0" smtClean="0">
                <a:latin typeface="Times New Roman"/>
                <a:ea typeface="Times New Roman"/>
                <a:cs typeface="Simplified Arabic"/>
              </a:rPr>
              <a:t> </a:t>
            </a:r>
            <a:r>
              <a:rPr lang="ar-SA" sz="4000" b="1" dirty="0" smtClean="0">
                <a:latin typeface="Times New Roman"/>
                <a:ea typeface="Times New Roman"/>
                <a:cs typeface="Simplified Arabic"/>
              </a:rPr>
              <a:t>عملية </a:t>
            </a:r>
            <a:r>
              <a:rPr lang="ar-SA" sz="4000" b="1" dirty="0">
                <a:latin typeface="Times New Roman"/>
                <a:ea typeface="Times New Roman"/>
                <a:cs typeface="Simplified Arabic"/>
              </a:rPr>
              <a:t>إفراز الميلاتونين تحدث حيث تواجه عيناه الظلام و مما يسبب الإحساس بالنعاس أثناء الليل ويساعده على النوم</a:t>
            </a:r>
            <a:r>
              <a:rPr lang="ar-SA" sz="4000" b="1" dirty="0" smtClean="0">
                <a:latin typeface="Times New Roman"/>
                <a:ea typeface="Times New Roman"/>
                <a:cs typeface="Simplified Arabic"/>
              </a:rPr>
              <a:t>.</a:t>
            </a:r>
            <a:endParaRPr lang="en-US" sz="4000" dirty="0">
              <a:latin typeface="Times New Roman"/>
              <a:ea typeface="Times New Roman"/>
            </a:endParaRPr>
          </a:p>
        </p:txBody>
      </p:sp>
    </p:spTree>
    <p:extLst>
      <p:ext uri="{BB962C8B-B14F-4D97-AF65-F5344CB8AC3E}">
        <p14:creationId xmlns:p14="http://schemas.microsoft.com/office/powerpoint/2010/main" val="20482979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fontScale="90000"/>
          </a:bodyPr>
          <a:lstStyle/>
          <a:p>
            <a:r>
              <a:rPr lang="ar-IQ" sz="3200" b="1" dirty="0">
                <a:solidFill>
                  <a:srgbClr val="FF33CC"/>
                </a:solidFill>
                <a:latin typeface="Simplified Arabic" pitchFamily="18" charset="-78"/>
                <a:ea typeface="+mn-ea"/>
                <a:cs typeface="Simplified Arabic" pitchFamily="18" charset="-78"/>
              </a:rPr>
              <a:t>الغدة الصنوبرية </a:t>
            </a:r>
            <a:r>
              <a:rPr lang="en-US" sz="3200" b="1" dirty="0">
                <a:solidFill>
                  <a:srgbClr val="FF33CC"/>
                </a:solidFill>
                <a:latin typeface="Simplified Arabic" pitchFamily="18" charset="-78"/>
                <a:ea typeface="+mn-ea"/>
                <a:cs typeface="Simplified Arabic" pitchFamily="18" charset="-78"/>
              </a:rPr>
              <a:t>Pineal gland )‏ </a:t>
            </a:r>
            <a:r>
              <a:rPr lang="ar-IQ" sz="3200" b="1" dirty="0">
                <a:solidFill>
                  <a:srgbClr val="FF33CC"/>
                </a:solidFill>
                <a:latin typeface="Simplified Arabic" pitchFamily="18" charset="-78"/>
                <a:ea typeface="+mn-ea"/>
                <a:cs typeface="Simplified Arabic" pitchFamily="18" charset="-78"/>
              </a:rPr>
              <a:t>)</a:t>
            </a:r>
            <a:endParaRPr lang="ar-IQ" b="1" dirty="0">
              <a:solidFill>
                <a:srgbClr val="FF33CC"/>
              </a:solidFill>
            </a:endParaRPr>
          </a:p>
        </p:txBody>
      </p:sp>
      <p:sp>
        <p:nvSpPr>
          <p:cNvPr id="3" name="عنصر نائب للمحتوى 2"/>
          <p:cNvSpPr>
            <a:spLocks noGrp="1"/>
          </p:cNvSpPr>
          <p:nvPr>
            <p:ph idx="1"/>
          </p:nvPr>
        </p:nvSpPr>
        <p:spPr>
          <a:xfrm>
            <a:off x="251520" y="908720"/>
            <a:ext cx="8640960" cy="5760640"/>
          </a:xfrm>
        </p:spPr>
        <p:txBody>
          <a:bodyPr/>
          <a:lstStyle/>
          <a:p>
            <a:pPr algn="just"/>
            <a:r>
              <a:rPr lang="ar-IQ" dirty="0">
                <a:latin typeface="Simplified Arabic" pitchFamily="18" charset="-78"/>
                <a:cs typeface="Simplified Arabic" pitchFamily="18" charset="-78"/>
              </a:rPr>
              <a:t>الغدة الصنوبرية </a:t>
            </a:r>
            <a:r>
              <a:rPr lang="en-US" dirty="0" smtClean="0">
                <a:latin typeface="Simplified Arabic" pitchFamily="18" charset="-78"/>
                <a:cs typeface="Simplified Arabic" pitchFamily="18" charset="-78"/>
              </a:rPr>
              <a:t>Pineal gland )</a:t>
            </a:r>
            <a:r>
              <a:rPr lang="en-US" dirty="0">
                <a:latin typeface="Simplified Arabic" pitchFamily="18" charset="-78"/>
                <a:cs typeface="Simplified Arabic" pitchFamily="18" charset="-78"/>
              </a:rPr>
              <a:t>‏ </a:t>
            </a:r>
            <a:r>
              <a:rPr lang="ar-IQ" dirty="0" smtClean="0">
                <a:latin typeface="Simplified Arabic" pitchFamily="18" charset="-78"/>
                <a:cs typeface="Simplified Arabic" pitchFamily="18" charset="-78"/>
              </a:rPr>
              <a:t>) هي </a:t>
            </a:r>
            <a:r>
              <a:rPr lang="ar-IQ" dirty="0">
                <a:latin typeface="Simplified Arabic" pitchFamily="18" charset="-78"/>
                <a:cs typeface="Simplified Arabic" pitchFamily="18" charset="-78"/>
              </a:rPr>
              <a:t>غدة صغيرة في تجويف الدماغ. </a:t>
            </a:r>
            <a:endParaRPr lang="ar-IQ" dirty="0" smtClean="0">
              <a:latin typeface="Simplified Arabic" pitchFamily="18" charset="-78"/>
              <a:cs typeface="Simplified Arabic" pitchFamily="18" charset="-78"/>
            </a:endParaRPr>
          </a:p>
          <a:p>
            <a:pPr algn="just"/>
            <a:r>
              <a:rPr lang="ar-IQ" dirty="0" smtClean="0">
                <a:latin typeface="Simplified Arabic" pitchFamily="18" charset="-78"/>
                <a:cs typeface="Simplified Arabic" pitchFamily="18" charset="-78"/>
              </a:rPr>
              <a:t>تفرز </a:t>
            </a:r>
            <a:r>
              <a:rPr lang="ar-IQ" dirty="0">
                <a:latin typeface="Simplified Arabic" pitchFamily="18" charset="-78"/>
                <a:cs typeface="Simplified Arabic" pitchFamily="18" charset="-78"/>
              </a:rPr>
              <a:t>الميلاتونين، وهو هرمون يساعد على ضبط عمل جسم الإنسان ويساعد على النوم. </a:t>
            </a:r>
            <a:endParaRPr lang="ar-IQ" dirty="0" smtClean="0">
              <a:latin typeface="Simplified Arabic" pitchFamily="18" charset="-78"/>
              <a:cs typeface="Simplified Arabic" pitchFamily="18" charset="-78"/>
            </a:endParaRPr>
          </a:p>
          <a:p>
            <a:pPr algn="just"/>
            <a:r>
              <a:rPr lang="ar-IQ" dirty="0" smtClean="0">
                <a:latin typeface="Simplified Arabic" pitchFamily="18" charset="-78"/>
                <a:cs typeface="Simplified Arabic" pitchFamily="18" charset="-78"/>
              </a:rPr>
              <a:t>وتأخذ </a:t>
            </a:r>
            <a:r>
              <a:rPr lang="ar-IQ" dirty="0">
                <a:latin typeface="Simplified Arabic" pitchFamily="18" charset="-78"/>
                <a:cs typeface="Simplified Arabic" pitchFamily="18" charset="-78"/>
              </a:rPr>
              <a:t>شكل حبة الصنوبر الصغيرة</a:t>
            </a:r>
            <a:r>
              <a:rPr lang="ar-IQ" dirty="0" smtClean="0">
                <a:latin typeface="Simplified Arabic" pitchFamily="18" charset="-78"/>
                <a:cs typeface="Simplified Arabic" pitchFamily="18" charset="-78"/>
              </a:rPr>
              <a:t>.</a:t>
            </a:r>
          </a:p>
          <a:p>
            <a:pPr algn="just"/>
            <a:r>
              <a:rPr lang="ar-IQ" dirty="0">
                <a:latin typeface="Simplified Arabic" pitchFamily="18" charset="-78"/>
                <a:cs typeface="Simplified Arabic" pitchFamily="18" charset="-78"/>
              </a:rPr>
              <a:t>تقع ضمن تجويف عظمي في جمجمة الإنسان أسفل الدماغ، خلف الغدة النخامية، وهي بحجم حبة البازلاء (7.2 ملم في الإنسان). ولون الغدة الصنوبرية رمادي مائل إلى الحمرة وتظهر واضحة غالبا في الأشعة التلفزيونية </a:t>
            </a:r>
            <a:r>
              <a:rPr lang="en-US" dirty="0" smtClean="0">
                <a:latin typeface="Simplified Arabic" pitchFamily="18" charset="-78"/>
                <a:cs typeface="Simplified Arabic" pitchFamily="18" charset="-78"/>
              </a:rPr>
              <a:t>X-ray ) </a:t>
            </a:r>
            <a:r>
              <a:rPr lang="ar-IQ" dirty="0" smtClean="0">
                <a:latin typeface="Simplified Arabic" pitchFamily="18" charset="-78"/>
                <a:cs typeface="Simplified Arabic" pitchFamily="18" charset="-78"/>
              </a:rPr>
              <a:t> ) للجمجمة</a:t>
            </a:r>
            <a:r>
              <a:rPr lang="ar-IQ" dirty="0">
                <a:latin typeface="Simplified Arabic" pitchFamily="18" charset="-78"/>
                <a:cs typeface="Simplified Arabic" pitchFamily="18" charset="-78"/>
              </a:rPr>
              <a:t>.</a:t>
            </a:r>
          </a:p>
        </p:txBody>
      </p:sp>
    </p:spTree>
    <p:extLst>
      <p:ext uri="{BB962C8B-B14F-4D97-AF65-F5344CB8AC3E}">
        <p14:creationId xmlns:p14="http://schemas.microsoft.com/office/powerpoint/2010/main" val="41392625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IQ" sz="3200" b="1" dirty="0" smtClean="0">
                <a:solidFill>
                  <a:srgbClr val="FF33CC"/>
                </a:solidFill>
                <a:latin typeface="Simplified Arabic" pitchFamily="18" charset="-78"/>
                <a:cs typeface="Simplified Arabic" pitchFamily="18" charset="-78"/>
              </a:rPr>
              <a:t>موقع الغدة </a:t>
            </a:r>
            <a:r>
              <a:rPr lang="ar-IQ" sz="3200" b="1" dirty="0">
                <a:solidFill>
                  <a:srgbClr val="FF33CC"/>
                </a:solidFill>
                <a:latin typeface="Simplified Arabic" pitchFamily="18" charset="-78"/>
                <a:cs typeface="Simplified Arabic" pitchFamily="18" charset="-78"/>
              </a:rPr>
              <a:t>الصنوبرية </a:t>
            </a:r>
            <a:r>
              <a:rPr lang="en-US" sz="3200" b="1" dirty="0">
                <a:solidFill>
                  <a:srgbClr val="FF33CC"/>
                </a:solidFill>
                <a:latin typeface="Simplified Arabic" pitchFamily="18" charset="-78"/>
                <a:cs typeface="Simplified Arabic" pitchFamily="18" charset="-78"/>
              </a:rPr>
              <a:t>Pineal gland )‏ </a:t>
            </a:r>
            <a:r>
              <a:rPr lang="ar-IQ" sz="3200" b="1" dirty="0">
                <a:solidFill>
                  <a:srgbClr val="FF33CC"/>
                </a:solidFill>
                <a:latin typeface="Simplified Arabic" pitchFamily="18" charset="-78"/>
                <a:cs typeface="Simplified Arabic" pitchFamily="18" charset="-78"/>
              </a:rPr>
              <a:t>)</a:t>
            </a:r>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77686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9800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rmAutofit fontScale="90000"/>
          </a:bodyPr>
          <a:lstStyle/>
          <a:p>
            <a:endParaRPr lang="ar-IQ"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496944"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4192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IQ" b="1" dirty="0" smtClean="0">
                <a:solidFill>
                  <a:srgbClr val="FF0000"/>
                </a:solidFill>
                <a:latin typeface="Simplified Arabic" pitchFamily="18" charset="-78"/>
                <a:cs typeface="Simplified Arabic" pitchFamily="18" charset="-78"/>
              </a:rPr>
              <a:t>الغدة الصنوبرية</a:t>
            </a:r>
            <a:endParaRPr lang="ar-IQ" b="1" dirty="0">
              <a:solidFill>
                <a:srgbClr val="FF0000"/>
              </a:solidFill>
              <a:latin typeface="Simplified Arabic" pitchFamily="18" charset="-78"/>
              <a:cs typeface="Simplified Arabic" pitchFamily="18" charset="-78"/>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776863" cy="376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106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lstStyle/>
          <a:p>
            <a:r>
              <a:rPr lang="ar-IQ" sz="2400" b="1" dirty="0">
                <a:solidFill>
                  <a:srgbClr val="FF0000"/>
                </a:solidFill>
                <a:latin typeface="Simplified Arabic" pitchFamily="18" charset="-78"/>
                <a:ea typeface="Calibri"/>
                <a:cs typeface="Simplified Arabic" pitchFamily="18" charset="-78"/>
              </a:rPr>
              <a:t>المحاضرة السابعة </a:t>
            </a:r>
            <a:r>
              <a:rPr lang="ar-IQ" sz="2400" b="1" dirty="0" smtClean="0">
                <a:solidFill>
                  <a:srgbClr val="FF0000"/>
                </a:solidFill>
                <a:latin typeface="Simplified Arabic" pitchFamily="18" charset="-78"/>
                <a:ea typeface="Calibri"/>
                <a:cs typeface="Simplified Arabic" pitchFamily="18" charset="-78"/>
              </a:rPr>
              <a:t>عشر</a:t>
            </a:r>
            <a:r>
              <a:rPr lang="ar-IQ" sz="2400" dirty="0" smtClean="0">
                <a:solidFill>
                  <a:srgbClr val="FF0000"/>
                </a:solidFill>
                <a:latin typeface="Simplified Arabic" pitchFamily="18" charset="-78"/>
                <a:ea typeface="Calibri"/>
                <a:cs typeface="Simplified Arabic" pitchFamily="18" charset="-78"/>
              </a:rPr>
              <a:t>: </a:t>
            </a:r>
            <a:r>
              <a:rPr lang="ar-IQ" sz="2400" b="1" dirty="0">
                <a:solidFill>
                  <a:srgbClr val="FF0000"/>
                </a:solidFill>
                <a:latin typeface="Simplified Arabic" pitchFamily="18" charset="-78"/>
                <a:ea typeface="Calibri"/>
                <a:cs typeface="Simplified Arabic" pitchFamily="18" charset="-78"/>
              </a:rPr>
              <a:t>الجهاز الجلدي الوقائي </a:t>
            </a:r>
            <a:r>
              <a:rPr lang="ar-IQ" sz="2400" b="1" dirty="0" smtClean="0">
                <a:solidFill>
                  <a:srgbClr val="FF0000"/>
                </a:solidFill>
                <a:latin typeface="Simplified Arabic" pitchFamily="18" charset="-78"/>
                <a:ea typeface="Calibri"/>
                <a:cs typeface="Simplified Arabic" pitchFamily="18" charset="-78"/>
              </a:rPr>
              <a:t>وإصاباته</a:t>
            </a:r>
            <a:r>
              <a:rPr lang="ar-IQ" sz="2400" b="1" dirty="0">
                <a:solidFill>
                  <a:srgbClr val="FF0000"/>
                </a:solidFill>
                <a:latin typeface="Simplified Arabic" pitchFamily="18" charset="-78"/>
                <a:ea typeface="Calibri"/>
                <a:cs typeface="Simplified Arabic" pitchFamily="18" charset="-78"/>
              </a:rPr>
              <a:t>(الجزء الثاني</a:t>
            </a:r>
            <a:r>
              <a:rPr lang="ar-IQ" sz="2400" b="1" dirty="0" smtClean="0">
                <a:solidFill>
                  <a:srgbClr val="FF0000"/>
                </a:solidFill>
                <a:latin typeface="Simplified Arabic" pitchFamily="18" charset="-78"/>
                <a:ea typeface="Calibri"/>
                <a:cs typeface="Simplified Arabic" pitchFamily="18" charset="-78"/>
              </a:rPr>
              <a:t>)</a:t>
            </a:r>
            <a:endParaRPr lang="ar-IQ" sz="24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1124744"/>
            <a:ext cx="8229600" cy="5400600"/>
          </a:xfrm>
        </p:spPr>
        <p:txBody>
          <a:bodyPr/>
          <a:lstStyle/>
          <a:p>
            <a:pPr lvl="0" algn="just">
              <a:lnSpc>
                <a:spcPct val="115000"/>
              </a:lnSpc>
              <a:spcBef>
                <a:spcPts val="0"/>
              </a:spcBef>
              <a:spcAft>
                <a:spcPts val="0"/>
              </a:spcAft>
              <a:buFont typeface="Wingdings"/>
              <a:buChar char=""/>
              <a:tabLst>
                <a:tab pos="228600" algn="l"/>
              </a:tabLst>
            </a:pPr>
            <a:r>
              <a:rPr lang="ar-IQ" sz="1800" b="1" dirty="0">
                <a:solidFill>
                  <a:srgbClr val="6600FF"/>
                </a:solidFill>
                <a:latin typeface="Simplified Arabic" pitchFamily="18" charset="-78"/>
                <a:ea typeface="Calibri"/>
                <a:cs typeface="Simplified Arabic" pitchFamily="18" charset="-78"/>
              </a:rPr>
              <a:t>محاور المحاضرة</a:t>
            </a:r>
            <a:endParaRPr lang="en-US" sz="1100" dirty="0">
              <a:solidFill>
                <a:srgbClr val="6600FF"/>
              </a:solidFill>
              <a:latin typeface="Simplified Arabic" pitchFamily="18" charset="-78"/>
              <a:ea typeface="Calibri"/>
              <a:cs typeface="Simplified Arabic" pitchFamily="18" charset="-78"/>
            </a:endParaRPr>
          </a:p>
          <a:p>
            <a:pPr lvl="0" algn="just">
              <a:spcBef>
                <a:spcPts val="0"/>
              </a:spcBef>
              <a:spcAft>
                <a:spcPts val="0"/>
              </a:spcAft>
              <a:buFont typeface="Wingdings"/>
              <a:buChar char=""/>
            </a:pPr>
            <a:r>
              <a:rPr lang="ar-IQ" sz="1600" b="1" dirty="0">
                <a:solidFill>
                  <a:srgbClr val="FF33CC"/>
                </a:solidFill>
                <a:latin typeface="Simplified Arabic" pitchFamily="18" charset="-78"/>
                <a:cs typeface="Simplified Arabic" pitchFamily="18" charset="-78"/>
              </a:rPr>
              <a:t>المرض الجلدي حب الشباب أو (العدّ)                    (</a:t>
            </a:r>
            <a:r>
              <a:rPr lang="en-US" sz="1600" b="1" dirty="0">
                <a:solidFill>
                  <a:srgbClr val="FF33CC"/>
                </a:solidFill>
                <a:latin typeface="Simplified Arabic" pitchFamily="18" charset="-78"/>
                <a:cs typeface="Simplified Arabic" pitchFamily="18" charset="-78"/>
              </a:rPr>
              <a:t>(Acne vulgaris</a:t>
            </a:r>
            <a:endParaRPr lang="en-US" sz="1600" dirty="0">
              <a:solidFill>
                <a:srgbClr val="FF33CC"/>
              </a:solidFill>
              <a:latin typeface="Simplified Arabic" pitchFamily="18" charset="-78"/>
              <a:cs typeface="Simplified Arabic" pitchFamily="18" charset="-78"/>
            </a:endParaRPr>
          </a:p>
          <a:p>
            <a:pPr marL="228600" indent="-228600" algn="just">
              <a:lnSpc>
                <a:spcPct val="115000"/>
              </a:lnSpc>
              <a:spcBef>
                <a:spcPts val="0"/>
              </a:spcBef>
              <a:spcAft>
                <a:spcPts val="0"/>
              </a:spcAft>
            </a:pPr>
            <a:r>
              <a:rPr lang="ar-SA" sz="1600" b="1" dirty="0">
                <a:solidFill>
                  <a:srgbClr val="CC0000"/>
                </a:solidFill>
                <a:latin typeface="Simplified Arabic" pitchFamily="18" charset="-78"/>
                <a:ea typeface="Calibri"/>
                <a:cs typeface="Simplified Arabic" pitchFamily="18" charset="-78"/>
              </a:rPr>
              <a:t>6ـ3ـ7  إصابة حب الشباب والرياضة                      </a:t>
            </a:r>
            <a:r>
              <a:rPr lang="en-US" sz="1600" b="1" dirty="0">
                <a:solidFill>
                  <a:srgbClr val="CC0000"/>
                </a:solidFill>
                <a:latin typeface="Simplified Arabic" pitchFamily="18" charset="-78"/>
                <a:ea typeface="Calibri"/>
                <a:cs typeface="Simplified Arabic" pitchFamily="18" charset="-78"/>
              </a:rPr>
              <a:t> Acne </a:t>
            </a:r>
            <a:r>
              <a:rPr lang="en-US" sz="1600" b="1" dirty="0" err="1">
                <a:solidFill>
                  <a:srgbClr val="CC0000"/>
                </a:solidFill>
                <a:latin typeface="Simplified Arabic" pitchFamily="18" charset="-78"/>
                <a:ea typeface="Calibri"/>
                <a:cs typeface="Simplified Arabic" pitchFamily="18" charset="-78"/>
              </a:rPr>
              <a:t>mechanica</a:t>
            </a:r>
            <a:endParaRPr lang="en-US" sz="1100" dirty="0">
              <a:solidFill>
                <a:srgbClr val="CC0000"/>
              </a:solidFill>
              <a:latin typeface="Simplified Arabic" pitchFamily="18" charset="-78"/>
              <a:ea typeface="Calibri"/>
              <a:cs typeface="Simplified Arabic" pitchFamily="18" charset="-78"/>
            </a:endParaRPr>
          </a:p>
          <a:p>
            <a:pPr marL="228600" indent="-228600" algn="just">
              <a:lnSpc>
                <a:spcPct val="115000"/>
              </a:lnSpc>
              <a:spcBef>
                <a:spcPts val="0"/>
              </a:spcBef>
              <a:spcAft>
                <a:spcPts val="0"/>
              </a:spcAft>
            </a:pPr>
            <a:r>
              <a:rPr lang="ar-SA" sz="1600" b="1" dirty="0">
                <a:solidFill>
                  <a:srgbClr val="CC0099"/>
                </a:solidFill>
                <a:latin typeface="Simplified Arabic" pitchFamily="18" charset="-78"/>
                <a:ea typeface="Calibri"/>
                <a:cs typeface="Simplified Arabic" pitchFamily="18" charset="-78"/>
              </a:rPr>
              <a:t>6ـ4 </a:t>
            </a:r>
            <a:r>
              <a:rPr lang="ar-IQ" sz="1600" b="1" dirty="0">
                <a:solidFill>
                  <a:srgbClr val="CC0099"/>
                </a:solidFill>
                <a:latin typeface="Simplified Arabic" pitchFamily="18" charset="-78"/>
                <a:ea typeface="Calibri"/>
                <a:cs typeface="Simplified Arabic" pitchFamily="18" charset="-78"/>
              </a:rPr>
              <a:t>تنظيم درجة الحرارة               </a:t>
            </a:r>
            <a:r>
              <a:rPr lang="en-US" sz="1600" b="1" dirty="0">
                <a:solidFill>
                  <a:srgbClr val="CC0099"/>
                </a:solidFill>
                <a:latin typeface="Simplified Arabic" pitchFamily="18" charset="-78"/>
                <a:ea typeface="Calibri"/>
                <a:cs typeface="Simplified Arabic" pitchFamily="18" charset="-78"/>
              </a:rPr>
              <a:t>Regulation of body temperature</a:t>
            </a:r>
            <a:endParaRPr lang="en-US" sz="1100" dirty="0">
              <a:solidFill>
                <a:srgbClr val="CC0099"/>
              </a:solidFill>
              <a:latin typeface="Simplified Arabic" pitchFamily="18" charset="-78"/>
              <a:ea typeface="Calibri"/>
              <a:cs typeface="Simplified Arabic" pitchFamily="18" charset="-78"/>
            </a:endParaRPr>
          </a:p>
          <a:p>
            <a:pPr marL="228600" indent="-228600" algn="just">
              <a:lnSpc>
                <a:spcPct val="115000"/>
              </a:lnSpc>
              <a:spcBef>
                <a:spcPts val="0"/>
              </a:spcBef>
              <a:spcAft>
                <a:spcPts val="0"/>
              </a:spcAft>
            </a:pPr>
            <a:r>
              <a:rPr lang="ar-SA" sz="1600" b="1" dirty="0">
                <a:solidFill>
                  <a:srgbClr val="33CC33"/>
                </a:solidFill>
                <a:latin typeface="Simplified Arabic" pitchFamily="18" charset="-78"/>
                <a:ea typeface="Calibri"/>
                <a:cs typeface="Simplified Arabic" pitchFamily="18" charset="-78"/>
              </a:rPr>
              <a:t>6ـ4ـ1 درجة حرارة الجسم                                        </a:t>
            </a:r>
            <a:r>
              <a:rPr lang="en-US" sz="1600" b="1" dirty="0">
                <a:solidFill>
                  <a:srgbClr val="33CC33"/>
                </a:solidFill>
                <a:latin typeface="Simplified Arabic" pitchFamily="18" charset="-78"/>
                <a:ea typeface="Calibri"/>
                <a:cs typeface="Simplified Arabic" pitchFamily="18" charset="-78"/>
              </a:rPr>
              <a:t>Temperature</a:t>
            </a:r>
            <a:endParaRPr lang="en-US" sz="1100" dirty="0">
              <a:solidFill>
                <a:srgbClr val="33CC33"/>
              </a:solidFill>
              <a:latin typeface="Simplified Arabic" pitchFamily="18" charset="-78"/>
              <a:ea typeface="Calibri"/>
              <a:cs typeface="Simplified Arabic" pitchFamily="18" charset="-78"/>
            </a:endParaRPr>
          </a:p>
          <a:p>
            <a:pPr marL="228600" indent="-228600" algn="just">
              <a:lnSpc>
                <a:spcPct val="115000"/>
              </a:lnSpc>
              <a:spcBef>
                <a:spcPts val="0"/>
              </a:spcBef>
              <a:spcAft>
                <a:spcPts val="0"/>
              </a:spcAft>
            </a:pPr>
            <a:r>
              <a:rPr lang="ar-SA" sz="1600" b="1" dirty="0">
                <a:solidFill>
                  <a:srgbClr val="BE12B2"/>
                </a:solidFill>
                <a:latin typeface="Simplified Arabic" pitchFamily="18" charset="-78"/>
                <a:ea typeface="Calibri"/>
                <a:cs typeface="Simplified Arabic" pitchFamily="18" charset="-78"/>
              </a:rPr>
              <a:t>6ـ4ـ2 ميكانيكية الجلد في المحافظة على درجة حرارة ثابتة للجسم</a:t>
            </a:r>
            <a:endParaRPr lang="en-US" sz="1100" dirty="0">
              <a:solidFill>
                <a:srgbClr val="BE12B2"/>
              </a:solidFill>
              <a:latin typeface="Simplified Arabic" pitchFamily="18" charset="-78"/>
              <a:ea typeface="Calibri"/>
              <a:cs typeface="Simplified Arabic" pitchFamily="18" charset="-78"/>
            </a:endParaRPr>
          </a:p>
          <a:p>
            <a:pPr marL="228600" indent="-228600" algn="just">
              <a:lnSpc>
                <a:spcPct val="115000"/>
              </a:lnSpc>
              <a:spcBef>
                <a:spcPts val="0"/>
              </a:spcBef>
              <a:spcAft>
                <a:spcPts val="0"/>
              </a:spcAft>
            </a:pPr>
            <a:r>
              <a:rPr lang="ar-SA" sz="1600" b="1" dirty="0">
                <a:solidFill>
                  <a:srgbClr val="350EC2"/>
                </a:solidFill>
                <a:latin typeface="Simplified Arabic" pitchFamily="18" charset="-78"/>
                <a:ea typeface="Calibri"/>
                <a:cs typeface="Simplified Arabic" pitchFamily="18" charset="-78"/>
              </a:rPr>
              <a:t>6ـ4ـ3 أهم الطرائق التي يفقد الجسم بها الحرارة</a:t>
            </a:r>
            <a:endParaRPr lang="en-US" sz="1100" dirty="0">
              <a:solidFill>
                <a:srgbClr val="350EC2"/>
              </a:solidFill>
              <a:latin typeface="Simplified Arabic" pitchFamily="18" charset="-78"/>
              <a:ea typeface="Calibri"/>
              <a:cs typeface="Simplified Arabic" pitchFamily="18" charset="-78"/>
            </a:endParaRPr>
          </a:p>
          <a:p>
            <a:pPr marL="228600" indent="-228600" algn="just">
              <a:lnSpc>
                <a:spcPct val="115000"/>
              </a:lnSpc>
              <a:spcBef>
                <a:spcPts val="0"/>
              </a:spcBef>
              <a:spcAft>
                <a:spcPts val="0"/>
              </a:spcAft>
            </a:pPr>
            <a:r>
              <a:rPr lang="ar-SA" sz="1600" b="1" dirty="0">
                <a:solidFill>
                  <a:srgbClr val="BE12B2"/>
                </a:solidFill>
                <a:latin typeface="Simplified Arabic" pitchFamily="18" charset="-78"/>
                <a:ea typeface="Calibri"/>
                <a:cs typeface="Simplified Arabic" pitchFamily="18" charset="-78"/>
              </a:rPr>
              <a:t>6ـ5 الإصابات الحرارية                                     </a:t>
            </a:r>
            <a:r>
              <a:rPr lang="en-US" sz="1600" b="1" dirty="0">
                <a:solidFill>
                  <a:srgbClr val="BE12B2"/>
                </a:solidFill>
                <a:latin typeface="Simplified Arabic" pitchFamily="18" charset="-78"/>
                <a:ea typeface="Calibri"/>
                <a:cs typeface="Simplified Arabic" pitchFamily="18" charset="-78"/>
              </a:rPr>
              <a:t>Thermal Injuries</a:t>
            </a:r>
            <a:endParaRPr lang="en-US" sz="1100" dirty="0">
              <a:solidFill>
                <a:srgbClr val="BE12B2"/>
              </a:solidFill>
              <a:latin typeface="Simplified Arabic" pitchFamily="18" charset="-78"/>
              <a:ea typeface="Calibri"/>
              <a:cs typeface="Simplified Arabic" pitchFamily="18" charset="-78"/>
            </a:endParaRPr>
          </a:p>
          <a:p>
            <a:pPr marL="228600" indent="-228600" algn="just">
              <a:lnSpc>
                <a:spcPct val="115000"/>
              </a:lnSpc>
              <a:spcBef>
                <a:spcPts val="0"/>
              </a:spcBef>
              <a:spcAft>
                <a:spcPts val="0"/>
              </a:spcAft>
            </a:pPr>
            <a:r>
              <a:rPr lang="ar-SA" sz="1600" b="1" dirty="0">
                <a:latin typeface="Simplified Arabic" pitchFamily="18" charset="-78"/>
                <a:ea typeface="Calibri"/>
                <a:cs typeface="Simplified Arabic" pitchFamily="18" charset="-78"/>
              </a:rPr>
              <a:t>6ـ5ـ1 حروق الشمس                                       </a:t>
            </a:r>
            <a:r>
              <a:rPr lang="en-US" sz="1600" b="1" dirty="0">
                <a:latin typeface="Simplified Arabic" pitchFamily="18" charset="-78"/>
                <a:ea typeface="Calibri"/>
                <a:cs typeface="Simplified Arabic" pitchFamily="18" charset="-78"/>
              </a:rPr>
              <a:t>The Sun burns</a:t>
            </a:r>
            <a:endParaRPr lang="en-US" sz="1100" dirty="0">
              <a:latin typeface="Simplified Arabic" pitchFamily="18" charset="-78"/>
              <a:ea typeface="Calibri"/>
              <a:cs typeface="Simplified Arabic" pitchFamily="18" charset="-78"/>
            </a:endParaRPr>
          </a:p>
          <a:p>
            <a:pPr marL="228600" indent="-228600" algn="just">
              <a:lnSpc>
                <a:spcPct val="115000"/>
              </a:lnSpc>
              <a:spcBef>
                <a:spcPts val="0"/>
              </a:spcBef>
              <a:spcAft>
                <a:spcPts val="0"/>
              </a:spcAft>
            </a:pPr>
            <a:r>
              <a:rPr lang="ar-SA" sz="1600" b="1" dirty="0">
                <a:latin typeface="Simplified Arabic" pitchFamily="18" charset="-78"/>
                <a:ea typeface="Calibri"/>
                <a:cs typeface="Simplified Arabic" pitchFamily="18" charset="-78"/>
              </a:rPr>
              <a:t>6ـ5ـ2 التشنجات الحرارية</a:t>
            </a:r>
            <a:r>
              <a:rPr lang="ar-IQ" sz="1600" b="1" dirty="0">
                <a:latin typeface="Simplified Arabic" pitchFamily="18" charset="-78"/>
                <a:ea typeface="Calibri"/>
                <a:cs typeface="Simplified Arabic" pitchFamily="18" charset="-78"/>
              </a:rPr>
              <a:t>                                             </a:t>
            </a:r>
            <a:r>
              <a:rPr lang="en-US" sz="1600" b="1" dirty="0">
                <a:latin typeface="Simplified Arabic" pitchFamily="18" charset="-78"/>
                <a:ea typeface="Calibri"/>
                <a:cs typeface="Simplified Arabic" pitchFamily="18" charset="-78"/>
              </a:rPr>
              <a:t>Cramps</a:t>
            </a:r>
            <a:endParaRPr lang="en-US" sz="1100" dirty="0">
              <a:latin typeface="Simplified Arabic" pitchFamily="18" charset="-78"/>
              <a:ea typeface="Calibri"/>
              <a:cs typeface="Simplified Arabic" pitchFamily="18" charset="-78"/>
            </a:endParaRPr>
          </a:p>
          <a:p>
            <a:pPr marL="228600" indent="-228600" algn="just">
              <a:lnSpc>
                <a:spcPct val="115000"/>
              </a:lnSpc>
              <a:spcBef>
                <a:spcPts val="0"/>
              </a:spcBef>
              <a:spcAft>
                <a:spcPts val="0"/>
              </a:spcAft>
            </a:pPr>
            <a:r>
              <a:rPr lang="ar-SA" sz="1600" b="1" dirty="0">
                <a:latin typeface="Simplified Arabic" pitchFamily="18" charset="-78"/>
                <a:ea typeface="Calibri"/>
                <a:cs typeface="Simplified Arabic" pitchFamily="18" charset="-78"/>
              </a:rPr>
              <a:t>6ـ5ـ3 الإغماء الحراري                                          </a:t>
            </a:r>
            <a:r>
              <a:rPr lang="en-US" sz="1600" b="1" dirty="0">
                <a:latin typeface="Simplified Arabic" pitchFamily="18" charset="-78"/>
                <a:ea typeface="Calibri"/>
                <a:cs typeface="Simplified Arabic" pitchFamily="18" charset="-78"/>
              </a:rPr>
              <a:t>heat swoon</a:t>
            </a:r>
            <a:endParaRPr lang="en-US" sz="1100" dirty="0">
              <a:latin typeface="Simplified Arabic" pitchFamily="18" charset="-78"/>
              <a:ea typeface="Calibri"/>
              <a:cs typeface="Simplified Arabic" pitchFamily="18" charset="-78"/>
            </a:endParaRPr>
          </a:p>
          <a:p>
            <a:pPr marL="228600" indent="-228600" algn="just">
              <a:lnSpc>
                <a:spcPct val="115000"/>
              </a:lnSpc>
              <a:spcBef>
                <a:spcPts val="0"/>
              </a:spcBef>
              <a:spcAft>
                <a:spcPts val="0"/>
              </a:spcAft>
            </a:pPr>
            <a:r>
              <a:rPr lang="ar-SA" sz="1600" b="1" dirty="0">
                <a:latin typeface="Simplified Arabic" pitchFamily="18" charset="-78"/>
                <a:ea typeface="Calibri"/>
                <a:cs typeface="Simplified Arabic" pitchFamily="18" charset="-78"/>
              </a:rPr>
              <a:t>6ـ5ـ4 استنفاذ الماء                                        </a:t>
            </a:r>
            <a:r>
              <a:rPr lang="en-US" sz="1600" b="1" dirty="0">
                <a:latin typeface="Simplified Arabic" pitchFamily="18" charset="-78"/>
                <a:ea typeface="Calibri"/>
                <a:cs typeface="Simplified Arabic" pitchFamily="18" charset="-78"/>
              </a:rPr>
              <a:t>water depletion</a:t>
            </a:r>
            <a:endParaRPr lang="en-US" sz="1100" dirty="0">
              <a:latin typeface="Simplified Arabic" pitchFamily="18" charset="-78"/>
              <a:ea typeface="Calibri"/>
              <a:cs typeface="Simplified Arabic" pitchFamily="18" charset="-78"/>
            </a:endParaRPr>
          </a:p>
          <a:p>
            <a:pPr marL="228600" indent="-228600" algn="just">
              <a:lnSpc>
                <a:spcPct val="115000"/>
              </a:lnSpc>
              <a:spcBef>
                <a:spcPts val="0"/>
              </a:spcBef>
              <a:spcAft>
                <a:spcPts val="0"/>
              </a:spcAft>
            </a:pPr>
            <a:r>
              <a:rPr lang="ar-SA" sz="1600" b="1" dirty="0">
                <a:latin typeface="Simplified Arabic" pitchFamily="18" charset="-78"/>
                <a:ea typeface="Calibri"/>
                <a:cs typeface="Simplified Arabic" pitchFamily="18" charset="-78"/>
              </a:rPr>
              <a:t>6ـ5ـ5 استنفاذ الملح                                          </a:t>
            </a:r>
            <a:r>
              <a:rPr lang="en-US" sz="1600" b="1" dirty="0">
                <a:latin typeface="Simplified Arabic" pitchFamily="18" charset="-78"/>
                <a:ea typeface="Calibri"/>
                <a:cs typeface="Simplified Arabic" pitchFamily="18" charset="-78"/>
              </a:rPr>
              <a:t>Salt depletion</a:t>
            </a:r>
            <a:endParaRPr lang="en-US" sz="1100" dirty="0">
              <a:latin typeface="Simplified Arabic" pitchFamily="18" charset="-78"/>
              <a:ea typeface="Calibri"/>
              <a:cs typeface="Simplified Arabic" pitchFamily="18" charset="-78"/>
            </a:endParaRPr>
          </a:p>
          <a:p>
            <a:pPr marL="228600" indent="-228600" algn="just">
              <a:lnSpc>
                <a:spcPct val="115000"/>
              </a:lnSpc>
              <a:spcBef>
                <a:spcPts val="0"/>
              </a:spcBef>
              <a:spcAft>
                <a:spcPts val="0"/>
              </a:spcAft>
            </a:pPr>
            <a:r>
              <a:rPr lang="ar-SA" sz="1600" b="1" dirty="0">
                <a:latin typeface="Simplified Arabic" pitchFamily="18" charset="-78"/>
                <a:ea typeface="Calibri"/>
                <a:cs typeface="Simplified Arabic" pitchFamily="18" charset="-78"/>
              </a:rPr>
              <a:t>6ـ5ـ6 ضربة الشمس (الضربة الحرارية)        </a:t>
            </a:r>
            <a:r>
              <a:rPr lang="en-US" sz="1600" b="1" dirty="0">
                <a:latin typeface="Simplified Arabic" pitchFamily="18" charset="-78"/>
                <a:ea typeface="Calibri"/>
                <a:cs typeface="Simplified Arabic" pitchFamily="18" charset="-78"/>
              </a:rPr>
              <a:t>Sun Stroke – Heat Stroke</a:t>
            </a:r>
            <a:endParaRPr lang="en-US" sz="1100" dirty="0">
              <a:latin typeface="Simplified Arabic" pitchFamily="18" charset="-78"/>
              <a:ea typeface="Calibri"/>
              <a:cs typeface="Simplified Arabic" pitchFamily="18" charset="-78"/>
            </a:endParaRPr>
          </a:p>
          <a:p>
            <a:pPr marL="228600" indent="-228600" algn="just">
              <a:lnSpc>
                <a:spcPct val="115000"/>
              </a:lnSpc>
              <a:spcBef>
                <a:spcPts val="0"/>
              </a:spcBef>
              <a:spcAft>
                <a:spcPts val="0"/>
              </a:spcAft>
            </a:pPr>
            <a:r>
              <a:rPr lang="ar-SA" sz="1600" b="1" dirty="0">
                <a:latin typeface="Simplified Arabic" pitchFamily="18" charset="-78"/>
                <a:ea typeface="Calibri"/>
                <a:cs typeface="Simplified Arabic" pitchFamily="18" charset="-78"/>
              </a:rPr>
              <a:t>6ـ5ـ7 الضربة بالصقيع                                              </a:t>
            </a:r>
            <a:r>
              <a:rPr lang="en-US" sz="1600" b="1" dirty="0">
                <a:latin typeface="Simplified Arabic" pitchFamily="18" charset="-78"/>
                <a:ea typeface="Calibri"/>
                <a:cs typeface="Simplified Arabic" pitchFamily="18" charset="-78"/>
              </a:rPr>
              <a:t>Frostbite</a:t>
            </a:r>
            <a:endParaRPr lang="en-US" sz="1100" dirty="0">
              <a:latin typeface="Simplified Arabic" pitchFamily="18" charset="-78"/>
              <a:ea typeface="Calibri"/>
              <a:cs typeface="Simplified Arabic" pitchFamily="18" charset="-78"/>
            </a:endParaRPr>
          </a:p>
          <a:p>
            <a:pPr marL="228600" indent="-228600" algn="just">
              <a:lnSpc>
                <a:spcPct val="115000"/>
              </a:lnSpc>
              <a:spcBef>
                <a:spcPts val="0"/>
              </a:spcBef>
              <a:spcAft>
                <a:spcPts val="0"/>
              </a:spcAft>
            </a:pPr>
            <a:r>
              <a:rPr lang="ar-SA" sz="1600" b="1" dirty="0">
                <a:latin typeface="Simplified Arabic" pitchFamily="18" charset="-78"/>
                <a:ea typeface="Calibri"/>
                <a:cs typeface="Simplified Arabic" pitchFamily="18" charset="-78"/>
              </a:rPr>
              <a:t>6ـ5ـ8 الشعر الأخضر</a:t>
            </a:r>
            <a:r>
              <a:rPr lang="ar-IQ" sz="1600" b="1" dirty="0">
                <a:latin typeface="Simplified Arabic" pitchFamily="18" charset="-78"/>
                <a:ea typeface="Calibri"/>
                <a:cs typeface="Simplified Arabic" pitchFamily="18" charset="-78"/>
              </a:rPr>
              <a:t>                                        </a:t>
            </a:r>
            <a:r>
              <a:rPr lang="en-US" sz="1600" b="1" dirty="0">
                <a:latin typeface="Simplified Arabic" pitchFamily="18" charset="-78"/>
                <a:ea typeface="Calibri"/>
                <a:cs typeface="Simplified Arabic" pitchFamily="18" charset="-78"/>
              </a:rPr>
              <a:t>Swimmers hair</a:t>
            </a:r>
            <a:endParaRPr lang="en-US" sz="1100" dirty="0">
              <a:latin typeface="Simplified Arabic" pitchFamily="18" charset="-78"/>
              <a:ea typeface="Calibri"/>
              <a:cs typeface="Simplified Arabic" pitchFamily="18" charset="-78"/>
            </a:endParaRPr>
          </a:p>
          <a:p>
            <a:pPr lvl="0" algn="just">
              <a:spcBef>
                <a:spcPts val="0"/>
              </a:spcBef>
              <a:spcAft>
                <a:spcPts val="0"/>
              </a:spcAft>
              <a:buFont typeface="Wingdings"/>
              <a:buChar char=""/>
            </a:pPr>
            <a:r>
              <a:rPr lang="ar-IQ" sz="1600" b="1" dirty="0">
                <a:latin typeface="Simplified Arabic" pitchFamily="18" charset="-78"/>
                <a:cs typeface="Simplified Arabic" pitchFamily="18" charset="-78"/>
              </a:rPr>
              <a:t>توقيتات الجسم أو الدورات الحيوية</a:t>
            </a:r>
            <a:endParaRPr lang="en-US" sz="1600" dirty="0">
              <a:latin typeface="Simplified Arabic" pitchFamily="18" charset="-78"/>
              <a:cs typeface="Simplified Arabic" pitchFamily="18" charset="-78"/>
            </a:endParaRPr>
          </a:p>
          <a:p>
            <a:pPr lvl="0" algn="just">
              <a:spcBef>
                <a:spcPts val="0"/>
              </a:spcBef>
              <a:spcAft>
                <a:spcPts val="0"/>
              </a:spcAft>
              <a:buFont typeface="Wingdings"/>
              <a:buChar char=""/>
            </a:pPr>
            <a:r>
              <a:rPr lang="ar-SA" sz="1600" b="1" dirty="0">
                <a:latin typeface="Simplified Arabic" pitchFamily="18" charset="-78"/>
                <a:cs typeface="Simplified Arabic" pitchFamily="18" charset="-78"/>
              </a:rPr>
              <a:t>هرمون </a:t>
            </a:r>
            <a:r>
              <a:rPr lang="ar-SA" sz="1600" b="1" dirty="0" smtClean="0">
                <a:latin typeface="Simplified Arabic" pitchFamily="18" charset="-78"/>
                <a:cs typeface="Simplified Arabic" pitchFamily="18" charset="-78"/>
              </a:rPr>
              <a:t>الميلاتونين</a:t>
            </a:r>
            <a:endParaRPr lang="en-US" sz="1600" dirty="0">
              <a:latin typeface="Simplified Arabic" pitchFamily="18" charset="-78"/>
              <a:cs typeface="Simplified Arabic" pitchFamily="18" charset="-78"/>
            </a:endParaRPr>
          </a:p>
        </p:txBody>
      </p:sp>
    </p:spTree>
    <p:extLst>
      <p:ext uri="{BB962C8B-B14F-4D97-AF65-F5344CB8AC3E}">
        <p14:creationId xmlns:p14="http://schemas.microsoft.com/office/powerpoint/2010/main" val="759786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360040"/>
          </a:xfrm>
        </p:spPr>
        <p:txBody>
          <a:bodyPr>
            <a:normAutofit fontScale="90000"/>
          </a:bodyPr>
          <a:lstStyle/>
          <a:p>
            <a:endParaRPr lang="ar-IQ" dirty="0"/>
          </a:p>
        </p:txBody>
      </p:sp>
      <p:sp>
        <p:nvSpPr>
          <p:cNvPr id="3" name="عنصر نائب للمحتوى 2"/>
          <p:cNvSpPr>
            <a:spLocks noGrp="1"/>
          </p:cNvSpPr>
          <p:nvPr>
            <p:ph idx="1"/>
          </p:nvPr>
        </p:nvSpPr>
        <p:spPr>
          <a:xfrm>
            <a:off x="251520" y="620688"/>
            <a:ext cx="8640960" cy="6120680"/>
          </a:xfrm>
        </p:spPr>
        <p:txBody>
          <a:bodyPr>
            <a:normAutofit/>
          </a:bodyPr>
          <a:lstStyle/>
          <a:p>
            <a:pPr lvl="0" algn="just"/>
            <a:r>
              <a:rPr lang="ar-SA" sz="4000" b="1" dirty="0">
                <a:solidFill>
                  <a:prstClr val="black"/>
                </a:solidFill>
                <a:latin typeface="Times New Roman"/>
                <a:ea typeface="Times New Roman"/>
                <a:cs typeface="Simplified Arabic"/>
              </a:rPr>
              <a:t>إن إفراز هرمون الميلاتونين يتوقف على وجود الضوء في البيئة حيث يزيد إفرازه عندما يقل الضوء، بينما يقل إفرازه عند زيادة كمية الضوء. حيث يقوم بدور المنبه الخاص بجسم الإنسان فهو ينظم الدورة الخاصة بنومه واستيقاظه </a:t>
            </a:r>
            <a:endParaRPr lang="ar-SA" sz="4000" b="1" dirty="0" smtClean="0">
              <a:solidFill>
                <a:prstClr val="black"/>
              </a:solidFill>
              <a:latin typeface="Times New Roman"/>
              <a:ea typeface="Times New Roman"/>
              <a:cs typeface="Simplified Arabic"/>
            </a:endParaRPr>
          </a:p>
          <a:p>
            <a:pPr lvl="0" algn="just"/>
            <a:r>
              <a:rPr lang="ar-SA" sz="4000" b="1" dirty="0" smtClean="0">
                <a:solidFill>
                  <a:prstClr val="black"/>
                </a:solidFill>
                <a:latin typeface="Times New Roman"/>
                <a:ea typeface="Times New Roman"/>
                <a:cs typeface="Simplified Arabic"/>
              </a:rPr>
              <a:t>ولا </a:t>
            </a:r>
            <a:r>
              <a:rPr lang="ar-SA" sz="4000" b="1" dirty="0">
                <a:solidFill>
                  <a:prstClr val="black"/>
                </a:solidFill>
                <a:latin typeface="Times New Roman"/>
                <a:ea typeface="Times New Roman"/>
                <a:cs typeface="Simplified Arabic"/>
              </a:rPr>
              <a:t>يعرف حتى الآن ميكانيكية عمل هذا الهرمون. يفرز ليلاً لكي يساعد الإنسان على النوم ويتوقف الجسم عن إنتاجه نهاراً مع ضوء الشمس حتى يمكنه الاستيقاظ وممارسة أعماله ونشاطاته</a:t>
            </a:r>
            <a:r>
              <a:rPr lang="ar-SA" sz="4000" b="1" dirty="0" smtClean="0">
                <a:solidFill>
                  <a:prstClr val="black"/>
                </a:solidFill>
                <a:latin typeface="Times New Roman"/>
                <a:ea typeface="Times New Roman"/>
                <a:cs typeface="Simplified Arabic"/>
              </a:rPr>
              <a:t>.</a:t>
            </a:r>
            <a:endParaRPr lang="en-US" sz="4000" dirty="0">
              <a:solidFill>
                <a:prstClr val="black"/>
              </a:solidFill>
              <a:latin typeface="Times New Roman"/>
              <a:ea typeface="Times New Roman"/>
            </a:endParaRPr>
          </a:p>
        </p:txBody>
      </p:sp>
    </p:spTree>
    <p:extLst>
      <p:ext uri="{BB962C8B-B14F-4D97-AF65-F5344CB8AC3E}">
        <p14:creationId xmlns:p14="http://schemas.microsoft.com/office/powerpoint/2010/main" val="15040428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SA" sz="3200" b="1" dirty="0" smtClean="0">
                <a:solidFill>
                  <a:srgbClr val="FF0000"/>
                </a:solidFill>
                <a:latin typeface="Simplified Arabic" panose="02020603050405020304" pitchFamily="18" charset="-78"/>
                <a:cs typeface="Simplified Arabic" panose="02020603050405020304" pitchFamily="18" charset="-78"/>
              </a:rPr>
              <a:t>هرمون الميلاتونين والرياضة</a:t>
            </a:r>
            <a:endParaRPr lang="ar-IQ" sz="3200"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07504" y="692696"/>
            <a:ext cx="8856984" cy="5976664"/>
          </a:xfrm>
        </p:spPr>
        <p:txBody>
          <a:bodyPr>
            <a:normAutofit/>
          </a:bodyPr>
          <a:lstStyle/>
          <a:p>
            <a:pPr lvl="0" algn="just"/>
            <a:r>
              <a:rPr lang="ar-SA" sz="2800" b="1" dirty="0">
                <a:solidFill>
                  <a:prstClr val="black"/>
                </a:solidFill>
                <a:latin typeface="Simplified Arabic" panose="02020603050405020304" pitchFamily="18" charset="-78"/>
                <a:ea typeface="Times New Roman"/>
                <a:cs typeface="Simplified Arabic" panose="02020603050405020304" pitchFamily="18" charset="-78"/>
              </a:rPr>
              <a:t>هناك دراسات، </a:t>
            </a:r>
            <a:r>
              <a:rPr lang="ar-SA" sz="2800" b="1" dirty="0" smtClean="0">
                <a:solidFill>
                  <a:prstClr val="black"/>
                </a:solidFill>
                <a:latin typeface="Simplified Arabic" panose="02020603050405020304" pitchFamily="18" charset="-78"/>
                <a:ea typeface="Times New Roman"/>
                <a:cs typeface="Simplified Arabic" panose="02020603050405020304" pitchFamily="18" charset="-78"/>
              </a:rPr>
              <a:t>تشير </a:t>
            </a:r>
            <a:r>
              <a:rPr lang="ar-SA" sz="2800" b="1" dirty="0">
                <a:solidFill>
                  <a:prstClr val="black"/>
                </a:solidFill>
                <a:latin typeface="Simplified Arabic" panose="02020603050405020304" pitchFamily="18" charset="-78"/>
                <a:ea typeface="Times New Roman"/>
                <a:cs typeface="Simplified Arabic" panose="02020603050405020304" pitchFamily="18" charset="-78"/>
              </a:rPr>
              <a:t>إلى أن الميلاتونين له فوائد كبيرة </a:t>
            </a:r>
            <a:r>
              <a:rPr lang="ar-SA" sz="2800" b="1" dirty="0" smtClean="0">
                <a:solidFill>
                  <a:prstClr val="black"/>
                </a:solidFill>
                <a:latin typeface="Simplified Arabic" panose="02020603050405020304" pitchFamily="18" charset="-78"/>
                <a:ea typeface="Times New Roman"/>
                <a:cs typeface="Simplified Arabic" panose="02020603050405020304" pitchFamily="18" charset="-78"/>
              </a:rPr>
              <a:t>للرياضيين مثل:- </a:t>
            </a:r>
          </a:p>
          <a:p>
            <a:pPr lvl="0" algn="just"/>
            <a:r>
              <a:rPr lang="ar-SA" sz="2800" b="1" dirty="0" smtClean="0">
                <a:solidFill>
                  <a:prstClr val="black"/>
                </a:solidFill>
                <a:latin typeface="Simplified Arabic" panose="02020603050405020304" pitchFamily="18" charset="-78"/>
                <a:ea typeface="Times New Roman"/>
                <a:cs typeface="Simplified Arabic" panose="02020603050405020304" pitchFamily="18" charset="-78"/>
              </a:rPr>
              <a:t>تجديد </a:t>
            </a:r>
            <a:r>
              <a:rPr lang="ar-SA" sz="2800" b="1" dirty="0">
                <a:solidFill>
                  <a:prstClr val="black"/>
                </a:solidFill>
                <a:latin typeface="Simplified Arabic" panose="02020603050405020304" pitchFamily="18" charset="-78"/>
                <a:ea typeface="Times New Roman"/>
                <a:cs typeface="Simplified Arabic" panose="02020603050405020304" pitchFamily="18" charset="-78"/>
              </a:rPr>
              <a:t>خلايا الجسم، وبناء كتلة العضلات </a:t>
            </a:r>
            <a:endParaRPr lang="ar-SA" sz="2800" b="1" dirty="0" smtClean="0">
              <a:solidFill>
                <a:prstClr val="black"/>
              </a:solidFill>
              <a:latin typeface="Simplified Arabic" panose="02020603050405020304" pitchFamily="18" charset="-78"/>
              <a:ea typeface="Times New Roman"/>
              <a:cs typeface="Simplified Arabic" panose="02020603050405020304" pitchFamily="18" charset="-78"/>
            </a:endParaRPr>
          </a:p>
          <a:p>
            <a:pPr lvl="0" algn="just"/>
            <a:r>
              <a:rPr lang="ar-SA" sz="2800" b="1" dirty="0" smtClean="0">
                <a:solidFill>
                  <a:prstClr val="black"/>
                </a:solidFill>
                <a:latin typeface="Simplified Arabic" panose="02020603050405020304" pitchFamily="18" charset="-78"/>
                <a:ea typeface="Times New Roman"/>
                <a:cs typeface="Simplified Arabic" panose="02020603050405020304" pitchFamily="18" charset="-78"/>
              </a:rPr>
              <a:t>وتعزيز </a:t>
            </a:r>
            <a:r>
              <a:rPr lang="ar-SA" sz="2800" b="1" dirty="0">
                <a:solidFill>
                  <a:prstClr val="black"/>
                </a:solidFill>
                <a:latin typeface="Simplified Arabic" panose="02020603050405020304" pitchFamily="18" charset="-78"/>
                <a:ea typeface="Times New Roman"/>
                <a:cs typeface="Simplified Arabic" panose="02020603050405020304" pitchFamily="18" charset="-78"/>
              </a:rPr>
              <a:t>النمو الهزيل الأنسجة العضلية </a:t>
            </a:r>
            <a:r>
              <a:rPr lang="ar-SA" sz="2800" b="1" dirty="0" smtClean="0">
                <a:solidFill>
                  <a:prstClr val="black"/>
                </a:solidFill>
                <a:latin typeface="Simplified Arabic" panose="02020603050405020304" pitchFamily="18" charset="-78"/>
                <a:ea typeface="Times New Roman"/>
                <a:cs typeface="Simplified Arabic" panose="02020603050405020304" pitchFamily="18" charset="-78"/>
              </a:rPr>
              <a:t>(اصلاح الأنسجة). </a:t>
            </a:r>
          </a:p>
          <a:p>
            <a:pPr lvl="0" algn="just"/>
            <a:r>
              <a:rPr lang="ar-SA" sz="2800" b="1" dirty="0" smtClean="0">
                <a:solidFill>
                  <a:prstClr val="black"/>
                </a:solidFill>
                <a:latin typeface="Simplified Arabic" panose="02020603050405020304" pitchFamily="18" charset="-78"/>
                <a:ea typeface="Times New Roman"/>
                <a:cs typeface="Simplified Arabic" panose="02020603050405020304" pitchFamily="18" charset="-78"/>
              </a:rPr>
              <a:t>وفقدان الدهون (عمليات </a:t>
            </a:r>
            <a:r>
              <a:rPr lang="ar-SA" sz="2800" b="1" dirty="0">
                <a:solidFill>
                  <a:prstClr val="black"/>
                </a:solidFill>
                <a:latin typeface="Simplified Arabic" panose="02020603050405020304" pitchFamily="18" charset="-78"/>
                <a:ea typeface="Times New Roman"/>
                <a:cs typeface="Simplified Arabic" panose="02020603050405020304" pitchFamily="18" charset="-78"/>
              </a:rPr>
              <a:t>حرق </a:t>
            </a:r>
            <a:r>
              <a:rPr lang="ar-SA" sz="2800" b="1" dirty="0" smtClean="0">
                <a:solidFill>
                  <a:prstClr val="black"/>
                </a:solidFill>
                <a:latin typeface="Simplified Arabic" panose="02020603050405020304" pitchFamily="18" charset="-78"/>
                <a:ea typeface="Times New Roman"/>
                <a:cs typeface="Simplified Arabic" panose="02020603050405020304" pitchFamily="18" charset="-78"/>
              </a:rPr>
              <a:t>الدهون)</a:t>
            </a:r>
            <a:endParaRPr lang="en-US" sz="2800" dirty="0">
              <a:solidFill>
                <a:prstClr val="black"/>
              </a:solidFill>
              <a:latin typeface="Simplified Arabic" panose="02020603050405020304" pitchFamily="18" charset="-78"/>
              <a:ea typeface="Times New Roman"/>
              <a:cs typeface="Simplified Arabic" panose="02020603050405020304" pitchFamily="18" charset="-78"/>
            </a:endParaRPr>
          </a:p>
          <a:p>
            <a:pPr lvl="0" algn="just"/>
            <a:r>
              <a:rPr lang="ar-SA" sz="2800" b="1" dirty="0">
                <a:solidFill>
                  <a:prstClr val="black"/>
                </a:solidFill>
                <a:latin typeface="Simplified Arabic" panose="02020603050405020304" pitchFamily="18" charset="-78"/>
                <a:ea typeface="Times New Roman"/>
                <a:cs typeface="Simplified Arabic" panose="02020603050405020304" pitchFamily="18" charset="-78"/>
              </a:rPr>
              <a:t>هرمون حيوي لأنه </a:t>
            </a:r>
            <a:r>
              <a:rPr lang="ar-SA" sz="2800" b="1" dirty="0" smtClean="0">
                <a:solidFill>
                  <a:prstClr val="black"/>
                </a:solidFill>
                <a:latin typeface="Simplified Arabic" panose="02020603050405020304" pitchFamily="18" charset="-78"/>
                <a:ea typeface="Times New Roman"/>
                <a:cs typeface="Simplified Arabic" panose="02020603050405020304" pitchFamily="18" charset="-78"/>
              </a:rPr>
              <a:t>ليس </a:t>
            </a:r>
            <a:r>
              <a:rPr lang="ar-SA" sz="2800" b="1" dirty="0">
                <a:solidFill>
                  <a:prstClr val="black"/>
                </a:solidFill>
                <a:latin typeface="Simplified Arabic" panose="02020603050405020304" pitchFamily="18" charset="-78"/>
                <a:ea typeface="Times New Roman"/>
                <a:cs typeface="Simplified Arabic" panose="02020603050405020304" pitchFamily="18" charset="-78"/>
              </a:rPr>
              <a:t>فقط في عملية دورات النوم ولكن أيضا الحفاظ على إيقاع الساعة البيولوجية لدينا وذلك للسيطرة على دورة النوم واليقظة لدينا</a:t>
            </a:r>
            <a:endParaRPr lang="en-US" sz="2800" dirty="0">
              <a:solidFill>
                <a:prstClr val="black"/>
              </a:solidFill>
              <a:latin typeface="Simplified Arabic" panose="02020603050405020304" pitchFamily="18" charset="-78"/>
              <a:ea typeface="Times New Roman"/>
              <a:cs typeface="Simplified Arabic" panose="02020603050405020304" pitchFamily="18" charset="-78"/>
            </a:endParaRPr>
          </a:p>
          <a:p>
            <a:pPr lvl="0" algn="just"/>
            <a:r>
              <a:rPr lang="ar-SA" sz="2800" b="1" dirty="0" smtClean="0">
                <a:solidFill>
                  <a:prstClr val="black"/>
                </a:solidFill>
                <a:latin typeface="Simplified Arabic" panose="02020603050405020304" pitchFamily="18" charset="-78"/>
                <a:ea typeface="Times New Roman"/>
                <a:cs typeface="Simplified Arabic" panose="02020603050405020304" pitchFamily="18" charset="-78"/>
              </a:rPr>
              <a:t>أيضا </a:t>
            </a:r>
            <a:r>
              <a:rPr lang="ar-SA" sz="2800" b="1" dirty="0">
                <a:solidFill>
                  <a:prstClr val="black"/>
                </a:solidFill>
                <a:latin typeface="Simplified Arabic" panose="02020603050405020304" pitchFamily="18" charset="-78"/>
                <a:ea typeface="Times New Roman"/>
                <a:cs typeface="Simplified Arabic" panose="02020603050405020304" pitchFamily="18" charset="-78"/>
              </a:rPr>
              <a:t>تحفيز إفراز هرمون النمو البشري (</a:t>
            </a:r>
            <a:r>
              <a:rPr lang="en-US" sz="2800" b="1" dirty="0" smtClean="0">
                <a:solidFill>
                  <a:prstClr val="black"/>
                </a:solidFill>
                <a:latin typeface="Simplified Arabic" panose="02020603050405020304" pitchFamily="18" charset="-78"/>
                <a:ea typeface="Times New Roman"/>
                <a:cs typeface="Simplified Arabic" panose="02020603050405020304" pitchFamily="18" charset="-78"/>
              </a:rPr>
              <a:t>HGH</a:t>
            </a:r>
            <a:r>
              <a:rPr lang="ar-SA" sz="2800" b="1" dirty="0" smtClean="0">
                <a:solidFill>
                  <a:prstClr val="black"/>
                </a:solidFill>
                <a:latin typeface="Simplified Arabic" panose="02020603050405020304" pitchFamily="18" charset="-78"/>
                <a:ea typeface="Times New Roman"/>
                <a:cs typeface="Simplified Arabic" panose="02020603050405020304" pitchFamily="18" charset="-78"/>
              </a:rPr>
              <a:t>)</a:t>
            </a:r>
            <a:r>
              <a:rPr lang="ar-SA" sz="2800" b="1" dirty="0">
                <a:solidFill>
                  <a:prstClr val="black"/>
                </a:solidFill>
                <a:latin typeface="Simplified Arabic" panose="02020603050405020304" pitchFamily="18" charset="-78"/>
                <a:ea typeface="Times New Roman"/>
                <a:cs typeface="Simplified Arabic" panose="02020603050405020304" pitchFamily="18" charset="-78"/>
              </a:rPr>
              <a:t> </a:t>
            </a:r>
            <a:r>
              <a:rPr lang="ar-SA" sz="2800" b="1" dirty="0" smtClean="0">
                <a:solidFill>
                  <a:prstClr val="black"/>
                </a:solidFill>
                <a:latin typeface="Simplified Arabic" panose="02020603050405020304" pitchFamily="18" charset="-78"/>
                <a:ea typeface="Times New Roman"/>
                <a:cs typeface="Simplified Arabic" panose="02020603050405020304" pitchFamily="18" charset="-78"/>
              </a:rPr>
              <a:t>حيث إن دورات </a:t>
            </a:r>
            <a:r>
              <a:rPr lang="ar-SA" sz="2800" b="1" dirty="0">
                <a:solidFill>
                  <a:prstClr val="black"/>
                </a:solidFill>
                <a:latin typeface="Simplified Arabic" panose="02020603050405020304" pitchFamily="18" charset="-78"/>
                <a:ea typeface="Times New Roman"/>
                <a:cs typeface="Simplified Arabic" panose="02020603050405020304" pitchFamily="18" charset="-78"/>
              </a:rPr>
              <a:t>النوم السليم يساعد في الحفاظ على مستويات أفضل </a:t>
            </a:r>
            <a:r>
              <a:rPr lang="en-US" sz="2800" b="1" dirty="0">
                <a:solidFill>
                  <a:prstClr val="black"/>
                </a:solidFill>
                <a:latin typeface="Simplified Arabic" panose="02020603050405020304" pitchFamily="18" charset="-78"/>
                <a:ea typeface="Times New Roman"/>
                <a:cs typeface="Simplified Arabic" panose="02020603050405020304" pitchFamily="18" charset="-78"/>
              </a:rPr>
              <a:t>HGH</a:t>
            </a:r>
            <a:r>
              <a:rPr lang="ar-SA" sz="2800" b="1" dirty="0">
                <a:solidFill>
                  <a:prstClr val="black"/>
                </a:solidFill>
                <a:latin typeface="Simplified Arabic" panose="02020603050405020304" pitchFamily="18" charset="-78"/>
                <a:ea typeface="Times New Roman"/>
                <a:cs typeface="Simplified Arabic" panose="02020603050405020304" pitchFamily="18" charset="-78"/>
              </a:rPr>
              <a:t> في الجسم</a:t>
            </a:r>
            <a:r>
              <a:rPr lang="ar-SA" sz="2800" b="1" dirty="0" smtClean="0">
                <a:solidFill>
                  <a:prstClr val="black"/>
                </a:solidFill>
                <a:latin typeface="Simplified Arabic" panose="02020603050405020304" pitchFamily="18" charset="-78"/>
                <a:ea typeface="Times New Roman"/>
                <a:cs typeface="Simplified Arabic" panose="02020603050405020304" pitchFamily="18" charset="-78"/>
              </a:rPr>
              <a:t>.</a:t>
            </a:r>
          </a:p>
          <a:p>
            <a:pPr lvl="0" algn="just"/>
            <a:r>
              <a:rPr lang="ar-SA" sz="2800" b="1" dirty="0" smtClean="0">
                <a:solidFill>
                  <a:prstClr val="black"/>
                </a:solidFill>
                <a:latin typeface="Simplified Arabic" panose="02020603050405020304" pitchFamily="18" charset="-78"/>
                <a:ea typeface="Times New Roman"/>
                <a:cs typeface="Simplified Arabic" panose="02020603050405020304" pitchFamily="18" charset="-78"/>
              </a:rPr>
              <a:t>تعزيز الكولاجين </a:t>
            </a:r>
            <a:r>
              <a:rPr lang="ar-SA" sz="2800" b="1" dirty="0">
                <a:solidFill>
                  <a:prstClr val="black"/>
                </a:solidFill>
                <a:latin typeface="Simplified Arabic" panose="02020603050405020304" pitchFamily="18" charset="-78"/>
                <a:ea typeface="Times New Roman"/>
                <a:cs typeface="Simplified Arabic" panose="02020603050405020304" pitchFamily="18" charset="-78"/>
              </a:rPr>
              <a:t>لصحة الجلد والعظام أكثر كثافة ومناعة أفضل. </a:t>
            </a:r>
            <a:endParaRPr lang="en-US" sz="2800" dirty="0">
              <a:solidFill>
                <a:prstClr val="black"/>
              </a:solidFill>
              <a:latin typeface="Simplified Arabic" panose="02020603050405020304" pitchFamily="18" charset="-78"/>
              <a:ea typeface="Times New Roman"/>
              <a:cs typeface="Simplified Arabic" panose="02020603050405020304" pitchFamily="18" charset="-78"/>
            </a:endParaRPr>
          </a:p>
        </p:txBody>
      </p:sp>
    </p:spTree>
    <p:extLst>
      <p:ext uri="{BB962C8B-B14F-4D97-AF65-F5344CB8AC3E}">
        <p14:creationId xmlns:p14="http://schemas.microsoft.com/office/powerpoint/2010/main" val="27171670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rmAutofit fontScale="90000"/>
          </a:bodyPr>
          <a:lstStyle/>
          <a:p>
            <a:r>
              <a:rPr lang="ar-IQ" b="1" dirty="0" smtClean="0">
                <a:solidFill>
                  <a:srgbClr val="FF0000"/>
                </a:solidFill>
                <a:latin typeface="Simplified Arabic" panose="02020603050405020304" pitchFamily="18" charset="-78"/>
                <a:cs typeface="Simplified Arabic" panose="02020603050405020304" pitchFamily="18" charset="-78"/>
              </a:rPr>
              <a:t>الكولاجين</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79512" y="764704"/>
            <a:ext cx="8784976" cy="5976664"/>
          </a:xfrm>
        </p:spPr>
        <p:txBody>
          <a:bodyPr>
            <a:normAutofit fontScale="92500" lnSpcReduction="20000"/>
          </a:bodyPr>
          <a:lstStyle/>
          <a:p>
            <a:pPr algn="just"/>
            <a:r>
              <a:rPr lang="ar-IQ" sz="4000" b="1" dirty="0">
                <a:latin typeface="Simplified Arabic" panose="02020603050405020304" pitchFamily="18" charset="-78"/>
                <a:cs typeface="Simplified Arabic" panose="02020603050405020304" pitchFamily="18" charset="-78"/>
              </a:rPr>
              <a:t>الكولاجين (</a:t>
            </a:r>
            <a:r>
              <a:rPr lang="en-US" sz="4000" b="1" dirty="0">
                <a:latin typeface="Simplified Arabic" panose="02020603050405020304" pitchFamily="18" charset="-78"/>
                <a:cs typeface="Simplified Arabic" panose="02020603050405020304" pitchFamily="18" charset="-78"/>
              </a:rPr>
              <a:t>collagen، </a:t>
            </a:r>
            <a:r>
              <a:rPr lang="ar-IQ" sz="4000" b="1" dirty="0">
                <a:latin typeface="Simplified Arabic" panose="02020603050405020304" pitchFamily="18" charset="-78"/>
                <a:cs typeface="Simplified Arabic" panose="02020603050405020304" pitchFamily="18" charset="-78"/>
              </a:rPr>
              <a:t>من الاغريقية: </a:t>
            </a:r>
            <a:r>
              <a:rPr lang="en-US" sz="4000" b="1" dirty="0" err="1">
                <a:latin typeface="Simplified Arabic" panose="02020603050405020304" pitchFamily="18" charset="-78"/>
                <a:cs typeface="Simplified Arabic" panose="02020603050405020304" pitchFamily="18" charset="-78"/>
              </a:rPr>
              <a:t>Kolla</a:t>
            </a:r>
            <a:r>
              <a:rPr lang="en-US" sz="4000" b="1" dirty="0">
                <a:latin typeface="Simplified Arabic" panose="02020603050405020304" pitchFamily="18" charset="-78"/>
                <a:cs typeface="Simplified Arabic" panose="02020603050405020304" pitchFamily="18" charset="-78"/>
              </a:rPr>
              <a:t> </a:t>
            </a:r>
            <a:r>
              <a:rPr lang="ar-IQ" sz="4000" b="1" dirty="0">
                <a:latin typeface="Simplified Arabic" panose="02020603050405020304" pitchFamily="18" charset="-78"/>
                <a:cs typeface="Simplified Arabic" panose="02020603050405020304" pitchFamily="18" charset="-78"/>
              </a:rPr>
              <a:t>اي صمغ و </a:t>
            </a:r>
            <a:r>
              <a:rPr lang="en-US" sz="4000" b="1" dirty="0">
                <a:latin typeface="Simplified Arabic" panose="02020603050405020304" pitchFamily="18" charset="-78"/>
                <a:cs typeface="Simplified Arabic" panose="02020603050405020304" pitchFamily="18" charset="-78"/>
              </a:rPr>
              <a:t>gen </a:t>
            </a:r>
            <a:r>
              <a:rPr lang="ar-IQ" sz="4000" b="1" smtClean="0">
                <a:latin typeface="Simplified Arabic" panose="02020603050405020304" pitchFamily="18" charset="-78"/>
                <a:cs typeface="Simplified Arabic" panose="02020603050405020304" pitchFamily="18" charset="-78"/>
              </a:rPr>
              <a:t> تشير </a:t>
            </a:r>
            <a:r>
              <a:rPr lang="ar-IQ" sz="4000" b="1" dirty="0">
                <a:latin typeface="Simplified Arabic" panose="02020603050405020304" pitchFamily="18" charset="-78"/>
                <a:cs typeface="Simplified Arabic" panose="02020603050405020304" pitchFamily="18" charset="-78"/>
              </a:rPr>
              <a:t>إلى المعنى منتج أو مكوّن) </a:t>
            </a:r>
            <a:endParaRPr lang="ar-IQ" sz="4000" b="1" dirty="0" smtClean="0">
              <a:latin typeface="Simplified Arabic" panose="02020603050405020304" pitchFamily="18" charset="-78"/>
              <a:cs typeface="Simplified Arabic" panose="02020603050405020304" pitchFamily="18" charset="-78"/>
            </a:endParaRPr>
          </a:p>
          <a:p>
            <a:pPr algn="just"/>
            <a:r>
              <a:rPr lang="ar-IQ" sz="4000" b="1" dirty="0" smtClean="0">
                <a:latin typeface="Simplified Arabic" panose="02020603050405020304" pitchFamily="18" charset="-78"/>
                <a:cs typeface="Simplified Arabic" panose="02020603050405020304" pitchFamily="18" charset="-78"/>
              </a:rPr>
              <a:t>هو </a:t>
            </a:r>
            <a:r>
              <a:rPr lang="ar-IQ" sz="4000" b="1" dirty="0">
                <a:latin typeface="Simplified Arabic" panose="02020603050405020304" pitchFamily="18" charset="-78"/>
                <a:cs typeface="Simplified Arabic" panose="02020603050405020304" pitchFamily="18" charset="-78"/>
              </a:rPr>
              <a:t>البروتين الرئيسي في الأنسجة الضامة </a:t>
            </a:r>
            <a:r>
              <a:rPr lang="ar-IQ" sz="4000" b="1" dirty="0" smtClean="0">
                <a:latin typeface="Simplified Arabic" panose="02020603050405020304" pitchFamily="18" charset="-78"/>
                <a:cs typeface="Simplified Arabic" panose="02020603050405020304" pitchFamily="18" charset="-78"/>
              </a:rPr>
              <a:t>في:</a:t>
            </a:r>
          </a:p>
          <a:p>
            <a:pPr algn="just"/>
            <a:r>
              <a:rPr lang="ar-IQ" sz="4000" b="1" dirty="0" smtClean="0">
                <a:latin typeface="Simplified Arabic" panose="02020603050405020304" pitchFamily="18" charset="-78"/>
                <a:cs typeface="Simplified Arabic" panose="02020603050405020304" pitchFamily="18" charset="-78"/>
              </a:rPr>
              <a:t>العضلات </a:t>
            </a:r>
          </a:p>
          <a:p>
            <a:pPr algn="just"/>
            <a:r>
              <a:rPr lang="ar-IQ" sz="4000" b="1" dirty="0" smtClean="0">
                <a:latin typeface="Simplified Arabic" panose="02020603050405020304" pitchFamily="18" charset="-78"/>
                <a:cs typeface="Simplified Arabic" panose="02020603050405020304" pitchFamily="18" charset="-78"/>
              </a:rPr>
              <a:t>والجلد </a:t>
            </a:r>
          </a:p>
          <a:p>
            <a:pPr algn="just"/>
            <a:r>
              <a:rPr lang="ar-IQ" sz="4000" b="1" dirty="0" smtClean="0">
                <a:latin typeface="Simplified Arabic" panose="02020603050405020304" pitchFamily="18" charset="-78"/>
                <a:cs typeface="Simplified Arabic" panose="02020603050405020304" pitchFamily="18" charset="-78"/>
              </a:rPr>
              <a:t>والأربطة </a:t>
            </a:r>
          </a:p>
          <a:p>
            <a:pPr algn="just"/>
            <a:r>
              <a:rPr lang="ar-IQ" sz="4000" b="1" dirty="0" smtClean="0">
                <a:latin typeface="Simplified Arabic" panose="02020603050405020304" pitchFamily="18" charset="-78"/>
                <a:cs typeface="Simplified Arabic" panose="02020603050405020304" pitchFamily="18" charset="-78"/>
              </a:rPr>
              <a:t>والغضاريف </a:t>
            </a:r>
          </a:p>
          <a:p>
            <a:pPr algn="just"/>
            <a:r>
              <a:rPr lang="ar-IQ" sz="4000" b="1" dirty="0" smtClean="0">
                <a:latin typeface="Simplified Arabic" panose="02020603050405020304" pitchFamily="18" charset="-78"/>
                <a:cs typeface="Simplified Arabic" panose="02020603050405020304" pitchFamily="18" charset="-78"/>
              </a:rPr>
              <a:t>والعظام </a:t>
            </a:r>
          </a:p>
          <a:p>
            <a:pPr algn="just"/>
            <a:r>
              <a:rPr lang="ar-IQ" sz="4000" b="1" dirty="0" smtClean="0">
                <a:latin typeface="Simplified Arabic" panose="02020603050405020304" pitchFamily="18" charset="-78"/>
                <a:cs typeface="Simplified Arabic" panose="02020603050405020304" pitchFamily="18" charset="-78"/>
              </a:rPr>
              <a:t>والأنسجة.</a:t>
            </a:r>
          </a:p>
          <a:p>
            <a:pPr algn="just"/>
            <a:r>
              <a:rPr lang="ar-IQ" sz="4000" b="1" dirty="0" smtClean="0">
                <a:latin typeface="Simplified Arabic" panose="02020603050405020304" pitchFamily="18" charset="-78"/>
                <a:cs typeface="Simplified Arabic" panose="02020603050405020304" pitchFamily="18" charset="-78"/>
              </a:rPr>
              <a:t>ويشكل </a:t>
            </a:r>
            <a:r>
              <a:rPr lang="ar-IQ" sz="4000" b="1" dirty="0">
                <a:latin typeface="Simplified Arabic" panose="02020603050405020304" pitchFamily="18" charset="-78"/>
                <a:cs typeface="Simplified Arabic" panose="02020603050405020304" pitchFamily="18" charset="-78"/>
              </a:rPr>
              <a:t>نسبة كبيرة تصل إلى 25% من مجمل البروتينات في الثدييات وبعض الأحياء الأخرى.</a:t>
            </a:r>
          </a:p>
        </p:txBody>
      </p:sp>
    </p:spTree>
    <p:extLst>
      <p:ext uri="{BB962C8B-B14F-4D97-AF65-F5344CB8AC3E}">
        <p14:creationId xmlns:p14="http://schemas.microsoft.com/office/powerpoint/2010/main" val="40966577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856984" cy="432048"/>
          </a:xfrm>
        </p:spPr>
        <p:txBody>
          <a:bodyPr>
            <a:noAutofit/>
          </a:bodyPr>
          <a:lstStyle/>
          <a:p>
            <a:r>
              <a:rPr lang="ar-IQ" sz="3600" b="1" dirty="0" smtClean="0">
                <a:solidFill>
                  <a:srgbClr val="FF0000"/>
                </a:solidFill>
                <a:latin typeface="Simplified Arabic" panose="02020603050405020304" pitchFamily="18" charset="-78"/>
                <a:cs typeface="Simplified Arabic" panose="02020603050405020304" pitchFamily="18" charset="-78"/>
              </a:rPr>
              <a:t>الشكل يوضح اهمية وعمل هرمون </a:t>
            </a:r>
            <a:r>
              <a:rPr lang="ar-IQ" sz="3600" b="1" dirty="0">
                <a:solidFill>
                  <a:srgbClr val="FF0000"/>
                </a:solidFill>
                <a:latin typeface="Simplified Arabic" panose="02020603050405020304" pitchFamily="18" charset="-78"/>
                <a:cs typeface="Simplified Arabic" panose="02020603050405020304" pitchFamily="18" charset="-78"/>
              </a:rPr>
              <a:t>الميلاتونين .</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56895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266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rmAutofit fontScale="90000"/>
          </a:bodyPr>
          <a:lstStyle/>
          <a:p>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424935"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680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rmAutofit fontScale="90000"/>
          </a:bodyPr>
          <a:lstStyle/>
          <a:p>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950" y="743203"/>
            <a:ext cx="8856663" cy="594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4036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rmAutofit fontScale="90000"/>
          </a:bodyPr>
          <a:lstStyle/>
          <a:p>
            <a:endParaRPr lang="ar-IQ"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784975"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0758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b="1" dirty="0">
                <a:solidFill>
                  <a:srgbClr val="FF0000"/>
                </a:solidFill>
                <a:latin typeface="Simplified Arabic" pitchFamily="18" charset="-78"/>
                <a:cs typeface="Simplified Arabic" pitchFamily="18" charset="-78"/>
              </a:rPr>
              <a:t>انتهت المحاضرة رقم ( 17 ) </a:t>
            </a:r>
            <a:endParaRPr lang="ar-IQ" dirty="0"/>
          </a:p>
        </p:txBody>
      </p:sp>
      <p:sp>
        <p:nvSpPr>
          <p:cNvPr id="3" name="عنصر نائب للمحتوى 2"/>
          <p:cNvSpPr>
            <a:spLocks noGrp="1"/>
          </p:cNvSpPr>
          <p:nvPr>
            <p:ph idx="1"/>
          </p:nvPr>
        </p:nvSpPr>
        <p:spPr>
          <a:xfrm>
            <a:off x="457200" y="1600200"/>
            <a:ext cx="8229600" cy="4709120"/>
          </a:xfrm>
        </p:spPr>
        <p:txBody>
          <a:bodyPr>
            <a:normAutofit fontScale="92500" lnSpcReduction="20000"/>
          </a:bodyPr>
          <a:lstStyle/>
          <a:p>
            <a:pPr algn="ctr"/>
            <a:r>
              <a:rPr lang="ar-IQ" sz="5400" b="1" dirty="0" smtClean="0">
                <a:solidFill>
                  <a:srgbClr val="FF0000"/>
                </a:solidFill>
                <a:latin typeface="Simplified Arabic" pitchFamily="18" charset="-78"/>
                <a:cs typeface="Simplified Arabic" pitchFamily="18" charset="-78"/>
              </a:rPr>
              <a:t>الجهاز الجلدي الوقائي وإصاباته (الجزء الثاني)</a:t>
            </a:r>
          </a:p>
          <a:p>
            <a:pPr marL="0" indent="0" algn="ctr">
              <a:buNone/>
            </a:pPr>
            <a:endParaRPr lang="ar-IQ" sz="5400" b="1" dirty="0" smtClean="0">
              <a:solidFill>
                <a:srgbClr val="FF0000"/>
              </a:solidFill>
              <a:latin typeface="Simplified Arabic" pitchFamily="18" charset="-78"/>
              <a:cs typeface="Simplified Arabic" pitchFamily="18" charset="-78"/>
            </a:endParaRPr>
          </a:p>
          <a:p>
            <a:pPr algn="ctr"/>
            <a:r>
              <a:rPr lang="ar-IQ" sz="5400" b="1" dirty="0" smtClean="0">
                <a:solidFill>
                  <a:srgbClr val="BE12B2"/>
                </a:solidFill>
                <a:latin typeface="Simplified Arabic" pitchFamily="18" charset="-78"/>
                <a:cs typeface="Simplified Arabic" pitchFamily="18" charset="-78"/>
              </a:rPr>
              <a:t>المحاضرة القادمة (18)</a:t>
            </a:r>
          </a:p>
          <a:p>
            <a:pPr marL="0" lvl="0" indent="0" algn="ctr" fontAlgn="base">
              <a:spcAft>
                <a:spcPct val="0"/>
              </a:spcAft>
              <a:buNone/>
            </a:pPr>
            <a:r>
              <a:rPr lang="ar-IQ" altLang="ar-IQ" sz="4000" b="1" kern="0" dirty="0">
                <a:solidFill>
                  <a:srgbClr val="FF0000"/>
                </a:solidFill>
                <a:latin typeface="Simplified Arabic" pitchFamily="18" charset="-78"/>
                <a:cs typeface="Simplified Arabic" pitchFamily="18" charset="-78"/>
              </a:rPr>
              <a:t>جهاز التنفس </a:t>
            </a:r>
            <a:r>
              <a:rPr lang="ar-IQ" sz="4000" b="1" dirty="0" smtClean="0">
                <a:solidFill>
                  <a:srgbClr val="FF0000"/>
                </a:solidFill>
                <a:latin typeface="Simplified Arabic" pitchFamily="18" charset="-78"/>
                <a:cs typeface="Simplified Arabic" pitchFamily="18" charset="-78"/>
              </a:rPr>
              <a:t>وإصاباته</a:t>
            </a:r>
          </a:p>
          <a:p>
            <a:pPr lvl="0" algn="ctr" fontAlgn="base">
              <a:spcAft>
                <a:spcPct val="0"/>
              </a:spcAft>
              <a:buFontTx/>
              <a:buChar char="•"/>
            </a:pPr>
            <a:r>
              <a:rPr lang="ar-IQ" altLang="ar-IQ" b="1" kern="0" dirty="0" err="1">
                <a:solidFill>
                  <a:srgbClr val="00B050"/>
                </a:solidFill>
                <a:latin typeface="Simplified Arabic" pitchFamily="18" charset="-78"/>
                <a:cs typeface="Simplified Arabic" pitchFamily="18" charset="-78"/>
              </a:rPr>
              <a:t>أ.د</a:t>
            </a:r>
            <a:r>
              <a:rPr lang="ar-IQ" altLang="ar-IQ" b="1" kern="0" dirty="0">
                <a:solidFill>
                  <a:srgbClr val="00B050"/>
                </a:solidFill>
                <a:latin typeface="Simplified Arabic" pitchFamily="18" charset="-78"/>
                <a:cs typeface="Simplified Arabic" pitchFamily="18" charset="-78"/>
              </a:rPr>
              <a:t>. حسن هادي الهلالي</a:t>
            </a:r>
          </a:p>
          <a:p>
            <a:pPr lvl="0" algn="ctr" fontAlgn="base">
              <a:spcAft>
                <a:spcPct val="0"/>
              </a:spcAft>
              <a:buFontTx/>
              <a:buChar char="•"/>
            </a:pPr>
            <a:r>
              <a:rPr lang="ar-IQ" altLang="ar-IQ" b="1" kern="0" dirty="0">
                <a:solidFill>
                  <a:srgbClr val="00B050"/>
                </a:solidFill>
                <a:latin typeface="Simplified Arabic" pitchFamily="18" charset="-78"/>
                <a:cs typeface="Simplified Arabic" pitchFamily="18" charset="-78"/>
              </a:rPr>
              <a:t>الجامعة المستنصرية – كلية التربية البدنية </a:t>
            </a:r>
            <a:r>
              <a:rPr lang="ar-IQ" altLang="ar-IQ" b="1" kern="0">
                <a:solidFill>
                  <a:srgbClr val="00B050"/>
                </a:solidFill>
                <a:latin typeface="Simplified Arabic" pitchFamily="18" charset="-78"/>
                <a:cs typeface="Simplified Arabic" pitchFamily="18" charset="-78"/>
              </a:rPr>
              <a:t>وعلوم </a:t>
            </a:r>
            <a:r>
              <a:rPr lang="ar-IQ" altLang="ar-IQ" b="1" kern="0" smtClean="0">
                <a:solidFill>
                  <a:srgbClr val="00B050"/>
                </a:solidFill>
                <a:latin typeface="Simplified Arabic" pitchFamily="18" charset="-78"/>
                <a:cs typeface="Simplified Arabic" pitchFamily="18" charset="-78"/>
              </a:rPr>
              <a:t>الرياضة</a:t>
            </a:r>
            <a:endParaRPr lang="en-US" altLang="ar-IQ" b="1" kern="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509346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856984" cy="504056"/>
          </a:xfrm>
        </p:spPr>
        <p:txBody>
          <a:bodyPr>
            <a:noAutofit/>
          </a:bodyPr>
          <a:lstStyle/>
          <a:p>
            <a:r>
              <a:rPr lang="ar-IQ" sz="3200" b="1" dirty="0" smtClean="0">
                <a:solidFill>
                  <a:srgbClr val="FF0000"/>
                </a:solidFill>
                <a:latin typeface="Simplified Arabic" panose="02020603050405020304" pitchFamily="18" charset="-78"/>
                <a:cs typeface="Simplified Arabic" panose="02020603050405020304" pitchFamily="18" charset="-78"/>
              </a:rPr>
              <a:t>المرض الجلدي حب الشباب (</a:t>
            </a:r>
            <a:r>
              <a:rPr lang="en-US" sz="3200" b="1" dirty="0">
                <a:solidFill>
                  <a:srgbClr val="FF0000"/>
                </a:solidFill>
                <a:latin typeface="Simplified Arabic" panose="02020603050405020304" pitchFamily="18" charset="-78"/>
                <a:cs typeface="Simplified Arabic" panose="02020603050405020304" pitchFamily="18" charset="-78"/>
              </a:rPr>
              <a:t>(Acne </a:t>
            </a:r>
            <a:r>
              <a:rPr lang="en-US" sz="3200" b="1" dirty="0" smtClean="0">
                <a:solidFill>
                  <a:srgbClr val="FF0000"/>
                </a:solidFill>
                <a:latin typeface="Simplified Arabic" panose="02020603050405020304" pitchFamily="18" charset="-78"/>
                <a:cs typeface="Simplified Arabic" panose="02020603050405020304" pitchFamily="18" charset="-78"/>
              </a:rPr>
              <a:t>vulgaris</a:t>
            </a:r>
            <a:endParaRPr lang="ar-IQ" sz="3200"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79512" y="692696"/>
            <a:ext cx="8784976" cy="6048672"/>
          </a:xfrm>
        </p:spPr>
        <p:txBody>
          <a:bodyPr>
            <a:normAutofit fontScale="92500" lnSpcReduction="10000"/>
          </a:bodyPr>
          <a:lstStyle/>
          <a:p>
            <a:pPr algn="just"/>
            <a:r>
              <a:rPr lang="ar-IQ" sz="3600" b="1" dirty="0">
                <a:latin typeface="Simplified Arabic" panose="02020603050405020304" pitchFamily="18" charset="-78"/>
                <a:cs typeface="Simplified Arabic" panose="02020603050405020304" pitchFamily="18" charset="-78"/>
              </a:rPr>
              <a:t>حب الشباب أو </a:t>
            </a:r>
            <a:r>
              <a:rPr lang="ar-IQ" sz="3600" b="1" dirty="0" smtClean="0">
                <a:latin typeface="Simplified Arabic" panose="02020603050405020304" pitchFamily="18" charset="-78"/>
                <a:cs typeface="Simplified Arabic" panose="02020603050405020304" pitchFamily="18" charset="-78"/>
              </a:rPr>
              <a:t>(</a:t>
            </a:r>
            <a:r>
              <a:rPr lang="ar-IQ" sz="3600" b="1" dirty="0" smtClean="0">
                <a:solidFill>
                  <a:srgbClr val="FF0000"/>
                </a:solidFill>
                <a:latin typeface="Simplified Arabic" panose="02020603050405020304" pitchFamily="18" charset="-78"/>
                <a:cs typeface="Simplified Arabic" panose="02020603050405020304" pitchFamily="18" charset="-78"/>
              </a:rPr>
              <a:t>العُدّ </a:t>
            </a:r>
            <a:r>
              <a:rPr lang="ar-IQ" sz="3600" b="1" dirty="0">
                <a:solidFill>
                  <a:srgbClr val="FF0000"/>
                </a:solidFill>
                <a:latin typeface="Simplified Arabic" panose="02020603050405020304" pitchFamily="18" charset="-78"/>
                <a:cs typeface="Simplified Arabic" panose="02020603050405020304" pitchFamily="18" charset="-78"/>
              </a:rPr>
              <a:t>الشائع</a:t>
            </a:r>
            <a:r>
              <a:rPr lang="ar-IQ" sz="3600" b="1" dirty="0">
                <a:latin typeface="Simplified Arabic" panose="02020603050405020304" pitchFamily="18" charset="-78"/>
                <a:cs typeface="Simplified Arabic" panose="02020603050405020304" pitchFamily="18" charset="-78"/>
              </a:rPr>
              <a:t>) مرض جلدي تهيجي أو </a:t>
            </a:r>
            <a:r>
              <a:rPr lang="ar-IQ" sz="3600" b="1" dirty="0" smtClean="0">
                <a:latin typeface="Simplified Arabic" panose="02020603050405020304" pitchFamily="18" charset="-78"/>
                <a:cs typeface="Simplified Arabic" panose="02020603050405020304" pitchFamily="18" charset="-78"/>
              </a:rPr>
              <a:t>التهابي. </a:t>
            </a:r>
          </a:p>
          <a:p>
            <a:pPr algn="just"/>
            <a:r>
              <a:rPr lang="ar-IQ" sz="3600" b="1" dirty="0" smtClean="0">
                <a:solidFill>
                  <a:srgbClr val="FF33CC"/>
                </a:solidFill>
                <a:latin typeface="Simplified Arabic" panose="02020603050405020304" pitchFamily="18" charset="-78"/>
                <a:cs typeface="Simplified Arabic" panose="02020603050405020304" pitchFamily="18" charset="-78"/>
              </a:rPr>
              <a:t>ناتج </a:t>
            </a:r>
            <a:r>
              <a:rPr lang="ar-IQ" sz="3600" b="1" dirty="0">
                <a:solidFill>
                  <a:srgbClr val="FF33CC"/>
                </a:solidFill>
                <a:latin typeface="Simplified Arabic" panose="02020603050405020304" pitchFamily="18" charset="-78"/>
                <a:cs typeface="Simplified Arabic" panose="02020603050405020304" pitchFamily="18" charset="-78"/>
              </a:rPr>
              <a:t>عن تغييرات في المسامات الجلدية والغدد الدهنية المصاحبة لها. </a:t>
            </a:r>
            <a:endParaRPr lang="ar-IQ" sz="3600" b="1" dirty="0" smtClean="0">
              <a:solidFill>
                <a:srgbClr val="FF33CC"/>
              </a:solidFill>
              <a:latin typeface="Simplified Arabic" panose="02020603050405020304" pitchFamily="18" charset="-78"/>
              <a:cs typeface="Simplified Arabic" panose="02020603050405020304" pitchFamily="18" charset="-78"/>
            </a:endParaRPr>
          </a:p>
          <a:p>
            <a:pPr algn="ctr"/>
            <a:r>
              <a:rPr lang="ar-IQ" sz="3600" b="1" dirty="0" smtClean="0">
                <a:solidFill>
                  <a:srgbClr val="FF0000"/>
                </a:solidFill>
                <a:latin typeface="Simplified Arabic" panose="02020603050405020304" pitchFamily="18" charset="-78"/>
                <a:cs typeface="Simplified Arabic" panose="02020603050405020304" pitchFamily="18" charset="-78"/>
              </a:rPr>
              <a:t>(</a:t>
            </a:r>
            <a:r>
              <a:rPr lang="ar-IQ" sz="3600" b="1" u="sng" dirty="0" smtClean="0">
                <a:solidFill>
                  <a:srgbClr val="FF0000"/>
                </a:solidFill>
                <a:latin typeface="Simplified Arabic" panose="02020603050405020304" pitchFamily="18" charset="-78"/>
                <a:cs typeface="Simplified Arabic" panose="02020603050405020304" pitchFamily="18" charset="-78"/>
              </a:rPr>
              <a:t>السبب</a:t>
            </a:r>
            <a:r>
              <a:rPr lang="ar-IQ" sz="3600" b="1" dirty="0" smtClean="0">
                <a:solidFill>
                  <a:srgbClr val="FF0000"/>
                </a:solidFill>
                <a:latin typeface="Simplified Arabic" panose="02020603050405020304" pitchFamily="18" charset="-78"/>
                <a:cs typeface="Simplified Arabic" panose="02020603050405020304" pitchFamily="18" charset="-78"/>
              </a:rPr>
              <a:t>)</a:t>
            </a:r>
            <a:r>
              <a:rPr lang="ar-IQ" sz="3600" b="1" u="sng" dirty="0" smtClean="0">
                <a:solidFill>
                  <a:srgbClr val="FF0000"/>
                </a:solidFill>
                <a:latin typeface="Simplified Arabic" panose="02020603050405020304" pitchFamily="18" charset="-78"/>
                <a:cs typeface="Simplified Arabic" panose="02020603050405020304" pitchFamily="18" charset="-78"/>
              </a:rPr>
              <a:t> </a:t>
            </a:r>
          </a:p>
          <a:p>
            <a:pPr algn="just"/>
            <a:r>
              <a:rPr lang="ar-IQ" sz="3600" b="1" dirty="0" smtClean="0">
                <a:latin typeface="Simplified Arabic" panose="02020603050405020304" pitchFamily="18" charset="-78"/>
                <a:cs typeface="Simplified Arabic" panose="02020603050405020304" pitchFamily="18" charset="-78"/>
              </a:rPr>
              <a:t>- الإفراز </a:t>
            </a:r>
            <a:r>
              <a:rPr lang="ar-IQ" sz="3600" b="1" dirty="0">
                <a:latin typeface="Simplified Arabic" panose="02020603050405020304" pitchFamily="18" charset="-78"/>
                <a:cs typeface="Simplified Arabic" panose="02020603050405020304" pitchFamily="18" charset="-78"/>
              </a:rPr>
              <a:t>المفرط للزيوت من </a:t>
            </a:r>
            <a:r>
              <a:rPr lang="ar-IQ" sz="3600" b="1" dirty="0" smtClean="0">
                <a:latin typeface="Simplified Arabic" panose="02020603050405020304" pitchFamily="18" charset="-78"/>
                <a:cs typeface="Simplified Arabic" panose="02020603050405020304" pitchFamily="18" charset="-78"/>
              </a:rPr>
              <a:t>الغدد. </a:t>
            </a:r>
          </a:p>
          <a:p>
            <a:pPr algn="just"/>
            <a:r>
              <a:rPr lang="ar-IQ" sz="3600" b="1" dirty="0" smtClean="0">
                <a:latin typeface="Simplified Arabic" panose="02020603050405020304" pitchFamily="18" charset="-78"/>
                <a:cs typeface="Simplified Arabic" panose="02020603050405020304" pitchFamily="18" charset="-78"/>
              </a:rPr>
              <a:t>- بالإضافة </a:t>
            </a:r>
            <a:r>
              <a:rPr lang="ar-IQ" sz="3600" b="1" dirty="0">
                <a:latin typeface="Simplified Arabic" panose="02020603050405020304" pitchFamily="18" charset="-78"/>
                <a:cs typeface="Simplified Arabic" panose="02020603050405020304" pitchFamily="18" charset="-78"/>
              </a:rPr>
              <a:t>إلى وجود طبقة طبيعية من الخلايا الجلدية الميتة يسد المسامات. </a:t>
            </a:r>
            <a:endParaRPr lang="ar-IQ" sz="3600" b="1" dirty="0" smtClean="0">
              <a:latin typeface="Simplified Arabic" panose="02020603050405020304" pitchFamily="18" charset="-78"/>
              <a:cs typeface="Simplified Arabic" panose="02020603050405020304" pitchFamily="18" charset="-78"/>
            </a:endParaRPr>
          </a:p>
          <a:p>
            <a:pPr algn="just"/>
            <a:r>
              <a:rPr lang="ar-IQ" sz="3600" b="1" dirty="0" smtClean="0">
                <a:latin typeface="Simplified Arabic" panose="02020603050405020304" pitchFamily="18" charset="-78"/>
                <a:cs typeface="Simplified Arabic" panose="02020603050405020304" pitchFamily="18" charset="-78"/>
              </a:rPr>
              <a:t>تتجمع </a:t>
            </a:r>
            <a:r>
              <a:rPr lang="ar-IQ" sz="3600" b="1" dirty="0">
                <a:latin typeface="Simplified Arabic" panose="02020603050405020304" pitchFamily="18" charset="-78"/>
                <a:cs typeface="Simplified Arabic" panose="02020603050405020304" pitchFamily="18" charset="-78"/>
              </a:rPr>
              <a:t>الإفرازات الدهنية تحت المسامة </a:t>
            </a:r>
            <a:r>
              <a:rPr lang="ar-IQ" sz="3600" b="1" dirty="0" smtClean="0">
                <a:latin typeface="Simplified Arabic" panose="02020603050405020304" pitchFamily="18" charset="-78"/>
                <a:cs typeface="Simplified Arabic" panose="02020603050405020304" pitchFamily="18" charset="-78"/>
              </a:rPr>
              <a:t>المسدودة. </a:t>
            </a:r>
          </a:p>
          <a:p>
            <a:pPr algn="just"/>
            <a:r>
              <a:rPr lang="ar-IQ" sz="3600" b="1" dirty="0" smtClean="0">
                <a:latin typeface="Simplified Arabic" panose="02020603050405020304" pitchFamily="18" charset="-78"/>
                <a:cs typeface="Simplified Arabic" panose="02020603050405020304" pitchFamily="18" charset="-78"/>
              </a:rPr>
              <a:t>مما </a:t>
            </a:r>
            <a:r>
              <a:rPr lang="ar-IQ" sz="3600" b="1" dirty="0">
                <a:latin typeface="Simplified Arabic" panose="02020603050405020304" pitchFamily="18" charset="-78"/>
                <a:cs typeface="Simplified Arabic" panose="02020603050405020304" pitchFamily="18" charset="-78"/>
              </a:rPr>
              <a:t>يوفر بيئة ممتازة </a:t>
            </a:r>
            <a:r>
              <a:rPr lang="ar-IQ" sz="3600" b="1" dirty="0">
                <a:solidFill>
                  <a:srgbClr val="FF0000"/>
                </a:solidFill>
                <a:latin typeface="Simplified Arabic" panose="02020603050405020304" pitchFamily="18" charset="-78"/>
                <a:cs typeface="Simplified Arabic" panose="02020603050405020304" pitchFamily="18" charset="-78"/>
              </a:rPr>
              <a:t>لبكتيريا </a:t>
            </a:r>
            <a:r>
              <a:rPr lang="ar-IQ" sz="3600" b="1" dirty="0" smtClean="0">
                <a:solidFill>
                  <a:srgbClr val="FF0000"/>
                </a:solidFill>
                <a:latin typeface="Simplified Arabic" panose="02020603050405020304" pitchFamily="18" charset="-78"/>
                <a:cs typeface="Simplified Arabic" panose="02020603050405020304" pitchFamily="18" charset="-78"/>
              </a:rPr>
              <a:t>حب الشباب</a:t>
            </a:r>
            <a:r>
              <a:rPr lang="en-US" sz="3600" b="1" dirty="0" smtClean="0">
                <a:latin typeface="Simplified Arabic" panose="02020603050405020304" pitchFamily="18" charset="-78"/>
                <a:cs typeface="Simplified Arabic" panose="02020603050405020304" pitchFamily="18" charset="-78"/>
              </a:rPr>
              <a:t> </a:t>
            </a:r>
            <a:r>
              <a:rPr lang="ar-IQ" sz="3600" b="1" dirty="0" smtClean="0">
                <a:latin typeface="Simplified Arabic" panose="02020603050405020304" pitchFamily="18" charset="-78"/>
                <a:cs typeface="Simplified Arabic" panose="02020603050405020304" pitchFamily="18" charset="-78"/>
              </a:rPr>
              <a:t>للتكاثر والنشاط وبالتالي </a:t>
            </a:r>
            <a:r>
              <a:rPr lang="ar-IQ" sz="3600" b="1" dirty="0">
                <a:latin typeface="Simplified Arabic" panose="02020603050405020304" pitchFamily="18" charset="-78"/>
                <a:cs typeface="Simplified Arabic" panose="02020603050405020304" pitchFamily="18" charset="-78"/>
              </a:rPr>
              <a:t>يتهيج </a:t>
            </a:r>
            <a:r>
              <a:rPr lang="ar-IQ" sz="3600" b="1" dirty="0" smtClean="0">
                <a:latin typeface="Simplified Arabic" panose="02020603050405020304" pitchFamily="18" charset="-78"/>
                <a:cs typeface="Simplified Arabic" panose="02020603050405020304" pitchFamily="18" charset="-78"/>
              </a:rPr>
              <a:t>الجلد.</a:t>
            </a:r>
          </a:p>
          <a:p>
            <a:pPr algn="just"/>
            <a:r>
              <a:rPr lang="ar-IQ" sz="3600" b="1" dirty="0" smtClean="0">
                <a:latin typeface="Simplified Arabic" panose="02020603050405020304" pitchFamily="18" charset="-78"/>
                <a:cs typeface="Simplified Arabic" panose="02020603050405020304" pitchFamily="18" charset="-78"/>
              </a:rPr>
              <a:t>منشئاً </a:t>
            </a:r>
            <a:r>
              <a:rPr lang="ar-IQ" sz="3600" b="1" dirty="0">
                <a:latin typeface="Simplified Arabic" panose="02020603050405020304" pitchFamily="18" charset="-78"/>
                <a:cs typeface="Simplified Arabic" panose="02020603050405020304" pitchFamily="18" charset="-78"/>
              </a:rPr>
              <a:t>منطقة </a:t>
            </a:r>
            <a:r>
              <a:rPr lang="ar-IQ" sz="3600" b="1" dirty="0" smtClean="0">
                <a:latin typeface="Simplified Arabic" panose="02020603050405020304" pitchFamily="18" charset="-78"/>
                <a:cs typeface="Simplified Arabic" panose="02020603050405020304" pitchFamily="18" charset="-78"/>
              </a:rPr>
              <a:t>مصابة. </a:t>
            </a:r>
          </a:p>
        </p:txBody>
      </p:sp>
    </p:spTree>
    <p:extLst>
      <p:ext uri="{BB962C8B-B14F-4D97-AF65-F5344CB8AC3E}">
        <p14:creationId xmlns:p14="http://schemas.microsoft.com/office/powerpoint/2010/main" val="948202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rmAutofit fontScale="90000"/>
          </a:bodyPr>
          <a:lstStyle/>
          <a:p>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458" y="692150"/>
            <a:ext cx="8543647"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441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rmAutofit fontScale="90000"/>
          </a:bodyPr>
          <a:lstStyle/>
          <a:p>
            <a:endParaRPr lang="ar-IQ" dirty="0"/>
          </a:p>
        </p:txBody>
      </p:sp>
      <p:sp>
        <p:nvSpPr>
          <p:cNvPr id="3" name="عنصر نائب للمحتوى 2"/>
          <p:cNvSpPr>
            <a:spLocks noGrp="1"/>
          </p:cNvSpPr>
          <p:nvPr>
            <p:ph idx="1"/>
          </p:nvPr>
        </p:nvSpPr>
        <p:spPr>
          <a:xfrm>
            <a:off x="179512" y="692696"/>
            <a:ext cx="8784976" cy="6048672"/>
          </a:xfrm>
        </p:spPr>
        <p:txBody>
          <a:bodyPr>
            <a:normAutofit/>
          </a:bodyPr>
          <a:lstStyle/>
          <a:p>
            <a:pPr algn="just"/>
            <a:r>
              <a:rPr lang="ar-IQ" b="1" dirty="0">
                <a:solidFill>
                  <a:prstClr val="black"/>
                </a:solidFill>
                <a:latin typeface="Simplified Arabic" panose="02020603050405020304" pitchFamily="18" charset="-78"/>
                <a:cs typeface="Simplified Arabic" panose="02020603050405020304" pitchFamily="18" charset="-78"/>
              </a:rPr>
              <a:t>يظهر حب الشباب عادة على الوجه، الكتفين، الظهر وأعلى </a:t>
            </a:r>
            <a:r>
              <a:rPr lang="ar-IQ" b="1" dirty="0" smtClean="0">
                <a:solidFill>
                  <a:prstClr val="black"/>
                </a:solidFill>
                <a:latin typeface="Simplified Arabic" panose="02020603050405020304" pitchFamily="18" charset="-78"/>
                <a:cs typeface="Simplified Arabic" panose="02020603050405020304" pitchFamily="18" charset="-78"/>
              </a:rPr>
              <a:t>الذراعين. </a:t>
            </a:r>
            <a:r>
              <a:rPr lang="ar-IQ" b="1" dirty="0" smtClean="0">
                <a:solidFill>
                  <a:srgbClr val="FF0000"/>
                </a:solidFill>
                <a:latin typeface="Simplified Arabic" panose="02020603050405020304" pitchFamily="18" charset="-78"/>
                <a:cs typeface="Simplified Arabic" panose="02020603050405020304" pitchFamily="18" charset="-78"/>
              </a:rPr>
              <a:t>يرجع </a:t>
            </a:r>
            <a:r>
              <a:rPr lang="ar-IQ" b="1" dirty="0">
                <a:solidFill>
                  <a:srgbClr val="FF0000"/>
                </a:solidFill>
                <a:latin typeface="Simplified Arabic" panose="02020603050405020304" pitchFamily="18" charset="-78"/>
                <a:cs typeface="Simplified Arabic" panose="02020603050405020304" pitchFamily="18" charset="-78"/>
              </a:rPr>
              <a:t>لمعان البشرة إلى الإفرازات </a:t>
            </a:r>
            <a:r>
              <a:rPr lang="ar-IQ" b="1" dirty="0" smtClean="0">
                <a:solidFill>
                  <a:srgbClr val="FF0000"/>
                </a:solidFill>
                <a:latin typeface="Simplified Arabic" panose="02020603050405020304" pitchFamily="18" charset="-78"/>
                <a:cs typeface="Simplified Arabic" panose="02020603050405020304" pitchFamily="18" charset="-78"/>
              </a:rPr>
              <a:t>الدهنية.</a:t>
            </a:r>
            <a:endParaRPr lang="ar-IQ" b="1" dirty="0">
              <a:solidFill>
                <a:prstClr val="black"/>
              </a:solidFill>
              <a:latin typeface="Simplified Arabic" panose="02020603050405020304" pitchFamily="18" charset="-78"/>
              <a:cs typeface="Simplified Arabic" panose="02020603050405020304" pitchFamily="18" charset="-78"/>
            </a:endParaRPr>
          </a:p>
          <a:p>
            <a:pPr algn="just"/>
            <a:r>
              <a:rPr lang="ar-IQ" b="1" dirty="0">
                <a:solidFill>
                  <a:prstClr val="black"/>
                </a:solidFill>
                <a:latin typeface="Simplified Arabic" panose="02020603050405020304" pitchFamily="18" charset="-78"/>
                <a:cs typeface="Simplified Arabic" panose="02020603050405020304" pitchFamily="18" charset="-78"/>
              </a:rPr>
              <a:t>حبّ الشّباب أو العدّ مرض جلدي مزمن عبارة عن مجموعة عناصر التهابية </a:t>
            </a:r>
            <a:r>
              <a:rPr lang="ar-IQ" b="1" dirty="0" err="1">
                <a:solidFill>
                  <a:prstClr val="black"/>
                </a:solidFill>
                <a:latin typeface="Simplified Arabic" panose="02020603050405020304" pitchFamily="18" charset="-78"/>
                <a:cs typeface="Simplified Arabic" panose="02020603050405020304" pitchFamily="18" charset="-78"/>
              </a:rPr>
              <a:t>جريبية</a:t>
            </a:r>
            <a:r>
              <a:rPr lang="ar-IQ" b="1" dirty="0">
                <a:solidFill>
                  <a:prstClr val="black"/>
                </a:solidFill>
                <a:latin typeface="Simplified Arabic" panose="02020603050405020304" pitchFamily="18" charset="-78"/>
                <a:cs typeface="Simplified Arabic" panose="02020603050405020304" pitchFamily="18" charset="-78"/>
              </a:rPr>
              <a:t> </a:t>
            </a:r>
            <a:r>
              <a:rPr lang="ar-IQ" b="1" dirty="0" smtClean="0">
                <a:solidFill>
                  <a:prstClr val="black"/>
                </a:solidFill>
                <a:latin typeface="Simplified Arabic" panose="02020603050405020304" pitchFamily="18" charset="-78"/>
                <a:cs typeface="Simplified Arabic" panose="02020603050405020304" pitchFamily="18" charset="-78"/>
              </a:rPr>
              <a:t>يصاحبها تجمّع </a:t>
            </a:r>
            <a:r>
              <a:rPr lang="ar-IQ" b="1" dirty="0">
                <a:solidFill>
                  <a:prstClr val="black"/>
                </a:solidFill>
                <a:latin typeface="Simplified Arabic" panose="02020603050405020304" pitchFamily="18" charset="-78"/>
                <a:cs typeface="Simplified Arabic" panose="02020603050405020304" pitchFamily="18" charset="-78"/>
              </a:rPr>
              <a:t>لتكيّسات الخلايا البشرية الميّتة في المسامّ (</a:t>
            </a:r>
            <a:r>
              <a:rPr lang="ar-IQ" b="1" dirty="0" err="1">
                <a:solidFill>
                  <a:prstClr val="black"/>
                </a:solidFill>
                <a:latin typeface="Simplified Arabic" panose="02020603050405020304" pitchFamily="18" charset="-78"/>
                <a:cs typeface="Simplified Arabic" panose="02020603050405020304" pitchFamily="18" charset="-78"/>
              </a:rPr>
              <a:t>يتأكسد</a:t>
            </a:r>
            <a:r>
              <a:rPr lang="ar-IQ" b="1" dirty="0">
                <a:solidFill>
                  <a:prstClr val="black"/>
                </a:solidFill>
                <a:latin typeface="Simplified Arabic" panose="02020603050405020304" pitchFamily="18" charset="-78"/>
                <a:cs typeface="Simplified Arabic" panose="02020603050405020304" pitchFamily="18" charset="-78"/>
              </a:rPr>
              <a:t> </a:t>
            </a:r>
            <a:r>
              <a:rPr lang="ar-IQ" b="1" dirty="0" err="1">
                <a:solidFill>
                  <a:prstClr val="black"/>
                </a:solidFill>
                <a:latin typeface="Simplified Arabic" panose="02020603050405020304" pitchFamily="18" charset="-78"/>
                <a:cs typeface="Simplified Arabic" panose="02020603050405020304" pitchFamily="18" charset="-78"/>
              </a:rPr>
              <a:t>الكيراتين</a:t>
            </a:r>
            <a:r>
              <a:rPr lang="ar-IQ" b="1" dirty="0">
                <a:solidFill>
                  <a:prstClr val="black"/>
                </a:solidFill>
                <a:latin typeface="Simplified Arabic" panose="02020603050405020304" pitchFamily="18" charset="-78"/>
                <a:cs typeface="Simplified Arabic" panose="02020603050405020304" pitchFamily="18" charset="-78"/>
              </a:rPr>
              <a:t> ويسودّ لونه، وهو ما يعرف بالنّقط السّوداء).</a:t>
            </a:r>
          </a:p>
          <a:p>
            <a:pPr lvl="0" algn="just"/>
            <a:r>
              <a:rPr lang="ar-IQ" b="1" dirty="0" smtClean="0">
                <a:solidFill>
                  <a:prstClr val="black"/>
                </a:solidFill>
                <a:latin typeface="Simplified Arabic" panose="02020603050405020304" pitchFamily="18" charset="-78"/>
                <a:cs typeface="Simplified Arabic" panose="02020603050405020304" pitchFamily="18" charset="-78"/>
              </a:rPr>
              <a:t>:-</a:t>
            </a:r>
            <a:endParaRPr lang="ar-IQ" b="1" dirty="0">
              <a:solidFill>
                <a:prstClr val="black"/>
              </a:solidFill>
              <a:latin typeface="Simplified Arabic" panose="02020603050405020304" pitchFamily="18" charset="-78"/>
              <a:cs typeface="Simplified Arabic" panose="02020603050405020304" pitchFamily="18" charset="-78"/>
            </a:endParaRPr>
          </a:p>
          <a:p>
            <a:pPr lvl="0" algn="just"/>
            <a:r>
              <a:rPr lang="ar-IQ" b="1" dirty="0" smtClean="0">
                <a:solidFill>
                  <a:srgbClr val="0070C0"/>
                </a:solidFill>
                <a:latin typeface="Simplified Arabic" panose="02020603050405020304" pitchFamily="18" charset="-78"/>
                <a:cs typeface="Simplified Arabic" panose="02020603050405020304" pitchFamily="18" charset="-78"/>
              </a:rPr>
              <a:t>تتكاثر </a:t>
            </a:r>
            <a:r>
              <a:rPr lang="ar-IQ" b="1" dirty="0">
                <a:solidFill>
                  <a:srgbClr val="0070C0"/>
                </a:solidFill>
                <a:latin typeface="Simplified Arabic" panose="02020603050405020304" pitchFamily="18" charset="-78"/>
                <a:cs typeface="Simplified Arabic" panose="02020603050405020304" pitchFamily="18" charset="-78"/>
              </a:rPr>
              <a:t>المواد </a:t>
            </a:r>
            <a:r>
              <a:rPr lang="ar-IQ" b="1" dirty="0" smtClean="0">
                <a:solidFill>
                  <a:srgbClr val="0070C0"/>
                </a:solidFill>
                <a:latin typeface="Simplified Arabic" panose="02020603050405020304" pitchFamily="18" charset="-78"/>
                <a:cs typeface="Simplified Arabic" panose="02020603050405020304" pitchFamily="18" charset="-78"/>
              </a:rPr>
              <a:t>الدهنية في مرحلة البلوغ </a:t>
            </a:r>
            <a:r>
              <a:rPr lang="ar-IQ" b="1" dirty="0">
                <a:solidFill>
                  <a:srgbClr val="0070C0"/>
                </a:solidFill>
                <a:latin typeface="Simplified Arabic" panose="02020603050405020304" pitchFamily="18" charset="-78"/>
                <a:cs typeface="Simplified Arabic" panose="02020603050405020304" pitchFamily="18" charset="-78"/>
              </a:rPr>
              <a:t>بسبب </a:t>
            </a:r>
            <a:r>
              <a:rPr lang="ar-IQ" b="1" dirty="0" smtClean="0">
                <a:solidFill>
                  <a:srgbClr val="0070C0"/>
                </a:solidFill>
                <a:latin typeface="Simplified Arabic" panose="02020603050405020304" pitchFamily="18" charset="-78"/>
                <a:cs typeface="Simplified Arabic" panose="02020603050405020304" pitchFamily="18" charset="-78"/>
              </a:rPr>
              <a:t>:-</a:t>
            </a:r>
          </a:p>
          <a:p>
            <a:pPr lvl="0" algn="just"/>
            <a:r>
              <a:rPr lang="ar-IQ" b="1" dirty="0" smtClean="0">
                <a:solidFill>
                  <a:srgbClr val="FF0000"/>
                </a:solidFill>
                <a:latin typeface="Simplified Arabic" panose="02020603050405020304" pitchFamily="18" charset="-78"/>
                <a:cs typeface="Simplified Arabic" panose="02020603050405020304" pitchFamily="18" charset="-78"/>
              </a:rPr>
              <a:t>- استجابةً </a:t>
            </a:r>
            <a:r>
              <a:rPr lang="ar-IQ" b="1" dirty="0">
                <a:solidFill>
                  <a:srgbClr val="FF0000"/>
                </a:solidFill>
                <a:latin typeface="Simplified Arabic" panose="02020603050405020304" pitchFamily="18" charset="-78"/>
                <a:cs typeface="Simplified Arabic" panose="02020603050405020304" pitchFamily="18" charset="-78"/>
              </a:rPr>
              <a:t>للإفرازات </a:t>
            </a:r>
            <a:r>
              <a:rPr lang="ar-IQ" b="1" dirty="0" smtClean="0">
                <a:solidFill>
                  <a:srgbClr val="FF0000"/>
                </a:solidFill>
                <a:latin typeface="Simplified Arabic" panose="02020603050405020304" pitchFamily="18" charset="-78"/>
                <a:cs typeface="Simplified Arabic" panose="02020603050405020304" pitchFamily="18" charset="-78"/>
              </a:rPr>
              <a:t>الهرمونية.</a:t>
            </a:r>
          </a:p>
          <a:p>
            <a:pPr lvl="0" algn="just"/>
            <a:r>
              <a:rPr lang="ar-IQ" b="1" dirty="0" smtClean="0">
                <a:solidFill>
                  <a:srgbClr val="FF0000"/>
                </a:solidFill>
                <a:latin typeface="Simplified Arabic" panose="02020603050405020304" pitchFamily="18" charset="-78"/>
                <a:cs typeface="Simplified Arabic" panose="02020603050405020304" pitchFamily="18" charset="-78"/>
              </a:rPr>
              <a:t>- </a:t>
            </a:r>
            <a:r>
              <a:rPr lang="ar-IQ" b="1" dirty="0">
                <a:solidFill>
                  <a:srgbClr val="FF0000"/>
                </a:solidFill>
                <a:latin typeface="Simplified Arabic" panose="02020603050405020304" pitchFamily="18" charset="-78"/>
                <a:cs typeface="Simplified Arabic" panose="02020603050405020304" pitchFamily="18" charset="-78"/>
              </a:rPr>
              <a:t>كما تصاحب مرحلة البلوغ تغيّرات مهمّة للغطاء الدّهني وزيادة </a:t>
            </a:r>
            <a:r>
              <a:rPr lang="ar-IQ" b="1" dirty="0" err="1">
                <a:solidFill>
                  <a:srgbClr val="FF0000"/>
                </a:solidFill>
                <a:latin typeface="Simplified Arabic" panose="02020603050405020304" pitchFamily="18" charset="-78"/>
                <a:cs typeface="Simplified Arabic" panose="02020603050405020304" pitchFamily="18" charset="-78"/>
              </a:rPr>
              <a:t>لكيراتين</a:t>
            </a:r>
            <a:r>
              <a:rPr lang="ar-IQ" b="1" dirty="0">
                <a:solidFill>
                  <a:srgbClr val="FF0000"/>
                </a:solidFill>
                <a:latin typeface="Simplified Arabic" panose="02020603050405020304" pitchFamily="18" charset="-78"/>
                <a:cs typeface="Simplified Arabic" panose="02020603050405020304" pitchFamily="18" charset="-78"/>
              </a:rPr>
              <a:t> </a:t>
            </a:r>
            <a:r>
              <a:rPr lang="ar-IQ" b="1" dirty="0" smtClean="0">
                <a:solidFill>
                  <a:srgbClr val="FF0000"/>
                </a:solidFill>
                <a:latin typeface="Simplified Arabic" panose="02020603050405020304" pitchFamily="18" charset="-78"/>
                <a:cs typeface="Simplified Arabic" panose="02020603050405020304" pitchFamily="18" charset="-78"/>
              </a:rPr>
              <a:t>الجلد. </a:t>
            </a:r>
          </a:p>
        </p:txBody>
      </p:sp>
    </p:spTree>
    <p:extLst>
      <p:ext uri="{BB962C8B-B14F-4D97-AF65-F5344CB8AC3E}">
        <p14:creationId xmlns:p14="http://schemas.microsoft.com/office/powerpoint/2010/main" val="1350105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SA" sz="3200" b="1" dirty="0">
                <a:solidFill>
                  <a:srgbClr val="FF0000"/>
                </a:solidFill>
                <a:latin typeface="Verdana"/>
                <a:ea typeface="Times New Roman"/>
                <a:cs typeface="Simplified Arabic"/>
              </a:rPr>
              <a:t>6ـ3ـ7  حب الشباب     </a:t>
            </a:r>
            <a:r>
              <a:rPr lang="en-US" sz="3200" b="1" dirty="0">
                <a:solidFill>
                  <a:srgbClr val="FF0000"/>
                </a:solidFill>
                <a:latin typeface="Times New Roman"/>
                <a:ea typeface="Times New Roman"/>
              </a:rPr>
              <a:t>Acne </a:t>
            </a:r>
            <a:r>
              <a:rPr lang="en-US" sz="3200" b="1" dirty="0" err="1" smtClean="0">
                <a:solidFill>
                  <a:srgbClr val="FF0000"/>
                </a:solidFill>
                <a:latin typeface="Times New Roman"/>
                <a:ea typeface="Times New Roman"/>
              </a:rPr>
              <a:t>mechanica</a:t>
            </a:r>
            <a:r>
              <a:rPr lang="ar-SA" sz="3200" b="1" dirty="0" smtClean="0">
                <a:solidFill>
                  <a:srgbClr val="FF0000"/>
                </a:solidFill>
                <a:latin typeface="Times New Roman"/>
                <a:ea typeface="Times New Roman"/>
              </a:rPr>
              <a:t> والرياضة</a:t>
            </a:r>
            <a:endParaRPr lang="ar-IQ" sz="3200" dirty="0">
              <a:solidFill>
                <a:srgbClr val="FF0000"/>
              </a:solidFill>
            </a:endParaRPr>
          </a:p>
        </p:txBody>
      </p:sp>
      <p:sp>
        <p:nvSpPr>
          <p:cNvPr id="3" name="عنصر نائب للمحتوى 2"/>
          <p:cNvSpPr>
            <a:spLocks noGrp="1"/>
          </p:cNvSpPr>
          <p:nvPr>
            <p:ph idx="1"/>
          </p:nvPr>
        </p:nvSpPr>
        <p:spPr>
          <a:xfrm>
            <a:off x="251520" y="764704"/>
            <a:ext cx="8640960" cy="5832648"/>
          </a:xfrm>
        </p:spPr>
        <p:txBody>
          <a:bodyPr>
            <a:normAutofit/>
          </a:bodyPr>
          <a:lstStyle/>
          <a:p>
            <a:pPr algn="justLow">
              <a:tabLst>
                <a:tab pos="588010" algn="l"/>
                <a:tab pos="4931410" algn="l"/>
              </a:tabLst>
            </a:pPr>
            <a:r>
              <a:rPr lang="ar-SA" b="1" dirty="0" smtClean="0">
                <a:latin typeface="Verdana"/>
                <a:ea typeface="Times New Roman"/>
                <a:cs typeface="Simplified Arabic"/>
              </a:rPr>
              <a:t>هناك </a:t>
            </a:r>
            <a:r>
              <a:rPr lang="ar-SA" b="1" dirty="0">
                <a:latin typeface="Verdana"/>
                <a:ea typeface="Times New Roman"/>
                <a:cs typeface="Simplified Arabic"/>
              </a:rPr>
              <a:t>نوعاً من أنواع حب الشباب يظهر لدى الرياضيين نتيجة </a:t>
            </a:r>
            <a:r>
              <a:rPr lang="ar-SA" sz="4000" b="1" dirty="0">
                <a:solidFill>
                  <a:srgbClr val="350EC2"/>
                </a:solidFill>
                <a:latin typeface="Verdana"/>
                <a:ea typeface="Times New Roman"/>
                <a:cs typeface="Simplified Arabic"/>
              </a:rPr>
              <a:t>للحرارة</a:t>
            </a:r>
            <a:r>
              <a:rPr lang="ar-SA" sz="4000" b="1" dirty="0">
                <a:solidFill>
                  <a:srgbClr val="7030A0"/>
                </a:solidFill>
                <a:latin typeface="Verdana"/>
                <a:ea typeface="Times New Roman"/>
                <a:cs typeface="Simplified Arabic"/>
              </a:rPr>
              <a:t> و</a:t>
            </a:r>
            <a:r>
              <a:rPr lang="ar-SA" sz="4000" b="1" dirty="0">
                <a:solidFill>
                  <a:srgbClr val="FF0000"/>
                </a:solidFill>
                <a:latin typeface="Verdana"/>
                <a:ea typeface="Times New Roman"/>
                <a:cs typeface="Simplified Arabic"/>
              </a:rPr>
              <a:t>الضغط</a:t>
            </a:r>
            <a:r>
              <a:rPr lang="ar-SA" sz="4000" b="1" dirty="0">
                <a:solidFill>
                  <a:srgbClr val="7030A0"/>
                </a:solidFill>
                <a:latin typeface="Verdana"/>
                <a:ea typeface="Times New Roman"/>
                <a:cs typeface="Simplified Arabic"/>
              </a:rPr>
              <a:t> و</a:t>
            </a:r>
            <a:r>
              <a:rPr lang="ar-SA" sz="4000" b="1" dirty="0">
                <a:solidFill>
                  <a:srgbClr val="BE12B2"/>
                </a:solidFill>
                <a:latin typeface="Verdana"/>
                <a:ea typeface="Times New Roman"/>
                <a:cs typeface="Simplified Arabic"/>
              </a:rPr>
              <a:t>الاحتكاك</a:t>
            </a:r>
            <a:r>
              <a:rPr lang="ar-SA" sz="4000" b="1" dirty="0">
                <a:solidFill>
                  <a:srgbClr val="7030A0"/>
                </a:solidFill>
                <a:latin typeface="Verdana"/>
                <a:ea typeface="Times New Roman"/>
                <a:cs typeface="Simplified Arabic"/>
              </a:rPr>
              <a:t> و</a:t>
            </a:r>
            <a:r>
              <a:rPr lang="ar-SA" sz="4000" b="1" dirty="0">
                <a:solidFill>
                  <a:srgbClr val="39CA06"/>
                </a:solidFill>
                <a:latin typeface="Verdana"/>
                <a:ea typeface="Times New Roman"/>
                <a:cs typeface="Simplified Arabic"/>
              </a:rPr>
              <a:t>انسداد مسامات </a:t>
            </a:r>
            <a:r>
              <a:rPr lang="ar-SA" sz="4000" b="1" dirty="0" smtClean="0">
                <a:solidFill>
                  <a:srgbClr val="39CA06"/>
                </a:solidFill>
                <a:latin typeface="Verdana"/>
                <a:ea typeface="Times New Roman"/>
                <a:cs typeface="Simplified Arabic"/>
              </a:rPr>
              <a:t>الجلد</a:t>
            </a:r>
            <a:r>
              <a:rPr lang="ar-SA" sz="4000" b="1" dirty="0" smtClean="0">
                <a:latin typeface="Verdana"/>
                <a:ea typeface="Times New Roman"/>
                <a:cs typeface="Simplified Arabic"/>
              </a:rPr>
              <a:t>.</a:t>
            </a:r>
          </a:p>
          <a:p>
            <a:pPr algn="ctr">
              <a:tabLst>
                <a:tab pos="588010" algn="l"/>
                <a:tab pos="4931410" algn="l"/>
              </a:tabLst>
            </a:pPr>
            <a:r>
              <a:rPr lang="ar-SA" sz="4400" b="1" u="sng" dirty="0" smtClean="0">
                <a:solidFill>
                  <a:schemeClr val="tx2">
                    <a:lumMod val="60000"/>
                    <a:lumOff val="40000"/>
                  </a:schemeClr>
                </a:solidFill>
                <a:latin typeface="Verdana"/>
                <a:ea typeface="Times New Roman"/>
                <a:cs typeface="Simplified Arabic"/>
              </a:rPr>
              <a:t>الأسباب</a:t>
            </a:r>
          </a:p>
          <a:p>
            <a:pPr algn="justLow">
              <a:tabLst>
                <a:tab pos="588010" algn="l"/>
                <a:tab pos="4931410" algn="l"/>
              </a:tabLst>
            </a:pPr>
            <a:r>
              <a:rPr lang="ar-SA" b="1" dirty="0" smtClean="0">
                <a:latin typeface="Verdana"/>
                <a:ea typeface="Times New Roman"/>
                <a:cs typeface="Simplified Arabic"/>
              </a:rPr>
              <a:t>ويصيب </a:t>
            </a:r>
            <a:r>
              <a:rPr lang="ar-SA" b="1" dirty="0">
                <a:latin typeface="Verdana"/>
                <a:ea typeface="Times New Roman"/>
                <a:cs typeface="Simplified Arabic"/>
              </a:rPr>
              <a:t>منطقة الكتفين والظهر والرأس التي </a:t>
            </a:r>
            <a:r>
              <a:rPr lang="ar-SA" b="1" dirty="0">
                <a:solidFill>
                  <a:srgbClr val="FF0000"/>
                </a:solidFill>
                <a:latin typeface="Verdana"/>
                <a:ea typeface="Times New Roman"/>
                <a:cs typeface="Simplified Arabic"/>
              </a:rPr>
              <a:t>تغطى بملابس </a:t>
            </a:r>
            <a:r>
              <a:rPr lang="ar-SA" b="1" dirty="0">
                <a:latin typeface="Verdana"/>
                <a:ea typeface="Times New Roman"/>
                <a:cs typeface="Simplified Arabic"/>
              </a:rPr>
              <a:t>الرياضة </a:t>
            </a:r>
            <a:r>
              <a:rPr lang="ar-SA" b="1" dirty="0" smtClean="0">
                <a:latin typeface="Verdana"/>
                <a:ea typeface="Times New Roman"/>
                <a:cs typeface="Simplified Arabic"/>
              </a:rPr>
              <a:t>والتجهيزات الوقائية </a:t>
            </a:r>
            <a:r>
              <a:rPr lang="ar-SA" b="1" dirty="0">
                <a:latin typeface="Verdana"/>
                <a:ea typeface="Times New Roman"/>
                <a:cs typeface="Simplified Arabic"/>
              </a:rPr>
              <a:t>الضيقة والمصنعة من الأنسجة </a:t>
            </a:r>
            <a:r>
              <a:rPr lang="ar-SA" b="1" dirty="0" smtClean="0">
                <a:latin typeface="Verdana"/>
                <a:ea typeface="Times New Roman"/>
                <a:cs typeface="Simplified Arabic"/>
              </a:rPr>
              <a:t>الصناعية. </a:t>
            </a:r>
          </a:p>
          <a:p>
            <a:pPr algn="justLow">
              <a:tabLst>
                <a:tab pos="588010" algn="l"/>
                <a:tab pos="4931410" algn="l"/>
              </a:tabLst>
            </a:pPr>
            <a:r>
              <a:rPr lang="ar-SA" b="1" dirty="0" smtClean="0">
                <a:latin typeface="Verdana"/>
                <a:ea typeface="Times New Roman"/>
                <a:cs typeface="Simplified Arabic"/>
              </a:rPr>
              <a:t>أو </a:t>
            </a:r>
            <a:r>
              <a:rPr lang="ar-SA" b="1" dirty="0">
                <a:latin typeface="Verdana"/>
                <a:ea typeface="Times New Roman"/>
                <a:cs typeface="Simplified Arabic"/>
              </a:rPr>
              <a:t>من </a:t>
            </a:r>
            <a:r>
              <a:rPr lang="ar-SA" b="1" dirty="0">
                <a:solidFill>
                  <a:srgbClr val="FF0000"/>
                </a:solidFill>
                <a:latin typeface="Verdana"/>
                <a:ea typeface="Times New Roman"/>
                <a:cs typeface="Simplified Arabic"/>
              </a:rPr>
              <a:t>الأدوات المستخدمة </a:t>
            </a:r>
            <a:r>
              <a:rPr lang="ar-SA" b="1" dirty="0">
                <a:latin typeface="Verdana"/>
                <a:ea typeface="Times New Roman"/>
                <a:cs typeface="Simplified Arabic"/>
              </a:rPr>
              <a:t>مثل </a:t>
            </a:r>
            <a:r>
              <a:rPr lang="ar-SA" b="1" dirty="0">
                <a:solidFill>
                  <a:srgbClr val="FF33CC"/>
                </a:solidFill>
                <a:latin typeface="Verdana"/>
                <a:ea typeface="Times New Roman"/>
                <a:cs typeface="Simplified Arabic"/>
              </a:rPr>
              <a:t>خوذات الرأس</a:t>
            </a:r>
            <a:r>
              <a:rPr lang="ar-SA" b="1" dirty="0">
                <a:latin typeface="Verdana"/>
                <a:ea typeface="Times New Roman"/>
                <a:cs typeface="Simplified Arabic"/>
              </a:rPr>
              <a:t> أو تلك التي توضع على الكتف وخاصة عند لاعبي كرة القدم والهوكي ... الخ</a:t>
            </a:r>
            <a:r>
              <a:rPr lang="ar-SA" b="1" dirty="0" smtClean="0">
                <a:latin typeface="Verdana"/>
                <a:ea typeface="Times New Roman"/>
                <a:cs typeface="Simplified Arabic"/>
              </a:rPr>
              <a:t>.</a:t>
            </a:r>
            <a:endParaRPr lang="en-US" sz="2800" b="1" dirty="0">
              <a:latin typeface="Times New Roman"/>
              <a:ea typeface="Times New Roman"/>
            </a:endParaRPr>
          </a:p>
        </p:txBody>
      </p:sp>
    </p:spTree>
    <p:extLst>
      <p:ext uri="{BB962C8B-B14F-4D97-AF65-F5344CB8AC3E}">
        <p14:creationId xmlns:p14="http://schemas.microsoft.com/office/powerpoint/2010/main" val="3937857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3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2807</Words>
  <Application>Microsoft Office PowerPoint</Application>
  <PresentationFormat>عرض على الشاشة (3:4)‏</PresentationFormat>
  <Paragraphs>273</Paragraphs>
  <Slides>57</Slides>
  <Notes>0</Notes>
  <HiddenSlides>0</HiddenSlides>
  <MMClips>0</MMClips>
  <ScaleCrop>false</ScaleCrop>
  <HeadingPairs>
    <vt:vector size="4" baseType="variant">
      <vt:variant>
        <vt:lpstr>نسق</vt:lpstr>
      </vt:variant>
      <vt:variant>
        <vt:i4>46</vt:i4>
      </vt:variant>
      <vt:variant>
        <vt:lpstr>عناوين الشرائح</vt:lpstr>
      </vt:variant>
      <vt:variant>
        <vt:i4>57</vt:i4>
      </vt:variant>
    </vt:vector>
  </HeadingPairs>
  <TitlesOfParts>
    <vt:vector size="103" baseType="lpstr">
      <vt:lpstr>نسق Office</vt:lpstr>
      <vt:lpstr>سمة Office</vt:lpstr>
      <vt:lpstr>1_سمة Office</vt:lpstr>
      <vt:lpstr>2_سمة Office</vt:lpstr>
      <vt:lpstr>3_سمة Office</vt:lpstr>
      <vt:lpstr>4_سمة Office</vt:lpstr>
      <vt:lpstr>5_سمة Office</vt:lpstr>
      <vt:lpstr>6_سمة Office</vt:lpstr>
      <vt:lpstr>7_سمة Office</vt:lpstr>
      <vt:lpstr>8_سمة Office</vt:lpstr>
      <vt:lpstr>9_سمة Office</vt:lpstr>
      <vt:lpstr>10_سمة Office</vt:lpstr>
      <vt:lpstr>11_سمة Office</vt:lpstr>
      <vt:lpstr>12_سمة Office</vt:lpstr>
      <vt:lpstr>13_سمة Office</vt:lpstr>
      <vt:lpstr>14_سمة Office</vt:lpstr>
      <vt:lpstr>15_سمة Office</vt:lpstr>
      <vt:lpstr>16_سمة Office</vt:lpstr>
      <vt:lpstr>17_سمة Office</vt:lpstr>
      <vt:lpstr>18_سمة Office</vt:lpstr>
      <vt:lpstr>19_سمة Office</vt:lpstr>
      <vt:lpstr>20_سمة Office</vt:lpstr>
      <vt:lpstr>21_سمة Office</vt:lpstr>
      <vt:lpstr>22_سمة Office</vt:lpstr>
      <vt:lpstr>23_سمة Office</vt:lpstr>
      <vt:lpstr>24_سمة Office</vt:lpstr>
      <vt:lpstr>25_سمة Office</vt:lpstr>
      <vt:lpstr>26_سمة Office</vt:lpstr>
      <vt:lpstr>27_سمة Office</vt:lpstr>
      <vt:lpstr>28_سمة Office</vt:lpstr>
      <vt:lpstr>29_سمة Office</vt:lpstr>
      <vt:lpstr>30_سمة Office</vt:lpstr>
      <vt:lpstr>31_سمة Office</vt:lpstr>
      <vt:lpstr>32_سمة Office</vt:lpstr>
      <vt:lpstr>33_سمة Office</vt:lpstr>
      <vt:lpstr>34_سمة Office</vt:lpstr>
      <vt:lpstr>35_سمة Office</vt:lpstr>
      <vt:lpstr>36_سمة Office</vt:lpstr>
      <vt:lpstr>37_سمة Office</vt:lpstr>
      <vt:lpstr>38_سمة Office</vt:lpstr>
      <vt:lpstr>39_سمة Office</vt:lpstr>
      <vt:lpstr>40_سمة Office</vt:lpstr>
      <vt:lpstr>41_سمة Office</vt:lpstr>
      <vt:lpstr>42_سمة Office</vt:lpstr>
      <vt:lpstr>43_سمة Office</vt:lpstr>
      <vt:lpstr>44_سمة Office</vt:lpstr>
      <vt:lpstr>17</vt:lpstr>
      <vt:lpstr>تنويه</vt:lpstr>
      <vt:lpstr>بسم الله الرحمن الرحيم </vt:lpstr>
      <vt:lpstr>تذكير بالمحاضرة السابقة ( 16 ) </vt:lpstr>
      <vt:lpstr>المحاضرة السابعة عشر: الجهاز الجلدي الوقائي وإصاباته(الجزء الثاني)</vt:lpstr>
      <vt:lpstr>المرض الجلدي حب الشباب ((Acne vulgaris</vt:lpstr>
      <vt:lpstr>عرض تقديمي في PowerPoint</vt:lpstr>
      <vt:lpstr>عرض تقديمي في PowerPoint</vt:lpstr>
      <vt:lpstr>6ـ3ـ7  حب الشباب     Acne mechanica والرياضة</vt:lpstr>
      <vt:lpstr>الوقاية  Protection من حب الشباب</vt:lpstr>
      <vt:lpstr>صورة توضح آلية تكون حب الشباب</vt:lpstr>
      <vt:lpstr>عرض تقديمي في PowerPoint</vt:lpstr>
      <vt:lpstr>الاسباب والوقاية</vt:lpstr>
      <vt:lpstr>6ـ4 تنظيم درجة الحرارة        Regulation of body temperature</vt:lpstr>
      <vt:lpstr>تكملة موضوع تنظيم درجة الحرارة</vt:lpstr>
      <vt:lpstr>صورة توضح غدة تحت المهاد hypothalamus</vt:lpstr>
      <vt:lpstr>6ـ4ـ1 درجة حرارة الجسم  Temperature</vt:lpstr>
      <vt:lpstr>عرض تقديمي في PowerPoint</vt:lpstr>
      <vt:lpstr> مناطق قياس درجة حرارة الجسم</vt:lpstr>
      <vt:lpstr> عوامل اختلاف الحرارة الجسمية </vt:lpstr>
      <vt:lpstr>تكملة  عوامل اختلاف الحرارة الجسمية </vt:lpstr>
      <vt:lpstr>6ـ4ـ2 ميكانيكية الجلد في المحافظة على درجة حرارة ثابتة للجسم</vt:lpstr>
      <vt:lpstr>معنى ارتفاع درجة حرارة الجسم (الحمى)</vt:lpstr>
      <vt:lpstr>6ـ4ـ3 أهم الطرائق التي يفقد الجسم بها الحرارة </vt:lpstr>
      <vt:lpstr>ومن الطرائق التي يفقد الجسم بها الحرارة أيضا</vt:lpstr>
      <vt:lpstr>عرض تقديمي في PowerPoint</vt:lpstr>
      <vt:lpstr>6ـ5 الإصابات الحرارية  Thermal Injuries</vt:lpstr>
      <vt:lpstr>الوقاية من حروق الشمس</vt:lpstr>
      <vt:lpstr>6ـ5ـ2 التشنجات الحرارية Cramps </vt:lpstr>
      <vt:lpstr>العلاج   (Therapeutic)  للتشنجات الحرارية</vt:lpstr>
      <vt:lpstr>6ـ5ـ3 الإغماء الحراري heat swoon</vt:lpstr>
      <vt:lpstr>علاج الأغماء الحراري </vt:lpstr>
      <vt:lpstr>6ـ5ـ4 استنفاذ الماء ًwater depletion</vt:lpstr>
      <vt:lpstr>أعراض استنفاذ الماء</vt:lpstr>
      <vt:lpstr>علاج استنفاذ الماء</vt:lpstr>
      <vt:lpstr>6ـ5ـ5 استنفاذ الملح Salt depletion </vt:lpstr>
      <vt:lpstr>علاج استنفاذ الملح </vt:lpstr>
      <vt:lpstr>ـ5ـ6 ضربة الشمس (الضربة الحرارية) Sun Stroke – Heat Stroke</vt:lpstr>
      <vt:lpstr>الأعراض لإصابة ضربة الشمس (الضربة الحرارية)   (Symptoms)</vt:lpstr>
      <vt:lpstr>العلاج لإصابة ضربة الشمس (الضربة الحرارية) Therapeutic</vt:lpstr>
      <vt:lpstr>صورة توضح اسعاف إصابة ضربة الشمس</vt:lpstr>
      <vt:lpstr>6ـ5ـ7 الضربة بالصقيع Frostbite</vt:lpstr>
      <vt:lpstr>6ـ5ـ8 الشعر الأخضر  ٍSwimmers hair</vt:lpstr>
      <vt:lpstr>توقيتات الجسم أو الدورات الحيوية</vt:lpstr>
      <vt:lpstr>هرمون الميلاتونين</vt:lpstr>
      <vt:lpstr>الغدة الصنوبرية Pineal gland )‏ )</vt:lpstr>
      <vt:lpstr>موقع الغدة الصنوبرية Pineal gland )‏ )</vt:lpstr>
      <vt:lpstr>عرض تقديمي في PowerPoint</vt:lpstr>
      <vt:lpstr>الغدة الصنوبرية</vt:lpstr>
      <vt:lpstr>عرض تقديمي في PowerPoint</vt:lpstr>
      <vt:lpstr>هرمون الميلاتونين والرياضة</vt:lpstr>
      <vt:lpstr>الكولاجين</vt:lpstr>
      <vt:lpstr>الشكل يوضح اهمية وعمل هرمون الميلاتونين .</vt:lpstr>
      <vt:lpstr>عرض تقديمي في PowerPoint</vt:lpstr>
      <vt:lpstr>عرض تقديمي في PowerPoint</vt:lpstr>
      <vt:lpstr>عرض تقديمي في PowerPoint</vt:lpstr>
      <vt:lpstr>انتهت المحاضرة رقم ( 17 )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dc:title>
  <dc:creator>Dr.hassan</dc:creator>
  <cp:lastModifiedBy>DR.Ahmed Saker 2O11</cp:lastModifiedBy>
  <cp:revision>34</cp:revision>
  <dcterms:created xsi:type="dcterms:W3CDTF">2021-04-03T07:16:03Z</dcterms:created>
  <dcterms:modified xsi:type="dcterms:W3CDTF">2024-09-21T11:49:21Z</dcterms:modified>
</cp:coreProperties>
</file>