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3" r:id="rId1"/>
  </p:sldMasterIdLst>
  <p:sldIdLst>
    <p:sldId id="257" r:id="rId2"/>
    <p:sldId id="268" r:id="rId3"/>
    <p:sldId id="258" r:id="rId4"/>
    <p:sldId id="259" r:id="rId5"/>
    <p:sldId id="260" r:id="rId6"/>
    <p:sldId id="261" r:id="rId7"/>
    <p:sldId id="262" r:id="rId8"/>
    <p:sldId id="263" r:id="rId9"/>
    <p:sldId id="264" r:id="rId10"/>
    <p:sldId id="265" r:id="rId11"/>
    <p:sldId id="266" r:id="rId12"/>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353" autoAdjust="0"/>
  </p:normalViewPr>
  <p:slideViewPr>
    <p:cSldViewPr snapToGrid="0">
      <p:cViewPr varScale="1">
        <p:scale>
          <a:sx n="83" d="100"/>
          <a:sy n="83" d="100"/>
        </p:scale>
        <p:origin x="102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095500"/>
            <a:ext cx="6686549" cy="1885651"/>
          </a:xfrm>
        </p:spPr>
        <p:txBody>
          <a:bodyPr anchor="b">
            <a:normAutofit/>
          </a:bodyPr>
          <a:lstStyle>
            <a:lvl1pPr>
              <a:defRPr sz="405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941910" y="3981150"/>
            <a:ext cx="6686549" cy="938569"/>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61D8C6E-69F3-40AC-B60D-92760EB8DB2A}" type="datetimeFigureOut">
              <a:rPr lang="en-US" smtClean="0"/>
              <a:t>2/22/2025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3603176"/>
            <a:ext cx="1308489" cy="648824"/>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774617"/>
            <a:ext cx="584825" cy="304271"/>
          </a:xfrm>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3486296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508000"/>
            <a:ext cx="6686549" cy="2597533"/>
          </a:xfrm>
        </p:spPr>
        <p:txBody>
          <a:bodyPr anchor="ctr">
            <a:normAutofit/>
          </a:bodyPr>
          <a:lstStyle>
            <a:lvl1pPr algn="l">
              <a:defRPr sz="36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941910" y="3628372"/>
            <a:ext cx="6686549" cy="1296553"/>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61D8C6E-69F3-40AC-B60D-92760EB8DB2A}" type="datetimeFigureOut">
              <a:rPr lang="en-US" smtClean="0"/>
              <a:t>2/22/2025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3141" y="2648479"/>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703450"/>
            <a:ext cx="584825" cy="304271"/>
          </a:xfrm>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187549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37462" y="508000"/>
            <a:ext cx="6295445" cy="2413000"/>
          </a:xfrm>
        </p:spPr>
        <p:txBody>
          <a:bodyPr anchor="ctr">
            <a:normAutofit/>
          </a:bodyPr>
          <a:lstStyle>
            <a:lvl1pPr algn="l">
              <a:defRPr sz="36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2456259" y="2921000"/>
            <a:ext cx="5652416" cy="3175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1941910" y="3628372"/>
            <a:ext cx="6686549" cy="1296553"/>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61D8C6E-69F3-40AC-B60D-92760EB8DB2A}" type="datetimeFigureOut">
              <a:rPr lang="en-US" smtClean="0"/>
              <a:t>2/22/2025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3141" y="2648479"/>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703450"/>
            <a:ext cx="584825" cy="304271"/>
          </a:xfrm>
        </p:spPr>
        <p:txBody>
          <a:bodyPr/>
          <a:lstStyle/>
          <a:p>
            <a:fld id="{CEA03A31-B2FF-4654-B5C5-9D365AA2CF0A}" type="slidenum">
              <a:rPr lang="en-US" smtClean="0"/>
              <a:t>‹#›</a:t>
            </a:fld>
            <a:endParaRPr lang="en-US"/>
          </a:p>
        </p:txBody>
      </p:sp>
      <p:sp>
        <p:nvSpPr>
          <p:cNvPr id="14" name="TextBox 13"/>
          <p:cNvSpPr txBox="1"/>
          <p:nvPr/>
        </p:nvSpPr>
        <p:spPr>
          <a:xfrm>
            <a:off x="1850739" y="540004"/>
            <a:ext cx="457200" cy="487313"/>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421089"/>
            <a:ext cx="457200" cy="487313"/>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85514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1910" y="2032001"/>
            <a:ext cx="6686550" cy="2270704"/>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941910" y="4318000"/>
            <a:ext cx="6686550" cy="608018"/>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961D8C6E-69F3-40AC-B60D-92760EB8DB2A}" type="datetimeFigureOut">
              <a:rPr lang="en-US" smtClean="0"/>
              <a:t>2/22/2025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3141" y="4093104"/>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152573"/>
            <a:ext cx="584825" cy="304271"/>
          </a:xfrm>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3683595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137462" y="508000"/>
            <a:ext cx="6295445" cy="2413000"/>
          </a:xfrm>
        </p:spPr>
        <p:txBody>
          <a:bodyPr anchor="ctr">
            <a:normAutofit/>
          </a:bodyPr>
          <a:lstStyle>
            <a:lvl1pPr algn="l">
              <a:defRPr sz="36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1941909" y="3619500"/>
            <a:ext cx="6686550" cy="6985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1941910" y="4318000"/>
            <a:ext cx="6686550" cy="608018"/>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961D8C6E-69F3-40AC-B60D-92760EB8DB2A}" type="datetimeFigureOut">
              <a:rPr lang="en-US" smtClean="0"/>
              <a:t>2/22/2025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3141" y="4093104"/>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152573"/>
            <a:ext cx="584825" cy="304271"/>
          </a:xfrm>
        </p:spPr>
        <p:txBody>
          <a:bodyPr/>
          <a:lstStyle/>
          <a:p>
            <a:fld id="{CEA03A31-B2FF-4654-B5C5-9D365AA2CF0A}" type="slidenum">
              <a:rPr lang="en-US" smtClean="0"/>
              <a:t>‹#›</a:t>
            </a:fld>
            <a:endParaRPr lang="en-US"/>
          </a:p>
        </p:txBody>
      </p:sp>
      <p:sp>
        <p:nvSpPr>
          <p:cNvPr id="17" name="TextBox 16"/>
          <p:cNvSpPr txBox="1"/>
          <p:nvPr/>
        </p:nvSpPr>
        <p:spPr>
          <a:xfrm>
            <a:off x="1850739" y="540004"/>
            <a:ext cx="457200" cy="487313"/>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421089"/>
            <a:ext cx="457200" cy="487313"/>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25674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1910" y="522839"/>
            <a:ext cx="6686549" cy="2400017"/>
          </a:xfrm>
        </p:spPr>
        <p:txBody>
          <a:bodyPr anchor="ctr">
            <a:normAutofit/>
          </a:bodyPr>
          <a:lstStyle>
            <a:lvl1pPr algn="l">
              <a:defRPr sz="36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1941909" y="3619500"/>
            <a:ext cx="6686550" cy="6985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1941910" y="4318000"/>
            <a:ext cx="6686550" cy="608018"/>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961D8C6E-69F3-40AC-B60D-92760EB8DB2A}" type="datetimeFigureOut">
              <a:rPr lang="en-US" smtClean="0"/>
              <a:t>2/22/2025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3141" y="4093104"/>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152573"/>
            <a:ext cx="584825" cy="304271"/>
          </a:xfrm>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506368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61D8C6E-69F3-40AC-B60D-92760EB8DB2A}" type="datetimeFigureOut">
              <a:rPr lang="en-US" smtClean="0"/>
              <a:t>2/22/2025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3141" y="595313"/>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13098010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522838"/>
            <a:ext cx="1655701" cy="4403181"/>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941909" y="522838"/>
            <a:ext cx="4857750" cy="4403181"/>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61D8C6E-69F3-40AC-B60D-92760EB8DB2A}" type="datetimeFigureOut">
              <a:rPr lang="en-US" smtClean="0"/>
              <a:t>2/22/2025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3141" y="595313"/>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3026146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4694" y="520092"/>
            <a:ext cx="6683765" cy="1067408"/>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1941909" y="1778000"/>
            <a:ext cx="6686550" cy="314801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61D8C6E-69F3-40AC-B60D-92760EB8DB2A}" type="datetimeFigureOut">
              <a:rPr lang="en-US" smtClean="0"/>
              <a:t>2/22/2025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3141" y="595313"/>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3735184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1910" y="1715625"/>
            <a:ext cx="6686549" cy="1224000"/>
          </a:xfrm>
        </p:spPr>
        <p:txBody>
          <a:bodyPr anchor="b"/>
          <a:lstStyle>
            <a:lvl1pPr algn="l">
              <a:defRPr sz="3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941910" y="2941774"/>
            <a:ext cx="6686549" cy="7170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61D8C6E-69F3-40AC-B60D-92760EB8DB2A}" type="datetimeFigureOut">
              <a:rPr lang="en-US" smtClean="0"/>
              <a:t>2/22/2025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3141" y="2648479"/>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703450"/>
            <a:ext cx="584825" cy="304271"/>
          </a:xfrm>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249523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941909" y="1778000"/>
            <a:ext cx="3235398" cy="3148018"/>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393060" y="1771852"/>
            <a:ext cx="3235398" cy="3148018"/>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61D8C6E-69F3-40AC-B60D-92760EB8DB2A}" type="datetimeFigureOut">
              <a:rPr lang="en-US" smtClean="0"/>
              <a:t>2/22/2025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3141" y="595313"/>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656485"/>
            <a:ext cx="584825" cy="304271"/>
          </a:xfrm>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2264679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204530" y="1643919"/>
            <a:ext cx="2994549" cy="48021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smtClean="0"/>
              <a:t>تحرير أنماط النص الرئيسي</a:t>
            </a:r>
          </a:p>
        </p:txBody>
      </p:sp>
      <p:sp>
        <p:nvSpPr>
          <p:cNvPr id="4" name="Content Placeholder 3"/>
          <p:cNvSpPr>
            <a:spLocks noGrp="1"/>
          </p:cNvSpPr>
          <p:nvPr>
            <p:ph sz="half" idx="2"/>
          </p:nvPr>
        </p:nvSpPr>
        <p:spPr>
          <a:xfrm>
            <a:off x="1941909" y="2124138"/>
            <a:ext cx="3257170" cy="279505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29972" y="1641229"/>
            <a:ext cx="2999251" cy="48021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smtClean="0"/>
              <a:t>تحرير أنماط النص الرئيسي</a:t>
            </a:r>
          </a:p>
        </p:txBody>
      </p:sp>
      <p:sp>
        <p:nvSpPr>
          <p:cNvPr id="6" name="Content Placeholder 5"/>
          <p:cNvSpPr>
            <a:spLocks noGrp="1"/>
          </p:cNvSpPr>
          <p:nvPr>
            <p:ph sz="quarter" idx="4"/>
          </p:nvPr>
        </p:nvSpPr>
        <p:spPr>
          <a:xfrm>
            <a:off x="5375218" y="2121448"/>
            <a:ext cx="3254006" cy="279505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61D8C6E-69F3-40AC-B60D-92760EB8DB2A}" type="datetimeFigureOut">
              <a:rPr lang="en-US" smtClean="0"/>
              <a:t>2/22/2025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3141" y="595313"/>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656485"/>
            <a:ext cx="584825" cy="304271"/>
          </a:xfrm>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2393974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61D8C6E-69F3-40AC-B60D-92760EB8DB2A}" type="datetimeFigureOut">
              <a:rPr lang="en-US" smtClean="0"/>
              <a:t>2/22/2025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3141" y="595313"/>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3473848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1D8C6E-69F3-40AC-B60D-92760EB8DB2A}" type="datetimeFigureOut">
              <a:rPr lang="en-US" smtClean="0"/>
              <a:t>2/22/2025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3141" y="595313"/>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1985347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71740"/>
            <a:ext cx="2628899" cy="813593"/>
          </a:xfrm>
        </p:spPr>
        <p:txBody>
          <a:bodyPr anchor="b"/>
          <a:lstStyle>
            <a:lvl1pPr algn="l">
              <a:defRPr sz="15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42259" y="371741"/>
            <a:ext cx="3886200" cy="4512469"/>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941910" y="1332178"/>
            <a:ext cx="2628899" cy="3552030"/>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961D8C6E-69F3-40AC-B60D-92760EB8DB2A}" type="datetimeFigureOut">
              <a:rPr lang="en-US" smtClean="0"/>
              <a:t>2/22/2025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3141" y="595313"/>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2488180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4000500"/>
            <a:ext cx="6686550" cy="472282"/>
          </a:xfrm>
        </p:spPr>
        <p:txBody>
          <a:bodyPr anchor="b">
            <a:normAutofit/>
          </a:bodyPr>
          <a:lstStyle>
            <a:lvl1pPr algn="l">
              <a:defRPr sz="18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941909" y="529138"/>
            <a:ext cx="6686550" cy="3212475"/>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941910" y="4472782"/>
            <a:ext cx="6686550" cy="411427"/>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961D8C6E-69F3-40AC-B60D-92760EB8DB2A}" type="datetimeFigureOut">
              <a:rPr lang="en-US" smtClean="0"/>
              <a:t>2/22/2025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3141" y="4093104"/>
            <a:ext cx="1191395" cy="422748"/>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152573"/>
            <a:ext cx="584825" cy="304271"/>
          </a:xfrm>
        </p:spPr>
        <p:txBody>
          <a:bodyPr/>
          <a:lstStyle/>
          <a:p>
            <a:fld id="{CEA03A31-B2FF-4654-B5C5-9D365AA2CF0A}" type="slidenum">
              <a:rPr lang="en-US" smtClean="0"/>
              <a:t>‹#›</a:t>
            </a:fld>
            <a:endParaRPr lang="en-US"/>
          </a:p>
        </p:txBody>
      </p:sp>
    </p:spTree>
    <p:extLst>
      <p:ext uri="{BB962C8B-B14F-4D97-AF65-F5344CB8AC3E}">
        <p14:creationId xmlns:p14="http://schemas.microsoft.com/office/powerpoint/2010/main" val="515982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90500"/>
            <a:ext cx="2138637" cy="5532190"/>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655"/>
            <a:ext cx="1767506" cy="571169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715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520092"/>
            <a:ext cx="6683765" cy="1067408"/>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941909" y="1778000"/>
            <a:ext cx="6686550" cy="32385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771210" y="5108698"/>
            <a:ext cx="859712" cy="308663"/>
          </a:xfrm>
          <a:prstGeom prst="rect">
            <a:avLst/>
          </a:prstGeom>
        </p:spPr>
        <p:txBody>
          <a:bodyPr vert="horz" lIns="91440" tIns="45720" rIns="91440" bIns="45720" rtlCol="0" anchor="ctr"/>
          <a:lstStyle>
            <a:lvl1pPr algn="r">
              <a:defRPr sz="675">
                <a:solidFill>
                  <a:schemeClr val="tx1">
                    <a:tint val="75000"/>
                  </a:schemeClr>
                </a:solidFill>
              </a:defRPr>
            </a:lvl1pPr>
          </a:lstStyle>
          <a:p>
            <a:fld id="{961D8C6E-69F3-40AC-B60D-92760EB8DB2A}" type="datetimeFigureOut">
              <a:rPr lang="en-US" smtClean="0"/>
              <a:t>2/22/2025</a:t>
            </a:fld>
            <a:endParaRPr lang="en-US"/>
          </a:p>
        </p:txBody>
      </p:sp>
      <p:sp>
        <p:nvSpPr>
          <p:cNvPr id="5" name="Footer Placeholder 4"/>
          <p:cNvSpPr>
            <a:spLocks noGrp="1"/>
          </p:cNvSpPr>
          <p:nvPr>
            <p:ph type="ftr" sz="quarter" idx="3"/>
          </p:nvPr>
        </p:nvSpPr>
        <p:spPr>
          <a:xfrm>
            <a:off x="1941910" y="5113174"/>
            <a:ext cx="5714999" cy="304271"/>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398860" y="656485"/>
            <a:ext cx="584825" cy="304271"/>
          </a:xfrm>
          <a:prstGeom prst="rect">
            <a:avLst/>
          </a:prstGeom>
        </p:spPr>
        <p:txBody>
          <a:bodyPr vert="horz" lIns="91440" tIns="45720" rIns="91440" bIns="45720" rtlCol="0" anchor="ctr"/>
          <a:lstStyle>
            <a:lvl1pPr algn="r">
              <a:defRPr sz="1500">
                <a:solidFill>
                  <a:srgbClr val="FEFFFF"/>
                </a:solidFill>
              </a:defRPr>
            </a:lvl1pPr>
          </a:lstStyle>
          <a:p>
            <a:fld id="{CEA03A31-B2FF-4654-B5C5-9D365AA2CF0A}" type="slidenum">
              <a:rPr lang="en-US" smtClean="0"/>
              <a:t>‹#›</a:t>
            </a:fld>
            <a:endParaRPr lang="en-US"/>
          </a:p>
        </p:txBody>
      </p:sp>
    </p:spTree>
    <p:extLst>
      <p:ext uri="{BB962C8B-B14F-4D97-AF65-F5344CB8AC3E}">
        <p14:creationId xmlns:p14="http://schemas.microsoft.com/office/powerpoint/2010/main" val="1673300446"/>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sz="6675" b="1" spc="-225" dirty="0">
                <a:solidFill>
                  <a:srgbClr val="FF0000"/>
                </a:solidFill>
                <a:latin typeface="Arabic Typesetting" panose="03020402040406030203" pitchFamily="66" charset="-78"/>
                <a:cs typeface="Arabic Typesetting" panose="03020402040406030203" pitchFamily="66" charset="-78"/>
              </a:rPr>
              <a:t>العمليات العقلية بالجانب الرياضي مفهوم وتفاصيل</a:t>
            </a:r>
            <a:r>
              <a:rPr lang="ar-IQ" sz="6000" dirty="0">
                <a:solidFill>
                  <a:srgbClr val="92D050"/>
                </a:solidFill>
                <a:latin typeface="Calibri Light" panose="020F0302020204030204"/>
              </a:rPr>
              <a:t/>
            </a:r>
            <a:br>
              <a:rPr lang="ar-IQ" sz="6000" dirty="0">
                <a:solidFill>
                  <a:srgbClr val="92D050"/>
                </a:solidFill>
                <a:latin typeface="Calibri Light" panose="020F0302020204030204"/>
              </a:rPr>
            </a:br>
            <a:endParaRPr lang="en-US" sz="4050" dirty="0">
              <a:solidFill>
                <a:srgbClr val="92D050"/>
              </a:solidFill>
            </a:endParaRPr>
          </a:p>
        </p:txBody>
      </p:sp>
      <p:sp>
        <p:nvSpPr>
          <p:cNvPr id="3" name="عنصر نائب للنص 2"/>
          <p:cNvSpPr>
            <a:spLocks noGrp="1"/>
          </p:cNvSpPr>
          <p:nvPr>
            <p:ph type="body" idx="1"/>
          </p:nvPr>
        </p:nvSpPr>
        <p:spPr/>
        <p:txBody>
          <a:bodyPr>
            <a:normAutofit/>
          </a:bodyPr>
          <a:lstStyle/>
          <a:p>
            <a:pPr algn="ctr"/>
            <a:r>
              <a:rPr lang="ar-IQ" sz="3300" b="1" dirty="0">
                <a:solidFill>
                  <a:srgbClr val="0070C0"/>
                </a:solidFill>
                <a:latin typeface="Arabic Typesetting" panose="03020402040406030203" pitchFamily="66" charset="-78"/>
                <a:cs typeface="Arabic Typesetting" panose="03020402040406030203" pitchFamily="66" charset="-78"/>
              </a:rPr>
              <a:t>الأستاذ المساعد الدكتور يعقوب يوسف الجزائري</a:t>
            </a:r>
            <a:endParaRPr lang="en-US" sz="3300" b="1" dirty="0">
              <a:solidFill>
                <a:srgbClr val="0070C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01062938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28263" y="1674356"/>
            <a:ext cx="8472669" cy="3817455"/>
          </a:xfrm>
          <a:prstGeom prst="rect">
            <a:avLst/>
          </a:prstGeom>
        </p:spPr>
        <p:txBody>
          <a:bodyPr wrap="square">
            <a:spAutoFit/>
          </a:bodyPr>
          <a:lstStyle/>
          <a:p>
            <a:pPr algn="just" rtl="1">
              <a:lnSpc>
                <a:spcPct val="115000"/>
              </a:lnSpc>
              <a:spcAft>
                <a:spcPts val="1000"/>
              </a:spcAft>
            </a:pPr>
            <a:r>
              <a:rPr lang="ar-SA" sz="2800" b="1" dirty="0">
                <a:latin typeface="Calibri" panose="020F0502020204030204" pitchFamily="34" charset="0"/>
                <a:ea typeface="Calibri" panose="020F0502020204030204" pitchFamily="34" charset="0"/>
                <a:cs typeface="Simplified Arabic" panose="02020603050405020304" pitchFamily="18" charset="-78"/>
              </a:rPr>
              <a:t>4- الذاكرة الحركية .</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400" dirty="0">
                <a:latin typeface="Calibri" panose="020F0502020204030204" pitchFamily="34" charset="0"/>
                <a:ea typeface="Calibri" panose="020F0502020204030204" pitchFamily="34" charset="0"/>
                <a:cs typeface="Simplified Arabic" panose="02020603050405020304" pitchFamily="18" charset="-78"/>
              </a:rPr>
              <a:t>تعني الذاكرة الحركية مكان خزن البرنامج الحركي والاشكال الحركية لحركات الانسان المتعددة ,وهنا يجدر القول بان كل فرد يحتفظ ببرامج حركيه لكل مهاره رياضيه ويتمكن من تنفذها , </a:t>
            </a:r>
            <a:r>
              <a:rPr lang="ar-SA" sz="2400"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وكلما زاد التكرار والتدريب على مهاره معينه زادت الذاكرة الحركية دقه في تحديد البرنامج الحركي لتلك المهارة . </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400" dirty="0">
                <a:latin typeface="Calibri" panose="020F0502020204030204" pitchFamily="34" charset="0"/>
                <a:ea typeface="Calibri" panose="020F0502020204030204" pitchFamily="34" charset="0"/>
                <a:cs typeface="Simplified Arabic" panose="02020603050405020304" pitchFamily="18" charset="-78"/>
              </a:rPr>
              <a:t>فمثلا هناك برنامج حركي للقفز وايضا برنامج حركي لرمي الكره , وان ارتباط البرنامجين بشكل متسلسل سيولد مهاره القفز والرمي .ومن الجدير بالذكر ان كل المهارات الرياضية هي صوره حركيه تعلمها الانسان في طفولته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922514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invX="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92193" y="1387611"/>
            <a:ext cx="7083706" cy="3467616"/>
          </a:xfrm>
          <a:prstGeom prst="rect">
            <a:avLst/>
          </a:prstGeom>
        </p:spPr>
        <p:txBody>
          <a:bodyPr wrap="square">
            <a:spAutoFit/>
          </a:bodyPr>
          <a:lstStyle/>
          <a:p>
            <a:pPr algn="just" rtl="1">
              <a:lnSpc>
                <a:spcPct val="115000"/>
              </a:lnSpc>
              <a:spcAft>
                <a:spcPts val="1000"/>
              </a:spcAft>
            </a:pPr>
            <a:r>
              <a:rPr lang="ar-SA" b="1" dirty="0">
                <a:latin typeface="Calibri" panose="020F0502020204030204" pitchFamily="34" charset="0"/>
                <a:ea typeface="Calibri" panose="020F0502020204030204" pitchFamily="34" charset="0"/>
                <a:cs typeface="Simplified Arabic" panose="02020603050405020304" pitchFamily="18" charset="-78"/>
              </a:rPr>
              <a:t>العمليات العقلية حسب تسلسلها :- </a:t>
            </a:r>
            <a:endParaRPr lang="en-US" sz="14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b="1" dirty="0">
                <a:latin typeface="Calibri" panose="020F0502020204030204" pitchFamily="34" charset="0"/>
                <a:ea typeface="Calibri" panose="020F0502020204030204" pitchFamily="34" charset="0"/>
                <a:cs typeface="Simplified Arabic" panose="02020603050405020304" pitchFamily="18" charset="-78"/>
              </a:rPr>
              <a:t>1. الاحساس		     </a:t>
            </a:r>
            <a:r>
              <a:rPr lang="en-US" b="1" dirty="0">
                <a:latin typeface="Simplified Arabic" panose="02020603050405020304" pitchFamily="18" charset="-78"/>
                <a:ea typeface="Calibri" panose="020F0502020204030204" pitchFamily="34" charset="0"/>
                <a:cs typeface="Arial" panose="020B0604020202020204" pitchFamily="34" charset="0"/>
              </a:rPr>
              <a:t>Sensation  </a:t>
            </a:r>
            <a:endParaRPr lang="en-US" sz="14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b="1" dirty="0">
                <a:latin typeface="Calibri" panose="020F0502020204030204" pitchFamily="34" charset="0"/>
                <a:ea typeface="Calibri" panose="020F0502020204030204" pitchFamily="34" charset="0"/>
                <a:cs typeface="Simplified Arabic" panose="02020603050405020304" pitchFamily="18" charset="-78"/>
              </a:rPr>
              <a:t>2. الانتباه		      </a:t>
            </a:r>
            <a:r>
              <a:rPr lang="en-US" b="1" dirty="0">
                <a:latin typeface="Simplified Arabic" panose="02020603050405020304" pitchFamily="18" charset="-78"/>
                <a:ea typeface="Calibri" panose="020F0502020204030204" pitchFamily="34" charset="0"/>
                <a:cs typeface="Arial" panose="020B0604020202020204" pitchFamily="34" charset="0"/>
              </a:rPr>
              <a:t>Attention </a:t>
            </a:r>
            <a:endParaRPr lang="en-US" sz="14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b="1" dirty="0">
                <a:latin typeface="Calibri" panose="020F0502020204030204" pitchFamily="34" charset="0"/>
                <a:ea typeface="Calibri" panose="020F0502020204030204" pitchFamily="34" charset="0"/>
                <a:cs typeface="Simplified Arabic" panose="02020603050405020304" pitchFamily="18" charset="-78"/>
              </a:rPr>
              <a:t>3. الادراك		    </a:t>
            </a:r>
            <a:r>
              <a:rPr lang="en-US" b="1" dirty="0">
                <a:latin typeface="Simplified Arabic" panose="02020603050405020304" pitchFamily="18" charset="-78"/>
                <a:ea typeface="Calibri" panose="020F0502020204030204" pitchFamily="34" charset="0"/>
                <a:cs typeface="Arial" panose="020B0604020202020204" pitchFamily="34" charset="0"/>
              </a:rPr>
              <a:t>Perception  </a:t>
            </a:r>
            <a:endParaRPr lang="en-US" sz="14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b="1" dirty="0">
                <a:latin typeface="Calibri" panose="020F0502020204030204" pitchFamily="34" charset="0"/>
                <a:ea typeface="Calibri" panose="020F0502020204030204" pitchFamily="34" charset="0"/>
                <a:cs typeface="Simplified Arabic" panose="02020603050405020304" pitchFamily="18" charset="-78"/>
              </a:rPr>
              <a:t>4. التصور		    </a:t>
            </a:r>
            <a:r>
              <a:rPr lang="en-US" b="1" dirty="0">
                <a:latin typeface="Simplified Arabic" panose="02020603050405020304" pitchFamily="18" charset="-78"/>
                <a:ea typeface="Calibri" panose="020F0502020204030204" pitchFamily="34" charset="0"/>
                <a:cs typeface="Arial" panose="020B0604020202020204" pitchFamily="34" charset="0"/>
              </a:rPr>
              <a:t>Imagination </a:t>
            </a:r>
            <a:endParaRPr lang="en-US" sz="14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b="1" dirty="0">
                <a:latin typeface="Calibri" panose="020F0502020204030204" pitchFamily="34" charset="0"/>
                <a:ea typeface="Calibri" panose="020F0502020204030204" pitchFamily="34" charset="0"/>
                <a:cs typeface="Simplified Arabic" panose="02020603050405020304" pitchFamily="18" charset="-78"/>
              </a:rPr>
              <a:t>5. التذكر		 </a:t>
            </a:r>
            <a:r>
              <a:rPr lang="en-US" b="1" dirty="0">
                <a:latin typeface="Simplified Arabic" panose="02020603050405020304" pitchFamily="18" charset="-78"/>
                <a:ea typeface="Calibri" panose="020F0502020204030204" pitchFamily="34" charset="0"/>
                <a:cs typeface="Arial" panose="020B0604020202020204" pitchFamily="34" charset="0"/>
              </a:rPr>
              <a:t>Remembering </a:t>
            </a:r>
            <a:endParaRPr lang="en-US" sz="14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b="1" dirty="0">
                <a:latin typeface="Calibri" panose="020F0502020204030204" pitchFamily="34" charset="0"/>
                <a:ea typeface="Calibri" panose="020F0502020204030204" pitchFamily="34" charset="0"/>
                <a:cs typeface="Simplified Arabic" panose="02020603050405020304" pitchFamily="18" charset="-78"/>
              </a:rPr>
              <a:t>6. التفكير		       </a:t>
            </a:r>
            <a:r>
              <a:rPr lang="en-US" b="1" dirty="0">
                <a:latin typeface="Simplified Arabic" panose="02020603050405020304" pitchFamily="18" charset="-78"/>
                <a:ea typeface="Calibri" panose="020F0502020204030204" pitchFamily="34" charset="0"/>
                <a:cs typeface="Arial" panose="020B0604020202020204" pitchFamily="34" charset="0"/>
              </a:rPr>
              <a:t>Thinking  </a:t>
            </a:r>
            <a:endParaRPr lang="ar-IQ" b="1" dirty="0" smtClean="0">
              <a:latin typeface="Simplified Arabic" panose="02020603050405020304" pitchFamily="18" charset="-78"/>
              <a:ea typeface="Calibri" panose="020F0502020204030204" pitchFamily="34" charset="0"/>
              <a:cs typeface="Arial" panose="020B0604020202020204" pitchFamily="34" charset="0"/>
            </a:endParaRPr>
          </a:p>
          <a:p>
            <a:pPr algn="just" rtl="1">
              <a:lnSpc>
                <a:spcPct val="115000"/>
              </a:lnSpc>
              <a:spcAft>
                <a:spcPts val="1000"/>
              </a:spcAft>
            </a:pPr>
            <a:r>
              <a:rPr lang="ar-IQ" sz="1400" b="1" dirty="0" smtClean="0">
                <a:latin typeface="Simplified Arabic" panose="02020603050405020304" pitchFamily="18" charset="-78"/>
                <a:ea typeface="Calibri" panose="020F0502020204030204" pitchFamily="34" charset="0"/>
                <a:cs typeface="Arial" panose="020B0604020202020204" pitchFamily="34" charset="0"/>
              </a:rPr>
              <a:t>7. ؟؟؟؟؟؟</a:t>
            </a:r>
            <a:endParaRPr lang="en-US" sz="14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84551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775504" y="1609550"/>
            <a:ext cx="7264080" cy="2997173"/>
          </a:xfrm>
          <a:prstGeom prst="rect">
            <a:avLst/>
          </a:prstGeom>
        </p:spPr>
      </p:pic>
    </p:spTree>
    <p:extLst>
      <p:ext uri="{BB962C8B-B14F-4D97-AF65-F5344CB8AC3E}">
        <p14:creationId xmlns:p14="http://schemas.microsoft.com/office/powerpoint/2010/main" val="1228548067"/>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63682" y="1701415"/>
            <a:ext cx="8551719" cy="3847464"/>
          </a:xfrm>
          <a:prstGeom prst="rect">
            <a:avLst/>
          </a:prstGeom>
        </p:spPr>
        <p:txBody>
          <a:bodyPr wrap="square">
            <a:spAutoFit/>
          </a:bodyPr>
          <a:lstStyle/>
          <a:p>
            <a:pPr algn="just" rtl="1">
              <a:lnSpc>
                <a:spcPct val="115000"/>
              </a:lnSpc>
              <a:spcAft>
                <a:spcPts val="750"/>
              </a:spcAft>
            </a:pPr>
            <a:r>
              <a:rPr lang="ar-SA" sz="2700" b="1" dirty="0">
                <a:latin typeface="Calibri" panose="020F0502020204030204" pitchFamily="34" charset="0"/>
                <a:ea typeface="Calibri" panose="020F0502020204030204" pitchFamily="34" charset="0"/>
                <a:cs typeface="Simplified Arabic" panose="02020603050405020304" pitchFamily="18" charset="-78"/>
              </a:rPr>
              <a:t>مفهوم العمليات العقلية :   </a:t>
            </a:r>
            <a:endParaRPr lang="en-US" sz="21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ar-SA" sz="1800" b="1" dirty="0">
                <a:latin typeface="Calibri" panose="020F0502020204030204" pitchFamily="34" charset="0"/>
                <a:ea typeface="Calibri" panose="020F0502020204030204" pitchFamily="34" charset="0"/>
                <a:cs typeface="Simplified Arabic" panose="02020603050405020304" pitchFamily="18" charset="-78"/>
              </a:rPr>
              <a:t>العمليات العقلية " </a:t>
            </a:r>
            <a:r>
              <a:rPr lang="ar-SA" sz="18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هي عمليات فسيولوجية عقلية تحدث في الدماغ وتتعامل مع المحيط وتسهم في عملية التعلم اذ لا يمكن القيام بأي نشاط حركي او معرفي الا عن طريق العمليات العقلية.</a:t>
            </a:r>
            <a:r>
              <a:rPr lang="ar-SA" sz="15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endParaRPr lang="en-US" sz="1053"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ar-SA" sz="18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هي العمليات التي تجري داخل العقل مفسرة الكثير من نشاطات التفاعل الإنساني له.</a:t>
            </a:r>
            <a:endParaRPr lang="en-US" sz="1053"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ar-SA" sz="18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وهي عملية برمجة المعلومات وهي الاحداث التي تدور في الدماغ منذ لحظة دخول المثير الى لحظة اتخاذ القرار بالإجابة عن هذا المثير</a:t>
            </a:r>
            <a:endParaRPr lang="en-US" sz="1053"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ar-SA" sz="1800" b="1" dirty="0">
                <a:latin typeface="Calibri" panose="020F0502020204030204" pitchFamily="34" charset="0"/>
                <a:ea typeface="Calibri" panose="020F0502020204030204" pitchFamily="34" charset="0"/>
                <a:cs typeface="Simplified Arabic" panose="02020603050405020304" pitchFamily="18" charset="-78"/>
              </a:rPr>
              <a:t>   وان للجهازين العصبي والعضلي الدور المهم في هذه العملية اذ ان الجهاز العصبي هو الجهاز الذي يتحكم في حركات الانسان بالكامل وان عملية تعلم اداء المهارات الحركية لا يمكن ان تتم الا عن عمل الجهاز العصبي, ويتم استلام المثيرات عن طريق المستقبلات الحسية والسمعية والبصرية وبعد تحليلها وتفسيرها يتم بإعطائه الاوامر عن طريق الاعصاب الى العضلات لأداء الواجب الحركي ( المهارة ) .</a:t>
            </a:r>
            <a:endParaRPr lang="en-US" sz="1053"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927512"/>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26027" y="2296964"/>
            <a:ext cx="8291946" cy="3238579"/>
          </a:xfrm>
          <a:prstGeom prst="rect">
            <a:avLst/>
          </a:prstGeom>
        </p:spPr>
        <p:txBody>
          <a:bodyPr wrap="square">
            <a:spAutoFit/>
          </a:bodyPr>
          <a:lstStyle/>
          <a:p>
            <a:pPr algn="just" rtl="1">
              <a:lnSpc>
                <a:spcPct val="115000"/>
              </a:lnSpc>
              <a:spcAft>
                <a:spcPts val="750"/>
              </a:spcAft>
            </a:pPr>
            <a:r>
              <a:rPr lang="ar-SA" sz="2800" b="1" dirty="0">
                <a:latin typeface="Calibri" panose="020F0502020204030204" pitchFamily="34" charset="0"/>
                <a:ea typeface="Calibri" panose="020F0502020204030204" pitchFamily="34" charset="0"/>
                <a:cs typeface="Simplified Arabic" panose="02020603050405020304" pitchFamily="18" charset="-78"/>
              </a:rPr>
              <a:t>مراحل العمليات العقلية  :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ar-SA" sz="1100" dirty="0">
                <a:latin typeface="Calibri" panose="020F0502020204030204" pitchFamily="34" charset="0"/>
                <a:ea typeface="Calibri" panose="020F0502020204030204" pitchFamily="34" charset="0"/>
                <a:cs typeface="Simplified Arabic" panose="02020603050405020304" pitchFamily="18" charset="-78"/>
              </a:rPr>
              <a:t>   </a:t>
            </a:r>
            <a:r>
              <a:rPr lang="ar-SA" sz="2000" b="1" dirty="0">
                <a:latin typeface="Calibri" panose="020F0502020204030204" pitchFamily="34" charset="0"/>
                <a:ea typeface="Calibri" panose="020F0502020204030204" pitchFamily="34" charset="0"/>
                <a:cs typeface="Simplified Arabic" panose="02020603050405020304" pitchFamily="18" charset="-78"/>
              </a:rPr>
              <a:t>أن مراحل العمليات العقلية هي كل ما يقوم به الفرد عند الاستجابة لمثير معين ، وإن كل هذه العمليات العقلية تأخذ وقتا قصيرا جدا وخصوصا في مجال الرياضة فقد تصل الى اجزاء الثانية والمراحل هي  :-</a:t>
            </a:r>
            <a:endParaRPr lang="ar-IQ" sz="2000" b="1" dirty="0">
              <a:latin typeface="Calibri" panose="020F0502020204030204" pitchFamily="34" charset="0"/>
              <a:ea typeface="Calibri" panose="020F0502020204030204" pitchFamily="34" charset="0"/>
              <a:cs typeface="Simplified Arabic" panose="02020603050405020304" pitchFamily="18" charset="-78"/>
            </a:endParaRPr>
          </a:p>
          <a:p>
            <a:pPr marL="257175" indent="-257175" algn="just" rtl="1">
              <a:lnSpc>
                <a:spcPct val="115000"/>
              </a:lnSpc>
              <a:spcAft>
                <a:spcPts val="750"/>
              </a:spcAft>
              <a:buFont typeface="+mj-lt"/>
              <a:buAutoNum type="arabicPeriod"/>
            </a:pPr>
            <a:r>
              <a:rPr lang="ar-SA" sz="1100" b="1" dirty="0">
                <a:ea typeface="Calibri" panose="020F0502020204030204" pitchFamily="34" charset="0"/>
                <a:cs typeface="Simplified Arabic" panose="02020603050405020304" pitchFamily="18" charset="-78"/>
              </a:rPr>
              <a:t>مثيرات المحيط ( المدخلات )</a:t>
            </a:r>
            <a:r>
              <a:rPr lang="ar-IQ" sz="1100" b="1" dirty="0">
                <a:ea typeface="Calibri" panose="020F0502020204030204" pitchFamily="34" charset="0"/>
                <a:cs typeface="Simplified Arabic" panose="02020603050405020304" pitchFamily="18" charset="-78"/>
              </a:rPr>
              <a:t>.</a:t>
            </a:r>
            <a:endParaRPr lang="ar-IQ" sz="1100" b="1" dirty="0">
              <a:latin typeface="Simplified Arabic" panose="02020603050405020304" pitchFamily="18" charset="-78"/>
              <a:ea typeface="Calibri" panose="020F0502020204030204" pitchFamily="34" charset="0"/>
            </a:endParaRPr>
          </a:p>
          <a:p>
            <a:pPr marL="257175" indent="-257175" algn="just" rtl="1">
              <a:lnSpc>
                <a:spcPct val="115000"/>
              </a:lnSpc>
              <a:spcAft>
                <a:spcPts val="750"/>
              </a:spcAft>
              <a:buFont typeface="+mj-lt"/>
              <a:buAutoNum type="arabicPeriod"/>
            </a:pPr>
            <a:r>
              <a:rPr lang="ar-SA" sz="1100" b="1" dirty="0">
                <a:ea typeface="Calibri" panose="020F0502020204030204" pitchFamily="34" charset="0"/>
                <a:cs typeface="Simplified Arabic" panose="02020603050405020304" pitchFamily="18" charset="-78"/>
              </a:rPr>
              <a:t>المرحلة الثانية : مرحلة تحديد المثيرات</a:t>
            </a:r>
            <a:r>
              <a:rPr lang="ar-IQ" sz="1100" b="1" dirty="0">
                <a:ea typeface="Calibri" panose="020F0502020204030204" pitchFamily="34" charset="0"/>
                <a:cs typeface="Simplified Arabic" panose="02020603050405020304" pitchFamily="18" charset="-78"/>
              </a:rPr>
              <a:t>.</a:t>
            </a:r>
            <a:r>
              <a:rPr lang="ar-SA" sz="1100" b="1" dirty="0">
                <a:ea typeface="Calibri" panose="020F0502020204030204" pitchFamily="34" charset="0"/>
                <a:cs typeface="Simplified Arabic" panose="02020603050405020304" pitchFamily="18" charset="-78"/>
              </a:rPr>
              <a:t>  </a:t>
            </a:r>
            <a:endParaRPr lang="ar-IQ" sz="1100" b="1" dirty="0">
              <a:ea typeface="Calibri" panose="020F0502020204030204" pitchFamily="34" charset="0"/>
              <a:cs typeface="Simplified Arabic" panose="02020603050405020304" pitchFamily="18" charset="-78"/>
            </a:endParaRPr>
          </a:p>
          <a:p>
            <a:pPr marL="257175" indent="-257175" algn="just" rtl="1">
              <a:lnSpc>
                <a:spcPct val="115000"/>
              </a:lnSpc>
              <a:spcAft>
                <a:spcPts val="750"/>
              </a:spcAft>
              <a:buFont typeface="+mj-lt"/>
              <a:buAutoNum type="arabicPeriod"/>
            </a:pPr>
            <a:r>
              <a:rPr lang="ar-IQ" sz="1100" b="1" dirty="0">
                <a:latin typeface="Calibri" panose="020F0502020204030204" pitchFamily="34" charset="0"/>
                <a:ea typeface="Calibri" panose="020F0502020204030204" pitchFamily="34" charset="0"/>
                <a:cs typeface="Arial" panose="020B0604020202020204" pitchFamily="34" charset="0"/>
              </a:rPr>
              <a:t>المرحلة الثالثة : البحث في الذاكرة.     </a:t>
            </a:r>
          </a:p>
          <a:p>
            <a:pPr marL="257175" indent="-257175" algn="just" rtl="1">
              <a:lnSpc>
                <a:spcPct val="115000"/>
              </a:lnSpc>
              <a:spcAft>
                <a:spcPts val="750"/>
              </a:spcAft>
              <a:buFont typeface="+mj-lt"/>
              <a:buAutoNum type="arabicPeriod"/>
            </a:pPr>
            <a:r>
              <a:rPr lang="ar-IQ" sz="1100" b="1" dirty="0">
                <a:latin typeface="Calibri" panose="020F0502020204030204" pitchFamily="34" charset="0"/>
                <a:ea typeface="Calibri" panose="020F0502020204030204" pitchFamily="34" charset="0"/>
                <a:cs typeface="Arial" panose="020B0604020202020204" pitchFamily="34" charset="0"/>
              </a:rPr>
              <a:t>المرحلة الرابعة : التفاعل بين المخزون وبين المثير – اتخاذ القرار. </a:t>
            </a:r>
          </a:p>
          <a:p>
            <a:pPr marL="257175" indent="-257175" algn="just" rtl="1">
              <a:lnSpc>
                <a:spcPct val="115000"/>
              </a:lnSpc>
              <a:spcAft>
                <a:spcPts val="750"/>
              </a:spcAft>
              <a:buFont typeface="+mj-lt"/>
              <a:buAutoNum type="arabicPeriod"/>
            </a:pPr>
            <a:r>
              <a:rPr lang="ar-SA" sz="1100" b="1" dirty="0"/>
              <a:t>المرحلة الخامسة : تنفيذ القرار </a:t>
            </a:r>
            <a:r>
              <a:rPr lang="ar-IQ" sz="1100" b="1" dirty="0"/>
              <a:t>.</a:t>
            </a:r>
            <a:endParaRPr lang="en-US" sz="11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78590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3621" y="-36369"/>
            <a:ext cx="8750460" cy="3837974"/>
          </a:xfrm>
          <a:prstGeom prst="rect">
            <a:avLst/>
          </a:prstGeom>
        </p:spPr>
        <p:txBody>
          <a:bodyPr wrap="square">
            <a:spAutoFit/>
          </a:bodyPr>
          <a:lstStyle/>
          <a:p>
            <a:pPr algn="just" rtl="1">
              <a:lnSpc>
                <a:spcPct val="115000"/>
              </a:lnSpc>
              <a:spcAft>
                <a:spcPts val="1000"/>
              </a:spcAft>
            </a:pPr>
            <a:r>
              <a:rPr lang="ar-SA" sz="1400" b="1" dirty="0">
                <a:latin typeface="Calibri" panose="020F0502020204030204" pitchFamily="34" charset="0"/>
                <a:ea typeface="Calibri" panose="020F0502020204030204" pitchFamily="34" charset="0"/>
                <a:cs typeface="Simplified Arabic" panose="02020603050405020304" pitchFamily="18" charset="-78"/>
              </a:rPr>
              <a:t> الذاكرة</a:t>
            </a:r>
            <a:r>
              <a:rPr lang="ar-SA" sz="1400" dirty="0">
                <a:latin typeface="Calibri" panose="020F0502020204030204" pitchFamily="34" charset="0"/>
                <a:ea typeface="Calibri" panose="020F0502020204030204" pitchFamily="34" charset="0"/>
                <a:cs typeface="Simplified Arabic" panose="02020603050405020304" pitchFamily="18" charset="-78"/>
              </a:rPr>
              <a:t>:</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1400" dirty="0">
                <a:latin typeface="Calibri" panose="020F0502020204030204" pitchFamily="34" charset="0"/>
                <a:ea typeface="Calibri" panose="020F0502020204030204" pitchFamily="34" charset="0"/>
                <a:cs typeface="Simplified Arabic" panose="02020603050405020304" pitchFamily="18" charset="-78"/>
              </a:rPr>
              <a:t>   من أهم العمليات العقلية العليا في حياة الإنسان وتعتمد عليها عدد من العمليات الأخرى مثل الإدراك، والوحي والتعلم والتفكير وحل المشكلات والتحدث، والحقيقة أن كل ما نفعله تقريبا يعتمد على الذاكرة ،إن مصطلح الذاكرة (</a:t>
            </a:r>
            <a:r>
              <a:rPr lang="en-US" sz="1400" dirty="0">
                <a:latin typeface="Simplified Arabic" panose="02020603050405020304" pitchFamily="18" charset="-78"/>
                <a:ea typeface="Calibri" panose="020F0502020204030204" pitchFamily="34" charset="0"/>
                <a:cs typeface="Arial" panose="020B0604020202020204" pitchFamily="34" charset="0"/>
              </a:rPr>
              <a:t>MEMORY</a:t>
            </a:r>
            <a:r>
              <a:rPr lang="ar-SA" sz="1400" dirty="0">
                <a:latin typeface="Calibri" panose="020F0502020204030204" pitchFamily="34" charset="0"/>
                <a:ea typeface="Calibri" panose="020F0502020204030204" pitchFamily="34" charset="0"/>
                <a:cs typeface="Simplified Arabic" panose="02020603050405020304" pitchFamily="18" charset="-78"/>
              </a:rPr>
              <a:t>) يشير إلى الدوام النسبي لآثار الخبرة ومثل هذا الأمر دليل على حدوث التعلم لا بل شرط لابد منه لاستمرار عملية التعلم وارتقائها. </a:t>
            </a:r>
            <a:r>
              <a:rPr lang="ar-SA" sz="1400"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ولهذا فإن الذاكرة والتعلم يتطلب كل منهما وجود الآخر، فبدون تراكم الخبرة ومعالجتها والاحتفاظ بها لا يمكن أن يكون هناك تعلم. </a:t>
            </a:r>
            <a:r>
              <a:rPr lang="ar-SA" sz="1400" dirty="0">
                <a:latin typeface="Calibri" panose="020F0502020204030204" pitchFamily="34" charset="0"/>
                <a:ea typeface="Calibri" panose="020F0502020204030204" pitchFamily="34" charset="0"/>
                <a:cs typeface="Simplified Arabic" panose="02020603050405020304" pitchFamily="18" charset="-78"/>
              </a:rPr>
              <a:t>وبدون التعلم يتوقف تدفق المعلومات عبر قنوات الاتصال المختلفة وتلك علامة مرضية.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1400" b="1" dirty="0">
                <a:latin typeface="Calibri" panose="020F0502020204030204" pitchFamily="34" charset="0"/>
                <a:ea typeface="Calibri" panose="020F0502020204030204" pitchFamily="34" charset="0"/>
                <a:cs typeface="Simplified Arabic" panose="02020603050405020304" pitchFamily="18" charset="-78"/>
              </a:rPr>
              <a:t>تعريف الذاكرة :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1400" dirty="0">
                <a:latin typeface="Calibri" panose="020F0502020204030204" pitchFamily="34" charset="0"/>
                <a:ea typeface="Calibri" panose="020F0502020204030204" pitchFamily="34" charset="0"/>
                <a:cs typeface="Simplified Arabic" panose="02020603050405020304" pitchFamily="18" charset="-78"/>
              </a:rPr>
              <a:t>تختلف تعاريف الذاكرة حسب اختلاف النظريات والاتجاهات إلى دراساتها : "فالذاكرة  هي الوحدة الرئيسية للتعامل مع المعلومات عند الإنسان فهي التي تمر بها محل القرارات التي يتخذها الشخص سواء كانت قرارات معرفية، نفسية، اجتماعية أو حركية</a:t>
            </a:r>
            <a:r>
              <a:rPr lang="en-US" sz="1400" dirty="0">
                <a:latin typeface="Simplified Arabic" panose="02020603050405020304" pitchFamily="18" charset="-78"/>
                <a:ea typeface="Calibri" panose="020F0502020204030204" pitchFamily="34" charset="0"/>
                <a:cs typeface="Arial" panose="020B0604020202020204" pitchFamily="34" charset="0"/>
              </a:rPr>
              <a:t> .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1400" dirty="0">
                <a:latin typeface="Calibri" panose="020F0502020204030204" pitchFamily="34" charset="0"/>
                <a:ea typeface="Calibri" panose="020F0502020204030204" pitchFamily="34" charset="0"/>
                <a:cs typeface="Simplified Arabic" panose="02020603050405020304" pitchFamily="18" charset="-78"/>
              </a:rPr>
              <a:t>وتعرف ( عبارة عن نسق لمعالجة المعلومات، وذلك مثل الحاسوب تماما، إلا أن المعالجة للمعلومات تكون على أساس ديناميكي تدخل فيه عوامل فيزيولوجية نفسية وغيرها</a:t>
            </a:r>
            <a:r>
              <a:rPr lang="en-US" sz="1400" dirty="0">
                <a:latin typeface="Simplified Arabic" panose="02020603050405020304" pitchFamily="18" charset="-78"/>
                <a:ea typeface="Calibri" panose="020F0502020204030204" pitchFamily="34" charset="0"/>
                <a:cs typeface="Arial" panose="020B060402020202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1600" b="1" dirty="0">
                <a:latin typeface="Calibri" panose="020F0502020204030204" pitchFamily="34" charset="0"/>
                <a:ea typeface="Calibri" panose="020F0502020204030204" pitchFamily="34" charset="0"/>
                <a:cs typeface="Simplified Arabic" panose="02020603050405020304" pitchFamily="18" charset="-78"/>
              </a:rPr>
              <a:t>أنواع الذاكرة :   </a:t>
            </a:r>
            <a:endParaRPr lang="en-US" sz="1100" dirty="0">
              <a:latin typeface="Calibri" panose="020F0502020204030204" pitchFamily="34" charset="0"/>
              <a:ea typeface="Calibri" panose="020F0502020204030204" pitchFamily="34" charset="0"/>
              <a:cs typeface="Arial" panose="020B0604020202020204" pitchFamily="34" charset="0"/>
            </a:endParaRPr>
          </a:p>
          <a:p>
            <a:r>
              <a:rPr lang="ar-SA" sz="1400" dirty="0">
                <a:ea typeface="Calibri" panose="020F0502020204030204" pitchFamily="34" charset="0"/>
                <a:cs typeface="Simplified Arabic" panose="02020603050405020304" pitchFamily="18" charset="-78"/>
              </a:rPr>
              <a:t>   نظرا لتداخل وتعدد التقسيمات للذاكرة أثناء معالجتها وتخزينها للمعلومات يمكن أن ندرج الأنواع التالية وفق الترتيب الآتي : </a:t>
            </a:r>
            <a:endParaRPr lang="en-US" dirty="0"/>
          </a:p>
        </p:txBody>
      </p:sp>
    </p:spTree>
    <p:extLst>
      <p:ext uri="{BB962C8B-B14F-4D97-AF65-F5344CB8AC3E}">
        <p14:creationId xmlns:p14="http://schemas.microsoft.com/office/powerpoint/2010/main" val="2429699768"/>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28263" y="862595"/>
            <a:ext cx="8426369" cy="4697696"/>
          </a:xfrm>
          <a:prstGeom prst="rect">
            <a:avLst/>
          </a:prstGeom>
        </p:spPr>
        <p:txBody>
          <a:bodyPr wrap="square">
            <a:spAutoFit/>
          </a:bodyPr>
          <a:lstStyle/>
          <a:p>
            <a:pPr algn="just" rtl="1">
              <a:lnSpc>
                <a:spcPct val="115000"/>
              </a:lnSpc>
              <a:spcAft>
                <a:spcPts val="1000"/>
              </a:spcAft>
            </a:pPr>
            <a:r>
              <a:rPr lang="ar-SA" sz="2000" b="1" dirty="0">
                <a:solidFill>
                  <a:srgbClr val="D60093"/>
                </a:solidFill>
                <a:latin typeface="Calibri" panose="020F0502020204030204" pitchFamily="34" charset="0"/>
                <a:ea typeface="Calibri" panose="020F0502020204030204" pitchFamily="34" charset="0"/>
                <a:cs typeface="Simplified Arabic" panose="02020603050405020304" pitchFamily="18" charset="-78"/>
              </a:rPr>
              <a:t>1</a:t>
            </a:r>
            <a:r>
              <a:rPr lang="ar-SA" sz="2400" b="1" dirty="0">
                <a:solidFill>
                  <a:srgbClr val="D60093"/>
                </a:solidFill>
                <a:latin typeface="Calibri" panose="020F0502020204030204" pitchFamily="34" charset="0"/>
                <a:ea typeface="Calibri" panose="020F0502020204030204" pitchFamily="34" charset="0"/>
                <a:cs typeface="Simplified Arabic" panose="02020603050405020304" pitchFamily="18" charset="-78"/>
              </a:rPr>
              <a:t>. الذاكرة الحسية :     </a:t>
            </a:r>
            <a:endParaRPr lang="en-US" sz="1600" dirty="0">
              <a:solidFill>
                <a:srgbClr val="D60093"/>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000" b="1" dirty="0">
                <a:latin typeface="Calibri" panose="020F0502020204030204" pitchFamily="34" charset="0"/>
                <a:ea typeface="Calibri" panose="020F0502020204030204" pitchFamily="34" charset="0"/>
                <a:cs typeface="Simplified Arabic" panose="02020603050405020304" pitchFamily="18" charset="-78"/>
              </a:rPr>
              <a:t>تعتبر الذاكرة الحسية المرحلة الأولى في نسق التذكر عند الكائن البشري حيث يتم تخزين المعلومات الحسية هذه المعلومات الواردة عن طريق الحواس الخمس قد تكون بصرية أو سمعية أو شمية أو غير ذلك. ومن مميزاتها</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000" b="1" dirty="0">
                <a:latin typeface="Calibri" panose="020F0502020204030204" pitchFamily="34" charset="0"/>
                <a:ea typeface="Calibri" panose="020F0502020204030204" pitchFamily="34" charset="0"/>
                <a:cs typeface="Simplified Arabic" panose="02020603050405020304" pitchFamily="18" charset="-78"/>
              </a:rPr>
              <a:t>1-  تتميز هذه الذاكرة ببقاء تأثير المنبه بعد إنهاء عملية التنبيه أو توقفه سواء كان هذا المنبه بصريا أم سمعيا أو واردا من أي حاسة من الحواس.</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000" b="1" dirty="0">
                <a:latin typeface="Calibri" panose="020F0502020204030204" pitchFamily="34" charset="0"/>
                <a:ea typeface="Calibri" panose="020F0502020204030204" pitchFamily="34" charset="0"/>
                <a:cs typeface="Simplified Arabic" panose="02020603050405020304" pitchFamily="18" charset="-78"/>
              </a:rPr>
              <a:t>2- تنظم الذاكرة الحسية تمرير المعلومات بين الحواس والذاكرة القصيرة حيث تسمح بنقل حوالي 4-5 وحدات معرفية في الوقت الواحد، علما بأن الوحدة المعرفية قد تكون كلمة أو حرفا أو جملة أو صورة حسب نظام المعالجة.</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000" b="1" dirty="0">
                <a:latin typeface="Calibri" panose="020F0502020204030204" pitchFamily="34" charset="0"/>
                <a:ea typeface="Calibri" panose="020F0502020204030204" pitchFamily="34" charset="0"/>
                <a:cs typeface="Simplified Arabic" panose="02020603050405020304" pitchFamily="18" charset="-78"/>
              </a:rPr>
              <a:t>3-  تخزن الذاكرة الحسية المعلومات لمدة لا تتجاوز الثانية بعد زوال المثير الحسي .</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000" b="1" dirty="0">
                <a:latin typeface="Calibri" panose="020F0502020204030204" pitchFamily="34" charset="0"/>
                <a:ea typeface="Calibri" panose="020F0502020204030204" pitchFamily="34" charset="0"/>
                <a:cs typeface="Simplified Arabic" panose="02020603050405020304" pitchFamily="18" charset="-78"/>
              </a:rPr>
              <a:t>4- تنقل الذاكرة الحسية صور عن العالم الخارجي، ولا تقوم بأية معالجات معرفية.</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829983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09286" y="1439933"/>
            <a:ext cx="8356922" cy="3543021"/>
          </a:xfrm>
          <a:prstGeom prst="rect">
            <a:avLst/>
          </a:prstGeom>
        </p:spPr>
        <p:txBody>
          <a:bodyPr wrap="square">
            <a:spAutoFit/>
          </a:bodyPr>
          <a:lstStyle/>
          <a:p>
            <a:pPr algn="just" rtl="1">
              <a:lnSpc>
                <a:spcPct val="115000"/>
              </a:lnSpc>
              <a:spcAft>
                <a:spcPts val="1000"/>
              </a:spcAft>
            </a:pPr>
            <a:r>
              <a:rPr lang="ar-SA"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ومن أكثر أنماطها تناولا :</a:t>
            </a:r>
            <a:endParaRPr lang="en-US" sz="14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400" b="1" dirty="0">
                <a:latin typeface="Calibri" panose="020F0502020204030204" pitchFamily="34" charset="0"/>
                <a:ea typeface="Calibri" panose="020F0502020204030204" pitchFamily="34" charset="0"/>
                <a:cs typeface="Simplified Arabic" panose="02020603050405020304" pitchFamily="18" charset="-78"/>
              </a:rPr>
              <a:t>أ. الذاكرة الحسية البصرية :</a:t>
            </a:r>
            <a:endParaRPr lang="en-US"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000" dirty="0">
                <a:latin typeface="Calibri" panose="020F0502020204030204" pitchFamily="34" charset="0"/>
                <a:ea typeface="Calibri" panose="020F0502020204030204" pitchFamily="34" charset="0"/>
                <a:cs typeface="Simplified Arabic" panose="02020603050405020304" pitchFamily="18" charset="-78"/>
              </a:rPr>
              <a:t>       </a:t>
            </a:r>
            <a:r>
              <a:rPr lang="ar-SA" sz="2000" b="1" dirty="0">
                <a:latin typeface="Calibri" panose="020F0502020204030204" pitchFamily="34" charset="0"/>
                <a:ea typeface="Calibri" panose="020F0502020204030204" pitchFamily="34" charset="0"/>
                <a:cs typeface="Simplified Arabic" panose="02020603050405020304" pitchFamily="18" charset="-78"/>
              </a:rPr>
              <a:t>كان نسير (</a:t>
            </a:r>
            <a:r>
              <a:rPr lang="en-US" sz="2000" b="1" dirty="0" err="1">
                <a:latin typeface="Simplified Arabic" panose="02020603050405020304" pitchFamily="18" charset="-78"/>
                <a:ea typeface="Calibri" panose="020F0502020204030204" pitchFamily="34" charset="0"/>
                <a:cs typeface="Arial" panose="020B0604020202020204" pitchFamily="34" charset="0"/>
              </a:rPr>
              <a:t>Neisser</a:t>
            </a:r>
            <a:r>
              <a:rPr lang="ar-SA" sz="2000" b="1" dirty="0">
                <a:latin typeface="Calibri" panose="020F0502020204030204" pitchFamily="34" charset="0"/>
                <a:ea typeface="Calibri" panose="020F0502020204030204" pitchFamily="34" charset="0"/>
                <a:cs typeface="Simplified Arabic" panose="02020603050405020304" pitchFamily="18" charset="-78"/>
              </a:rPr>
              <a:t> 1861) أول من أشار إلى هذا النمط وسماها الذاكرة التصويرية، ليدلل على الانطباعات البصرية التي تنقلها هذه الذاكرة إلى المعالجة المعرفية اللاحقة.</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400" b="1" dirty="0">
                <a:latin typeface="Calibri" panose="020F0502020204030204" pitchFamily="34" charset="0"/>
                <a:ea typeface="Calibri" panose="020F0502020204030204" pitchFamily="34" charset="0"/>
                <a:cs typeface="Simplified Arabic" panose="02020603050405020304" pitchFamily="18" charset="-78"/>
              </a:rPr>
              <a:t>ب. الذاكرة الحسية السمعية :</a:t>
            </a:r>
            <a:endParaRPr lang="en-US" b="1"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000" dirty="0">
                <a:latin typeface="Calibri" panose="020F0502020204030204" pitchFamily="34" charset="0"/>
                <a:ea typeface="Calibri" panose="020F0502020204030204" pitchFamily="34" charset="0"/>
                <a:cs typeface="Simplified Arabic" panose="02020603050405020304" pitchFamily="18" charset="-78"/>
              </a:rPr>
              <a:t>     </a:t>
            </a:r>
            <a:r>
              <a:rPr lang="ar-SA" sz="2000" b="1" dirty="0">
                <a:latin typeface="Calibri" panose="020F0502020204030204" pitchFamily="34" charset="0"/>
                <a:ea typeface="Calibri" panose="020F0502020204030204" pitchFamily="34" charset="0"/>
                <a:cs typeface="Simplified Arabic" panose="02020603050405020304" pitchFamily="18" charset="-78"/>
              </a:rPr>
              <a:t>وظيفة الذاكرة الحسية السمعية فهي على غرار الذاكرة البصرية، حيث تعمل على استقبال المعلومات السمعية والاحتفاظ بها لفترة قصيرة من الوقت، ومن ثم تمريرها إلى الذاكرة القصيرة للمعالجة وفق آلية الانتباه.</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38370028"/>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20861" y="1674356"/>
            <a:ext cx="7824485" cy="2897203"/>
          </a:xfrm>
          <a:prstGeom prst="rect">
            <a:avLst/>
          </a:prstGeom>
        </p:spPr>
        <p:txBody>
          <a:bodyPr wrap="square">
            <a:spAutoFit/>
          </a:bodyPr>
          <a:lstStyle/>
          <a:p>
            <a:pPr algn="just" rtl="1">
              <a:lnSpc>
                <a:spcPct val="115000"/>
              </a:lnSpc>
              <a:spcAft>
                <a:spcPts val="1000"/>
              </a:spcAft>
            </a:pPr>
            <a:r>
              <a:rPr lang="ar-SA" sz="2400" b="1" dirty="0">
                <a:latin typeface="Calibri" panose="020F0502020204030204" pitchFamily="34" charset="0"/>
                <a:ea typeface="Calibri" panose="020F0502020204030204" pitchFamily="34" charset="0"/>
                <a:cs typeface="Simplified Arabic" panose="02020603050405020304" pitchFamily="18" charset="-78"/>
              </a:rPr>
              <a:t>2. الذاكرة قصيرة الامد</a:t>
            </a:r>
            <a:r>
              <a:rPr lang="ar-SA" sz="2000" b="1" dirty="0">
                <a:latin typeface="Calibri" panose="020F0502020204030204" pitchFamily="34" charset="0"/>
                <a:ea typeface="Calibri" panose="020F0502020204030204" pitchFamily="34" charset="0"/>
                <a:cs typeface="Simplified Arabic" panose="02020603050405020304" pitchFamily="18" charset="-78"/>
              </a:rPr>
              <a:t>:</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000"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هي عبارة عن التخزين الفردي والظرفي للمعلومة، مهمتها الحفاظ على المعلومات لدقيقه واحده </a:t>
            </a:r>
            <a:r>
              <a:rPr lang="ar-SA" sz="2000" dirty="0" err="1">
                <a:solidFill>
                  <a:srgbClr val="FF0000"/>
                </a:solidFill>
                <a:latin typeface="Calibri" panose="020F0502020204030204" pitchFamily="34" charset="0"/>
                <a:ea typeface="Calibri" panose="020F0502020204030204" pitchFamily="34" charset="0"/>
                <a:cs typeface="Simplified Arabic" panose="02020603050405020304" pitchFamily="18" charset="-78"/>
              </a:rPr>
              <a:t>أوحتى</a:t>
            </a:r>
            <a:r>
              <a:rPr lang="ar-SA" sz="2000"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لبضع ثواني، والذي يتضمن مرحلة الاحتفاظ بالمعلومات لفترة قصيرة، لأننا بحاجة إليها مؤقتا </a:t>
            </a:r>
            <a:r>
              <a:rPr lang="ar-SA" sz="2000" dirty="0">
                <a:latin typeface="Calibri" panose="020F0502020204030204" pitchFamily="34" charset="0"/>
                <a:ea typeface="Calibri" panose="020F0502020204030204" pitchFamily="34" charset="0"/>
                <a:cs typeface="Simplified Arabic" panose="02020603050405020304" pitchFamily="18" charset="-78"/>
              </a:rPr>
              <a:t>.</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000" dirty="0">
                <a:latin typeface="Calibri" panose="020F0502020204030204" pitchFamily="34" charset="0"/>
                <a:ea typeface="Calibri" panose="020F0502020204030204" pitchFamily="34" charset="0"/>
                <a:cs typeface="Simplified Arabic" panose="02020603050405020304" pitchFamily="18" charset="-78"/>
              </a:rPr>
              <a:t>ولذاكرة قصيرة المدى ثلاث وظائف : </a:t>
            </a:r>
            <a:r>
              <a:rPr lang="ar-SA" sz="2000"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الأولى</a:t>
            </a:r>
            <a:r>
              <a:rPr lang="ar-SA" sz="2000" dirty="0">
                <a:latin typeface="Calibri" panose="020F0502020204030204" pitchFamily="34" charset="0"/>
                <a:ea typeface="Calibri" panose="020F0502020204030204" pitchFamily="34" charset="0"/>
                <a:cs typeface="Simplified Arabic" panose="02020603050405020304" pitchFamily="18" charset="-78"/>
              </a:rPr>
              <a:t> وتتمثل في جمع المعلومات للاستعمال الأني، </a:t>
            </a:r>
            <a:r>
              <a:rPr lang="ar-SA" sz="2000"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والثانية</a:t>
            </a:r>
            <a:r>
              <a:rPr lang="ar-SA" sz="2000" dirty="0">
                <a:latin typeface="Calibri" panose="020F0502020204030204" pitchFamily="34" charset="0"/>
                <a:ea typeface="Calibri" panose="020F0502020204030204" pitchFamily="34" charset="0"/>
                <a:cs typeface="Simplified Arabic" panose="02020603050405020304" pitchFamily="18" charset="-78"/>
              </a:rPr>
              <a:t> عبارة عن معالجة المعلومات من أجل التخزين الفعال ، </a:t>
            </a:r>
            <a:r>
              <a:rPr lang="ar-SA" sz="2000"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والثالثة</a:t>
            </a:r>
            <a:r>
              <a:rPr lang="ar-SA" sz="2000" dirty="0">
                <a:latin typeface="Calibri" panose="020F0502020204030204" pitchFamily="34" charset="0"/>
                <a:ea typeface="Calibri" panose="020F0502020204030204" pitchFamily="34" charset="0"/>
                <a:cs typeface="Simplified Arabic" panose="02020603050405020304" pitchFamily="18" charset="-78"/>
              </a:rPr>
              <a:t> هي إمكانية القيام باسترجاع المعلومات (الذكريات) من الذاكرة طويلة المدى وتجديدها في الذاكرة قصيرة المدى.</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10040262"/>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39838" y="1234235"/>
            <a:ext cx="8333772" cy="3317318"/>
          </a:xfrm>
          <a:prstGeom prst="rect">
            <a:avLst/>
          </a:prstGeom>
        </p:spPr>
        <p:txBody>
          <a:bodyPr wrap="square">
            <a:spAutoFit/>
          </a:bodyPr>
          <a:lstStyle/>
          <a:p>
            <a:pPr algn="just" rtl="1">
              <a:lnSpc>
                <a:spcPct val="115000"/>
              </a:lnSpc>
              <a:spcAft>
                <a:spcPts val="1000"/>
              </a:spcAft>
            </a:pPr>
            <a:r>
              <a:rPr lang="ar-SA" b="1" dirty="0">
                <a:latin typeface="Calibri" panose="020F0502020204030204" pitchFamily="34" charset="0"/>
                <a:ea typeface="Calibri" panose="020F0502020204030204" pitchFamily="34" charset="0"/>
                <a:cs typeface="Simplified Arabic" panose="02020603050405020304" pitchFamily="18" charset="-78"/>
              </a:rPr>
              <a:t>3</a:t>
            </a:r>
            <a:r>
              <a:rPr lang="ar-SA" sz="2000" b="1" dirty="0">
                <a:latin typeface="Calibri" panose="020F0502020204030204" pitchFamily="34" charset="0"/>
                <a:ea typeface="Calibri" panose="020F0502020204030204" pitchFamily="34" charset="0"/>
                <a:cs typeface="Simplified Arabic" panose="02020603050405020304" pitchFamily="18" charset="-78"/>
              </a:rPr>
              <a:t>- الذاكرة </a:t>
            </a:r>
            <a:r>
              <a:rPr lang="ar-SA" sz="2000" b="1" dirty="0" smtClean="0">
                <a:latin typeface="Calibri" panose="020F0502020204030204" pitchFamily="34" charset="0"/>
                <a:ea typeface="Calibri" panose="020F0502020204030204" pitchFamily="34" charset="0"/>
                <a:cs typeface="Simplified Arabic" panose="02020603050405020304" pitchFamily="18" charset="-78"/>
              </a:rPr>
              <a:t>طويلة</a:t>
            </a:r>
            <a:r>
              <a:rPr lang="ar-IQ" sz="2000" b="1" dirty="0" smtClean="0">
                <a:latin typeface="Calibri" panose="020F0502020204030204" pitchFamily="34" charset="0"/>
                <a:ea typeface="Calibri" panose="020F0502020204030204" pitchFamily="34" charset="0"/>
                <a:cs typeface="Simplified Arabic" panose="02020603050405020304" pitchFamily="18" charset="-78"/>
              </a:rPr>
              <a:t> </a:t>
            </a:r>
            <a:r>
              <a:rPr lang="ar-SA" sz="2000" b="1" dirty="0" smtClean="0">
                <a:latin typeface="Calibri" panose="020F0502020204030204" pitchFamily="34" charset="0"/>
                <a:ea typeface="Calibri" panose="020F0502020204030204" pitchFamily="34" charset="0"/>
                <a:cs typeface="Simplified Arabic" panose="02020603050405020304" pitchFamily="18" charset="-78"/>
              </a:rPr>
              <a:t>الامد </a:t>
            </a:r>
            <a:r>
              <a:rPr lang="ar-SA" sz="2000" b="1"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dirty="0">
                <a:latin typeface="Calibri" panose="020F0502020204030204" pitchFamily="34" charset="0"/>
                <a:ea typeface="Calibri" panose="020F0502020204030204" pitchFamily="34" charset="0"/>
                <a:cs typeface="Simplified Arabic" panose="02020603050405020304" pitchFamily="18" charset="-78"/>
              </a:rPr>
              <a:t>هي عبارة عن مرحلة يكون فيها التخزين منتهيا وفعالا بعد المعالجة التي يمر بها في ذاكرة العمل، وتدخل الذاكرة طويلة المدى عندما يكون وقت الاسترجاع للمعلومات يتراوح من بضعة دقائق إلى عدد من السنوات وما يميز هذه الذاكرة هو توفر المعلومات في كل وقت ولكن هذا لا يعني أن هذا الاسترجاع سهل المنال.</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dirty="0">
                <a:latin typeface="Calibri" panose="020F0502020204030204" pitchFamily="34" charset="0"/>
                <a:ea typeface="Calibri" panose="020F0502020204030204" pitchFamily="34" charset="0"/>
                <a:cs typeface="Simplified Arabic" panose="02020603050405020304" pitchFamily="18" charset="-78"/>
              </a:rPr>
              <a:t>ويمر التخزين الطويل المدى للمعلومات على ثلاث مراحل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dirty="0">
                <a:latin typeface="Calibri" panose="020F0502020204030204" pitchFamily="34" charset="0"/>
                <a:ea typeface="Calibri" panose="020F0502020204030204" pitchFamily="34" charset="0"/>
                <a:cs typeface="Simplified Arabic" panose="02020603050405020304" pitchFamily="18" charset="-78"/>
              </a:rPr>
              <a:t>أ. مرحلة تسجيل المعلومات القادمة من ذاكرة العمل.</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dirty="0">
                <a:latin typeface="Calibri" panose="020F0502020204030204" pitchFamily="34" charset="0"/>
                <a:ea typeface="Calibri" panose="020F0502020204030204" pitchFamily="34" charset="0"/>
                <a:cs typeface="Simplified Arabic" panose="02020603050405020304" pitchFamily="18" charset="-78"/>
              </a:rPr>
              <a:t>ب. مرحلة تنظيم المعلومات.</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dirty="0">
                <a:latin typeface="Calibri" panose="020F0502020204030204" pitchFamily="34" charset="0"/>
                <a:ea typeface="Calibri" panose="020F0502020204030204" pitchFamily="34" charset="0"/>
                <a:cs typeface="Simplified Arabic" panose="02020603050405020304" pitchFamily="18" charset="-78"/>
              </a:rPr>
              <a:t>جـ. مرحلة لإعادة تنشيط واسترجاع لهذه المعلومات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1478585"/>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ربط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98</TotalTime>
  <Words>956</Words>
  <Application>Microsoft Office PowerPoint</Application>
  <PresentationFormat>عرض على الشاشة (16:10)</PresentationFormat>
  <Paragraphs>52</Paragraphs>
  <Slides>11</Slides>
  <Notes>0</Notes>
  <HiddenSlides>0</HiddenSlides>
  <MMClips>0</MMClips>
  <ScaleCrop>false</ScaleCrop>
  <HeadingPairs>
    <vt:vector size="6" baseType="variant">
      <vt:variant>
        <vt:lpstr>الخطوط المستخدمة</vt:lpstr>
      </vt:variant>
      <vt:variant>
        <vt:i4>9</vt:i4>
      </vt:variant>
      <vt:variant>
        <vt:lpstr>نسق</vt:lpstr>
      </vt:variant>
      <vt:variant>
        <vt:i4>1</vt:i4>
      </vt:variant>
      <vt:variant>
        <vt:lpstr>عناوين الشرائح</vt:lpstr>
      </vt:variant>
      <vt:variant>
        <vt:i4>11</vt:i4>
      </vt:variant>
    </vt:vector>
  </HeadingPairs>
  <TitlesOfParts>
    <vt:vector size="21" baseType="lpstr">
      <vt:lpstr>Arabic Typesetting</vt:lpstr>
      <vt:lpstr>Arial</vt:lpstr>
      <vt:lpstr>Calibri</vt:lpstr>
      <vt:lpstr>Calibri Light</vt:lpstr>
      <vt:lpstr>Century Gothic</vt:lpstr>
      <vt:lpstr>Simplified Arabic</vt:lpstr>
      <vt:lpstr>Tahoma</vt:lpstr>
      <vt:lpstr>Times New Roman</vt:lpstr>
      <vt:lpstr>Wingdings 3</vt:lpstr>
      <vt:lpstr>ربطة</vt:lpstr>
      <vt:lpstr>العمليات العقلية بالجانب الرياضي مفهوم وتفاصيل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العمليات العقلية بالجانب الرياضي</dc:title>
  <dc:creator>Dr. Yakob</dc:creator>
  <cp:lastModifiedBy>Dr. Yakob</cp:lastModifiedBy>
  <cp:revision>9</cp:revision>
  <dcterms:created xsi:type="dcterms:W3CDTF">2025-02-22T16:18:20Z</dcterms:created>
  <dcterms:modified xsi:type="dcterms:W3CDTF">2025-02-22T17:56:25Z</dcterms:modified>
</cp:coreProperties>
</file>