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7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8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49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50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1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5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  <p:sldMasterId id="2147483948" r:id="rId25"/>
    <p:sldMasterId id="2147483960" r:id="rId26"/>
    <p:sldMasterId id="2147483972" r:id="rId27"/>
    <p:sldMasterId id="2147483984" r:id="rId28"/>
    <p:sldMasterId id="2147483996" r:id="rId29"/>
    <p:sldMasterId id="2147484020" r:id="rId30"/>
    <p:sldMasterId id="2147484032" r:id="rId31"/>
    <p:sldMasterId id="2147484044" r:id="rId32"/>
    <p:sldMasterId id="2147484056" r:id="rId33"/>
    <p:sldMasterId id="2147484068" r:id="rId34"/>
    <p:sldMasterId id="2147484080" r:id="rId35"/>
    <p:sldMasterId id="2147484092" r:id="rId36"/>
    <p:sldMasterId id="2147484104" r:id="rId37"/>
    <p:sldMasterId id="2147484116" r:id="rId38"/>
    <p:sldMasterId id="2147484128" r:id="rId39"/>
    <p:sldMasterId id="2147484140" r:id="rId40"/>
    <p:sldMasterId id="2147484152" r:id="rId41"/>
    <p:sldMasterId id="2147484164" r:id="rId42"/>
    <p:sldMasterId id="2147484176" r:id="rId43"/>
    <p:sldMasterId id="2147484188" r:id="rId44"/>
    <p:sldMasterId id="2147484200" r:id="rId45"/>
    <p:sldMasterId id="2147484212" r:id="rId46"/>
    <p:sldMasterId id="2147484224" r:id="rId47"/>
    <p:sldMasterId id="2147484236" r:id="rId48"/>
    <p:sldMasterId id="2147484260" r:id="rId49"/>
    <p:sldMasterId id="2147484284" r:id="rId50"/>
    <p:sldMasterId id="2147484320" r:id="rId51"/>
    <p:sldMasterId id="2147484344" r:id="rId52"/>
  </p:sldMasterIdLst>
  <p:sldIdLst>
    <p:sldId id="257" r:id="rId53"/>
    <p:sldId id="260" r:id="rId54"/>
    <p:sldId id="261" r:id="rId55"/>
    <p:sldId id="340" r:id="rId56"/>
    <p:sldId id="326" r:id="rId57"/>
    <p:sldId id="332" r:id="rId58"/>
    <p:sldId id="335" r:id="rId59"/>
    <p:sldId id="328" r:id="rId60"/>
    <p:sldId id="337" r:id="rId61"/>
    <p:sldId id="330" r:id="rId62"/>
    <p:sldId id="331" r:id="rId63"/>
    <p:sldId id="262" r:id="rId64"/>
    <p:sldId id="263" r:id="rId65"/>
    <p:sldId id="264" r:id="rId66"/>
    <p:sldId id="265" r:id="rId67"/>
    <p:sldId id="266" r:id="rId68"/>
    <p:sldId id="267" r:id="rId69"/>
    <p:sldId id="268" r:id="rId70"/>
    <p:sldId id="269" r:id="rId71"/>
    <p:sldId id="270" r:id="rId72"/>
    <p:sldId id="271" r:id="rId73"/>
    <p:sldId id="272" r:id="rId74"/>
    <p:sldId id="273" r:id="rId75"/>
    <p:sldId id="274" r:id="rId76"/>
    <p:sldId id="275" r:id="rId77"/>
    <p:sldId id="278" r:id="rId78"/>
    <p:sldId id="276" r:id="rId79"/>
    <p:sldId id="277" r:id="rId80"/>
    <p:sldId id="279" r:id="rId81"/>
    <p:sldId id="280" r:id="rId82"/>
    <p:sldId id="288" r:id="rId83"/>
    <p:sldId id="282" r:id="rId84"/>
    <p:sldId id="283" r:id="rId85"/>
    <p:sldId id="284" r:id="rId86"/>
    <p:sldId id="285" r:id="rId87"/>
    <p:sldId id="286" r:id="rId88"/>
    <p:sldId id="287" r:id="rId89"/>
    <p:sldId id="289" r:id="rId90"/>
    <p:sldId id="290" r:id="rId91"/>
    <p:sldId id="291" r:id="rId92"/>
    <p:sldId id="292" r:id="rId93"/>
    <p:sldId id="293" r:id="rId94"/>
    <p:sldId id="338" r:id="rId95"/>
    <p:sldId id="294" r:id="rId96"/>
    <p:sldId id="295" r:id="rId97"/>
    <p:sldId id="339" r:id="rId98"/>
    <p:sldId id="296" r:id="rId99"/>
    <p:sldId id="297" r:id="rId100"/>
    <p:sldId id="298" r:id="rId101"/>
    <p:sldId id="299" r:id="rId102"/>
    <p:sldId id="300" r:id="rId103"/>
    <p:sldId id="301" r:id="rId104"/>
    <p:sldId id="303" r:id="rId105"/>
    <p:sldId id="304" r:id="rId106"/>
    <p:sldId id="305" r:id="rId107"/>
    <p:sldId id="306" r:id="rId108"/>
    <p:sldId id="307" r:id="rId109"/>
    <p:sldId id="308" r:id="rId110"/>
    <p:sldId id="309" r:id="rId111"/>
    <p:sldId id="310" r:id="rId112"/>
    <p:sldId id="311" r:id="rId113"/>
    <p:sldId id="312" r:id="rId114"/>
    <p:sldId id="313" r:id="rId115"/>
    <p:sldId id="314" r:id="rId116"/>
    <p:sldId id="315" r:id="rId117"/>
    <p:sldId id="316" r:id="rId118"/>
    <p:sldId id="317" r:id="rId119"/>
    <p:sldId id="318" r:id="rId120"/>
    <p:sldId id="319" r:id="rId121"/>
    <p:sldId id="320" r:id="rId122"/>
    <p:sldId id="321" r:id="rId123"/>
    <p:sldId id="322" r:id="rId124"/>
    <p:sldId id="325" r:id="rId1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99"/>
    <a:srgbClr val="CC00CC"/>
    <a:srgbClr val="3366FF"/>
    <a:srgbClr val="669900"/>
    <a:srgbClr val="FF66FF"/>
    <a:srgbClr val="6600FF"/>
    <a:srgbClr val="CC00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65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1.xml"/><Relationship Id="rId68" Type="http://schemas.openxmlformats.org/officeDocument/2006/relationships/slide" Target="slides/slide16.xml"/><Relationship Id="rId84" Type="http://schemas.openxmlformats.org/officeDocument/2006/relationships/slide" Target="slides/slide32.xml"/><Relationship Id="rId89" Type="http://schemas.openxmlformats.org/officeDocument/2006/relationships/slide" Target="slides/slide37.xml"/><Relationship Id="rId112" Type="http://schemas.openxmlformats.org/officeDocument/2006/relationships/slide" Target="slides/slide60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55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1.xml"/><Relationship Id="rId58" Type="http://schemas.openxmlformats.org/officeDocument/2006/relationships/slide" Target="slides/slide6.xml"/><Relationship Id="rId74" Type="http://schemas.openxmlformats.org/officeDocument/2006/relationships/slide" Target="slides/slide22.xml"/><Relationship Id="rId79" Type="http://schemas.openxmlformats.org/officeDocument/2006/relationships/slide" Target="slides/slide27.xml"/><Relationship Id="rId102" Type="http://schemas.openxmlformats.org/officeDocument/2006/relationships/slide" Target="slides/slide50.xml"/><Relationship Id="rId123" Type="http://schemas.openxmlformats.org/officeDocument/2006/relationships/slide" Target="slides/slide71.xml"/><Relationship Id="rId12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38.xml"/><Relationship Id="rId95" Type="http://schemas.openxmlformats.org/officeDocument/2006/relationships/slide" Target="slides/slide4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4.xml"/><Relationship Id="rId64" Type="http://schemas.openxmlformats.org/officeDocument/2006/relationships/slide" Target="slides/slide12.xml"/><Relationship Id="rId69" Type="http://schemas.openxmlformats.org/officeDocument/2006/relationships/slide" Target="slides/slide17.xml"/><Relationship Id="rId77" Type="http://schemas.openxmlformats.org/officeDocument/2006/relationships/slide" Target="slides/slide25.xml"/><Relationship Id="rId100" Type="http://schemas.openxmlformats.org/officeDocument/2006/relationships/slide" Target="slides/slide48.xml"/><Relationship Id="rId105" Type="http://schemas.openxmlformats.org/officeDocument/2006/relationships/slide" Target="slides/slide53.xml"/><Relationship Id="rId113" Type="http://schemas.openxmlformats.org/officeDocument/2006/relationships/slide" Target="slides/slide61.xml"/><Relationship Id="rId118" Type="http://schemas.openxmlformats.org/officeDocument/2006/relationships/slide" Target="slides/slide66.xml"/><Relationship Id="rId12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20.xml"/><Relationship Id="rId80" Type="http://schemas.openxmlformats.org/officeDocument/2006/relationships/slide" Target="slides/slide28.xml"/><Relationship Id="rId85" Type="http://schemas.openxmlformats.org/officeDocument/2006/relationships/slide" Target="slides/slide33.xml"/><Relationship Id="rId93" Type="http://schemas.openxmlformats.org/officeDocument/2006/relationships/slide" Target="slides/slide41.xml"/><Relationship Id="rId98" Type="http://schemas.openxmlformats.org/officeDocument/2006/relationships/slide" Target="slides/slide46.xml"/><Relationship Id="rId121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7.xml"/><Relationship Id="rId67" Type="http://schemas.openxmlformats.org/officeDocument/2006/relationships/slide" Target="slides/slide15.xml"/><Relationship Id="rId103" Type="http://schemas.openxmlformats.org/officeDocument/2006/relationships/slide" Target="slides/slide51.xml"/><Relationship Id="rId108" Type="http://schemas.openxmlformats.org/officeDocument/2006/relationships/slide" Target="slides/slide56.xml"/><Relationship Id="rId116" Type="http://schemas.openxmlformats.org/officeDocument/2006/relationships/slide" Target="slides/slide64.xml"/><Relationship Id="rId124" Type="http://schemas.openxmlformats.org/officeDocument/2006/relationships/slide" Target="slides/slide72.xml"/><Relationship Id="rId129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2.xml"/><Relationship Id="rId62" Type="http://schemas.openxmlformats.org/officeDocument/2006/relationships/slide" Target="slides/slide10.xml"/><Relationship Id="rId70" Type="http://schemas.openxmlformats.org/officeDocument/2006/relationships/slide" Target="slides/slide18.xml"/><Relationship Id="rId75" Type="http://schemas.openxmlformats.org/officeDocument/2006/relationships/slide" Target="slides/slide23.xml"/><Relationship Id="rId83" Type="http://schemas.openxmlformats.org/officeDocument/2006/relationships/slide" Target="slides/slide31.xml"/><Relationship Id="rId88" Type="http://schemas.openxmlformats.org/officeDocument/2006/relationships/slide" Target="slides/slide36.xml"/><Relationship Id="rId91" Type="http://schemas.openxmlformats.org/officeDocument/2006/relationships/slide" Target="slides/slide39.xml"/><Relationship Id="rId96" Type="http://schemas.openxmlformats.org/officeDocument/2006/relationships/slide" Target="slides/slide44.xml"/><Relationship Id="rId111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5.xml"/><Relationship Id="rId106" Type="http://schemas.openxmlformats.org/officeDocument/2006/relationships/slide" Target="slides/slide54.xml"/><Relationship Id="rId114" Type="http://schemas.openxmlformats.org/officeDocument/2006/relationships/slide" Target="slides/slide62.xml"/><Relationship Id="rId119" Type="http://schemas.openxmlformats.org/officeDocument/2006/relationships/slide" Target="slides/slide67.xml"/><Relationship Id="rId12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8.xml"/><Relationship Id="rId65" Type="http://schemas.openxmlformats.org/officeDocument/2006/relationships/slide" Target="slides/slide13.xml"/><Relationship Id="rId73" Type="http://schemas.openxmlformats.org/officeDocument/2006/relationships/slide" Target="slides/slide21.xml"/><Relationship Id="rId78" Type="http://schemas.openxmlformats.org/officeDocument/2006/relationships/slide" Target="slides/slide26.xml"/><Relationship Id="rId81" Type="http://schemas.openxmlformats.org/officeDocument/2006/relationships/slide" Target="slides/slide29.xml"/><Relationship Id="rId86" Type="http://schemas.openxmlformats.org/officeDocument/2006/relationships/slide" Target="slides/slide34.xml"/><Relationship Id="rId94" Type="http://schemas.openxmlformats.org/officeDocument/2006/relationships/slide" Target="slides/slide42.xml"/><Relationship Id="rId99" Type="http://schemas.openxmlformats.org/officeDocument/2006/relationships/slide" Target="slides/slide47.xml"/><Relationship Id="rId101" Type="http://schemas.openxmlformats.org/officeDocument/2006/relationships/slide" Target="slides/slide49.xml"/><Relationship Id="rId122" Type="http://schemas.openxmlformats.org/officeDocument/2006/relationships/slide" Target="slides/slide7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57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3.xml"/><Relationship Id="rId76" Type="http://schemas.openxmlformats.org/officeDocument/2006/relationships/slide" Target="slides/slide24.xml"/><Relationship Id="rId97" Type="http://schemas.openxmlformats.org/officeDocument/2006/relationships/slide" Target="slides/slide45.xml"/><Relationship Id="rId104" Type="http://schemas.openxmlformats.org/officeDocument/2006/relationships/slide" Target="slides/slide52.xml"/><Relationship Id="rId120" Type="http://schemas.openxmlformats.org/officeDocument/2006/relationships/slide" Target="slides/slide68.xml"/><Relationship Id="rId125" Type="http://schemas.openxmlformats.org/officeDocument/2006/relationships/slide" Target="slides/slide7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9.xml"/><Relationship Id="rId92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4.xml"/><Relationship Id="rId87" Type="http://schemas.openxmlformats.org/officeDocument/2006/relationships/slide" Target="slides/slide35.xml"/><Relationship Id="rId110" Type="http://schemas.openxmlformats.org/officeDocument/2006/relationships/slide" Target="slides/slide58.xml"/><Relationship Id="rId115" Type="http://schemas.openxmlformats.org/officeDocument/2006/relationships/slide" Target="slides/slide63.xml"/><Relationship Id="rId61" Type="http://schemas.openxmlformats.org/officeDocument/2006/relationships/slide" Target="slides/slide9.xml"/><Relationship Id="rId82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C0FB364-9C45-4C0E-8A73-3FADC1AC4506}" type="datetimeFigureOut">
              <a:rPr lang="ar-IQ"/>
              <a:pPr>
                <a:defRPr/>
              </a:pPr>
              <a:t>18/03/1446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3C1B3EE-B130-4C53-9CCD-481AC27E3A4F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8684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67A1CE-9976-4A7E-9E24-A801C697C70C}" type="datetimeFigureOut">
              <a:rPr lang="ar-IQ"/>
              <a:pPr>
                <a:defRPr/>
              </a:pPr>
              <a:t>18/03/1446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0D490E-FFA9-41DF-B7B1-F950796F5DB5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46611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444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713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051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991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641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820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135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377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71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5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3C05E7-C331-49D2-B2F5-0B30085DEA62}" type="datetimeFigureOut">
              <a:rPr lang="ar-IQ"/>
              <a:pPr>
                <a:defRPr/>
              </a:pPr>
              <a:t>18/03/1446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029B159-19E3-4A91-B06A-024A83CFE40D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371646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133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735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411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143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04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95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11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877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5932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34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853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432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2609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7243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432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2727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178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120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425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6719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50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8267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302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9715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0221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656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5550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16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6641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5859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512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80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1447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6335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55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7742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8402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762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1329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284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559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8083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76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9005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0888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178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087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1205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4983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05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6862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4623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8534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860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4091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5733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0419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0678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9727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4250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027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8979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3996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9379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48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887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6395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4065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9543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5941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0507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1157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7024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8304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1453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77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530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591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7692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8520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1684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5709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7125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3807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3754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5058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30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4440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4255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609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5802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5880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3129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8476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7473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574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7100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4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85C6A4-0076-4F86-AD13-E22F5E499A9F}" type="datetimeFigureOut">
              <a:rPr lang="ar-IQ"/>
              <a:pPr>
                <a:defRPr/>
              </a:pPr>
              <a:t>18/03/1446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1CB16A-656B-49E8-829A-3D79FBEDE5F1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61193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4478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3772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120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5244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1252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5706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6077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2868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6212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1767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25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7398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1646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8180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0982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2350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3008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7583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8098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0318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0185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94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8061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124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361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7463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7477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0057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7409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3765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9269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6739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32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8672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6356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1010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0179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0411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8974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5928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6465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4663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1788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2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6212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3732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2849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3787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9155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7913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5124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5013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6358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1341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51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8220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4270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5116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017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7790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3640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2799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3652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6986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3983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50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165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2420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0592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6841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3519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7588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8443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3508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7956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5012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056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237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1897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0073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9389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6907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6045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548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8568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0048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8777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86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222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7839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1534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4624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5978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9559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3925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5357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0252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5235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82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5916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6103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839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7728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2350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1282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88599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3633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6557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1168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5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A2C847-FD73-4AD3-A8C6-DFE4B7DBD980}" type="datetimeFigureOut">
              <a:rPr lang="ar-IQ"/>
              <a:pPr>
                <a:defRPr/>
              </a:pPr>
              <a:t>18/03/1446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35C857E-E3DA-484F-9607-0ACB699FE604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02564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1486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86952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2683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3536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0074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7461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9901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5807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1913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98054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37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3827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1861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8850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91697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8990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0912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0677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17860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1968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1909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24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7529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4367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0893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1720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44466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3996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7998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0342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6536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9730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681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6146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8184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40373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07347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93424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10249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4547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9050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5246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0852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216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5227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20837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5670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1977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7949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25514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62185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1145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5117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64837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125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21888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1764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32136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7666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49541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73990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53234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58657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92980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0201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59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19904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08228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6204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93384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19043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14362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2855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70506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77140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90256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052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2652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9422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90261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41615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561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35686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97744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46391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0429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41420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06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2097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21258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23196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12133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03153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92187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3917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50979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55194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84498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04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1429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4868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7423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16015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17577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62002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03345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5435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58869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82006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3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3003C2-AE03-42D6-9743-449D633C1542}" type="datetimeFigureOut">
              <a:rPr lang="ar-IQ"/>
              <a:pPr>
                <a:defRPr/>
              </a:pPr>
              <a:t>18/03/1446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48DDE3-784C-4F3A-84C4-639573B50545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66444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48272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25544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94364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43224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64260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8511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85392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00014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45551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94502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48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2686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56364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73483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44862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32407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75515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5216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71338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55857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75621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412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56072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34911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41895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14362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62154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9246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05867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83016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30878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20126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070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82376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36171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64762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55750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09670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62856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93954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989036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27322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82046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560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05913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38000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0222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32182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39038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80404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01638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64747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5010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4245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33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6911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43445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16652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7977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66311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6380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90446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26618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32764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21486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326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39297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34978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87327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6550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80060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73438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71738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60204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78464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33390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45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97317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48628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06130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45128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52856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74223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90832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36725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05991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90432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845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51746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53481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58051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8556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0402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98439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24080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71761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71577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57161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453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50842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05615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1377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59217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36771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09860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3606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35617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39183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93581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5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04E6A43-CCFC-4671-8B4A-FF6AC7B2B06C}" type="datetimeFigureOut">
              <a:rPr lang="ar-IQ"/>
              <a:pPr>
                <a:defRPr/>
              </a:pPr>
              <a:t>18/03/1446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315942-0B2C-4A33-92C4-50D116C32074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12331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04519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43629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38950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55870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13865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11322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48989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05247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7913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8645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20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97176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12434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30172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68610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56210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34038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76535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10934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99565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98765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28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0530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83980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66782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00861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83073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54702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61689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21401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14138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01346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792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81247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71791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63373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04426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25473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0058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31543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93368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91020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59003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793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6641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92289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43092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34495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76189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40679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6845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9251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09671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26888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72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25007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94918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25045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18727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2480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64944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06872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74126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56014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56395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302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82780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59693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46110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53260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56290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19897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10932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89001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12939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78667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011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2650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72149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43731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330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535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2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77DE79A-8C93-43C0-8BFF-3FD595A1C98C}" type="datetimeFigureOut">
              <a:rPr lang="ar-IQ"/>
              <a:pPr>
                <a:defRPr/>
              </a:pPr>
              <a:t>18/03/1446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558D91B-CF04-47C7-831D-A86938A5B450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125805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4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423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388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312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902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602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835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51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236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3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68D785-56FC-408C-BBF2-004C21FD9F29}" type="datetimeFigureOut">
              <a:rPr lang="ar-IQ"/>
              <a:pPr>
                <a:defRPr/>
              </a:pPr>
              <a:t>18/03/1446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48333D-9615-4246-8C6A-FF5BF92ABA51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352490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415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925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534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0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66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906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437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326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389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4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1F4077-1A36-4250-850D-EDAD775A5683}" type="datetimeFigureOut">
              <a:rPr lang="ar-IQ"/>
              <a:pPr>
                <a:defRPr/>
              </a:pPr>
              <a:t>18/03/1446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2F7FCE-1AFC-4809-9824-D75C27E52158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428613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16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736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560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779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924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564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025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86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113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2C7E-3B22-4561-A958-339569B70B86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0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08F84C-FFF0-4E5A-8124-B2DFCAAF1FFD}" type="datetimeFigureOut">
              <a:rPr lang="ar-IQ"/>
              <a:pPr>
                <a:defRPr/>
              </a:pPr>
              <a:t>18/03/1446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BE1912-1468-4471-95C7-CB03176F15B5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43311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1D4C5-7C25-44FB-BC52-8881DA06A04C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894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8EC61-9B97-4A1F-93A3-38AE99B2E50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453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8271D-78A1-4599-9580-8CFC6217AB1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250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CC87A-9C2D-4133-A153-5B924D02DEA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665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C6E63-C694-4C95-A50B-91F6103BEDF9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209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107C7-9DC5-4BBE-8978-963B01A89CB4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164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C6C8-2C65-4D9C-919E-15FC0A3BE5E7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484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7DF2E-0A5A-408A-8F57-F33A9D95A512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790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6BD65-42FD-4FD2-B9D4-E717F0662B11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525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39D0D-3169-4C14-B75E-E2E33C83C56F}" type="slidenum">
              <a:rPr lang="ar-SA" alt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3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7.xml"/><Relationship Id="rId3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11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3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7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9.xml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11" Type="http://schemas.openxmlformats.org/officeDocument/2006/relationships/slideLayout" Target="../slideLayouts/slideLayout572.xml"/><Relationship Id="rId5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71.xml"/><Relationship Id="rId4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ar-IQ" smtClean="0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 smtClean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C5D76EA2-FF32-4558-A366-85A65E1F7D64}" type="datetimeFigureOut">
              <a:rPr lang="ar-IQ"/>
              <a:pPr>
                <a:defRPr/>
              </a:pPr>
              <a:t>18/03/1446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fld id="{37DE9CBE-8AE0-4064-BCB8-20DC5AF18C24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900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09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05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61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7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3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7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8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68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6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14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64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4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0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9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77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3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6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4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56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7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4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7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8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8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04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35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95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51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5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1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5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5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9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9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1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40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5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6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9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3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1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0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18/03/1446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0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50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9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3CB9F4-B823-46F9-B23E-CB5733D79332}" type="slidenum">
              <a:rPr lang="ar-SA" altLang="ar-IQ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IQ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64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9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9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0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371600"/>
          </a:xfrm>
        </p:spPr>
        <p:txBody>
          <a:bodyPr/>
          <a:lstStyle/>
          <a:p>
            <a:pPr eaLnBrk="1" hangingPunct="1"/>
            <a:r>
              <a:rPr lang="ar-IQ" sz="9600" b="1" dirty="0" smtClean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905000"/>
            <a:ext cx="7772400" cy="4648200"/>
          </a:xfrm>
        </p:spPr>
        <p:txBody>
          <a:bodyPr rtlCol="1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IQ" sz="3600" b="1" dirty="0" smtClean="0">
                <a:solidFill>
                  <a:srgbClr val="002060"/>
                </a:solidFill>
              </a:rPr>
              <a:t>المحاضرة 14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ar-IQ" sz="3600" b="1" dirty="0" smtClean="0">
                <a:solidFill>
                  <a:srgbClr val="002060"/>
                </a:solidFill>
              </a:rPr>
              <a:t>جهاز الحواس وإصاباته (الجزء الأول)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ar-IQ" sz="3600" b="1" dirty="0" smtClean="0">
                <a:solidFill>
                  <a:srgbClr val="00B050"/>
                </a:solidFill>
              </a:rPr>
              <a:t>العام الدراسي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ar-IQ" sz="3600" b="1" dirty="0" smtClean="0">
                <a:solidFill>
                  <a:srgbClr val="00B050"/>
                </a:solidFill>
              </a:rPr>
              <a:t>2024 – 2025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ar-IQ" sz="3600" b="1" dirty="0" smtClean="0">
                <a:solidFill>
                  <a:srgbClr val="C00000"/>
                </a:solidFill>
              </a:rPr>
              <a:t>المرحلة </a:t>
            </a:r>
            <a:r>
              <a:rPr lang="ar-IQ" sz="3600" b="1" dirty="0">
                <a:solidFill>
                  <a:srgbClr val="C00000"/>
                </a:solidFill>
              </a:rPr>
              <a:t>الثالثة </a:t>
            </a:r>
            <a:r>
              <a:rPr lang="ar-IQ" sz="3600" b="1" dirty="0" smtClean="0">
                <a:solidFill>
                  <a:srgbClr val="C00000"/>
                </a:solidFill>
              </a:rPr>
              <a:t>الدراسة الصباحية والمسائية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ar-IQ" sz="4800" b="1" dirty="0" smtClean="0">
                <a:solidFill>
                  <a:srgbClr val="7030A0"/>
                </a:solidFill>
              </a:rPr>
              <a:t>مادة تأهيل الإصابات الرياضية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ar-IQ" sz="4800" b="1" dirty="0" smtClean="0">
                <a:solidFill>
                  <a:srgbClr val="FF0000"/>
                </a:solidFill>
              </a:rPr>
              <a:t>أ.د.حسن هادي </a:t>
            </a:r>
            <a:r>
              <a:rPr lang="ar-IQ" sz="4800" b="1" dirty="0" smtClean="0">
                <a:solidFill>
                  <a:srgbClr val="FF0000"/>
                </a:solidFill>
              </a:rPr>
              <a:t>الهلالي</a:t>
            </a:r>
          </a:p>
          <a:p>
            <a:pPr marL="342900" lvl="0" indent="-342900" eaLnBrk="1" hangingPunct="1">
              <a:buFontTx/>
              <a:buChar char="•"/>
            </a:pPr>
            <a:r>
              <a:rPr lang="ar-IQ" altLang="ar-IQ" b="1" kern="0" dirty="0" err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أ.د</a:t>
            </a:r>
            <a:r>
              <a:rPr lang="ar-IQ" altLang="ar-IQ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. حسن هادي الهلالي</a:t>
            </a:r>
          </a:p>
          <a:p>
            <a:pPr marL="342900" lvl="0" indent="-342900" eaLnBrk="1" hangingPunct="1">
              <a:buFontTx/>
              <a:buChar char="•"/>
            </a:pPr>
            <a:r>
              <a:rPr lang="ar-IQ" altLang="ar-IQ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الجامعة المستنصرية – كلية التربية البدنية وعلوم </a:t>
            </a:r>
            <a:r>
              <a:rPr lang="ar-IQ" altLang="ar-IQ" b="1" kern="0" dirty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الرياضة</a:t>
            </a:r>
            <a:endParaRPr lang="en-US" altLang="ar-IQ" b="1" kern="0" dirty="0">
              <a:solidFill>
                <a:srgbClr val="00B05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289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08911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5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نبدأ المحاضرة</a:t>
            </a:r>
            <a:endParaRPr lang="ar-IQ" b="1" dirty="0">
              <a:solidFill>
                <a:srgbClr val="00B0F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spcAft>
                <a:spcPct val="0"/>
              </a:spcAft>
              <a:buNone/>
            </a:pPr>
            <a:r>
              <a:rPr lang="ar-IQ" altLang="ar-IQ" sz="54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الجزء الاول من الفصل الخامس</a:t>
            </a:r>
          </a:p>
          <a:p>
            <a:pPr marL="0" lvl="0" indent="0" algn="ctr" fontAlgn="base">
              <a:spcAft>
                <a:spcPct val="0"/>
              </a:spcAft>
              <a:buNone/>
            </a:pPr>
            <a:r>
              <a:rPr lang="ar-IQ" altLang="ar-IQ" sz="54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( جهاز الحواس )</a:t>
            </a:r>
          </a:p>
        </p:txBody>
      </p:sp>
    </p:spTree>
    <p:extLst>
      <p:ext uri="{BB962C8B-B14F-4D97-AF65-F5344CB8AC3E}">
        <p14:creationId xmlns:p14="http://schemas.microsoft.com/office/powerpoint/2010/main" val="21308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576535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5ـ أعضاء الحواس الخمسة 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The five senses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908720"/>
            <a:ext cx="8642350" cy="568893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ar-SA" altLang="ar-IQ" sz="36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إن أعضاء الحس (</a:t>
            </a:r>
            <a:r>
              <a:rPr lang="en-US" altLang="ar-IQ" sz="36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Sense organs</a:t>
            </a:r>
            <a:r>
              <a:rPr lang="ar-SA" altLang="ar-IQ" sz="36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) تُساعد الجهاز العصبي في أداء وظائفه</a:t>
            </a:r>
            <a:r>
              <a:rPr lang="ar-IQ" altLang="ar-IQ" sz="36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حيث إن من وظائف جهاز الحواس هو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:ـ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جمع المعلومات الأولية عن الظروف البيئية </a:t>
            </a:r>
            <a:r>
              <a:rPr lang="ar-SA" altLang="ar-IQ" sz="36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الخارجية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  <a:sym typeface="Symbol" pitchFamily="18" charset="2"/>
                <a:hlinkClick r:id="" action="ppaction://noaction"/>
              </a:rPr>
              <a:t></a:t>
            </a:r>
            <a:endParaRPr lang="ar-IQ" altLang="ar-IQ" sz="3600" b="1" dirty="0" smtClean="0">
              <a:latin typeface="Simplified Arabic" pitchFamily="18" charset="-78"/>
              <a:cs typeface="Simplified Arabic" pitchFamily="18" charset="-78"/>
              <a:sym typeface="Symbol" pitchFamily="18" charset="2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وكذلك الحالة </a:t>
            </a:r>
            <a:r>
              <a:rPr lang="ar-SA" altLang="ar-IQ" sz="3600" b="1" u="sng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الداخلية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لأعضاء الجسم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lvl="0" algn="just" eaLnBrk="1" hangingPunct="1">
              <a:lnSpc>
                <a:spcPct val="90000"/>
              </a:lnSpc>
            </a:pPr>
            <a:r>
              <a:rPr lang="ar-IQ" altLang="ar-IQ" sz="3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3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إمداد </a:t>
            </a:r>
            <a:r>
              <a:rPr lang="ar-SA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المراكز العصبية بنتائج الأفعال الانعكاسية (</a:t>
            </a:r>
            <a:r>
              <a:rPr lang="en-US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Reflex actions</a:t>
            </a:r>
            <a:r>
              <a:rPr lang="ar-SA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 بمعنى (العلاقات العكسية</a:t>
            </a:r>
            <a:r>
              <a:rPr lang="ar-SA" altLang="ar-IQ" sz="3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ar-IQ" altLang="ar-IQ" sz="3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endParaRPr lang="ar-SA" altLang="ar-IQ" sz="36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1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lvl="0"/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أهم </a:t>
            </a:r>
            <a:r>
              <a:rPr lang="ar-SA" altLang="ar-IQ" sz="36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وظيفة يقوم بها 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جهاز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الحواس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6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هي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:-</a:t>
            </a:r>
            <a:endParaRPr lang="ar-IQ" sz="36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616624"/>
          </a:xfrm>
        </p:spPr>
        <p:txBody>
          <a:bodyPr/>
          <a:lstStyle/>
          <a:p>
            <a:pPr lvl="0" algn="just" eaLnBrk="1" hangingPunct="1">
              <a:lnSpc>
                <a:spcPct val="90000"/>
              </a:lnSpc>
            </a:pP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وبفضل 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تلك الوظائف</a:t>
            </a:r>
            <a:endParaRPr lang="ar-SA" altLang="ar-IQ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 eaLnBrk="1" hangingPunct="1">
              <a:lnSpc>
                <a:spcPct val="90000"/>
              </a:lnSpc>
            </a:pPr>
            <a:r>
              <a:rPr lang="ar-SA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تصحيح وتعديل الاستجابات الانعكاسية (</a:t>
            </a:r>
            <a:r>
              <a:rPr lang="en-US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Reflex response</a:t>
            </a:r>
            <a:r>
              <a:rPr lang="ar-SA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 المختلفة لأعضاء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الجسم</a:t>
            </a:r>
            <a:r>
              <a:rPr lang="ar-IQ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lvl="0" algn="just" eaLnBrk="1" hangingPunct="1">
              <a:lnSpc>
                <a:spcPct val="90000"/>
              </a:lnSpc>
            </a:pPr>
            <a:r>
              <a:rPr lang="ar-IQ" altLang="ar-IQ" b="1" dirty="0" smtClean="0">
                <a:solidFill>
                  <a:srgbClr val="FF0066"/>
                </a:solidFill>
                <a:latin typeface="Simplified Arabic" pitchFamily="18" charset="-78"/>
                <a:cs typeface="Simplified Arabic" pitchFamily="18" charset="-78"/>
              </a:rPr>
              <a:t>المقصود </a:t>
            </a:r>
            <a:r>
              <a:rPr lang="ar-SA" altLang="ar-IQ" b="1" dirty="0">
                <a:solidFill>
                  <a:srgbClr val="FF0066"/>
                </a:solidFill>
                <a:latin typeface="Simplified Arabic" pitchFamily="18" charset="-78"/>
                <a:cs typeface="Simplified Arabic" pitchFamily="18" charset="-78"/>
              </a:rPr>
              <a:t>جمع المعلومات الأولية عن الظروف البيئية الخارجية</a:t>
            </a:r>
            <a:r>
              <a:rPr lang="ar-SA" altLang="ar-IQ" b="1" dirty="0" smtClean="0">
                <a:solidFill>
                  <a:srgbClr val="FF0066"/>
                </a:solidFill>
                <a:latin typeface="Simplified Arabic" pitchFamily="18" charset="-78"/>
                <a:cs typeface="Simplified Arabic" pitchFamily="18" charset="-78"/>
                <a:sym typeface="Symbol" pitchFamily="18" charset="2"/>
                <a:hlinkClick r:id="rId2" action="ppaction://hlinksldjump"/>
              </a:rPr>
              <a:t></a:t>
            </a:r>
            <a:endParaRPr lang="ar-SA" altLang="ar-IQ" b="1" dirty="0">
              <a:solidFill>
                <a:srgbClr val="FF0066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 eaLnBrk="1" hangingPunct="1">
              <a:lnSpc>
                <a:spcPct val="90000"/>
              </a:lnSpc>
            </a:pPr>
            <a:r>
              <a:rPr lang="ar-SA" altLang="ar-IQ" b="1" dirty="0">
                <a:solidFill>
                  <a:srgbClr val="0033CC"/>
                </a:solidFill>
                <a:latin typeface="Simplified Arabic" pitchFamily="18" charset="-78"/>
                <a:cs typeface="Simplified Arabic" pitchFamily="18" charset="-78"/>
              </a:rPr>
              <a:t>وأولها الاستجابات الحركية حيث يجب أن يستقبل الجهاز العصبي المركزي معلومات </a:t>
            </a:r>
            <a:r>
              <a:rPr lang="ar-SA" altLang="ar-IQ" b="1" dirty="0" smtClean="0">
                <a:solidFill>
                  <a:srgbClr val="0033CC"/>
                </a:solidFill>
                <a:latin typeface="Simplified Arabic" pitchFamily="18" charset="-78"/>
                <a:cs typeface="Simplified Arabic" pitchFamily="18" charset="-78"/>
              </a:rPr>
              <a:t>عن</a:t>
            </a:r>
            <a:r>
              <a:rPr lang="ar-IQ" altLang="ar-IQ" b="1" dirty="0" smtClean="0">
                <a:solidFill>
                  <a:srgbClr val="0033CC"/>
                </a:solidFill>
                <a:latin typeface="Simplified Arabic" pitchFamily="18" charset="-78"/>
                <a:cs typeface="Simplified Arabic" pitchFamily="18" charset="-78"/>
              </a:rPr>
              <a:t> الآتي:-</a:t>
            </a:r>
          </a:p>
          <a:p>
            <a:pPr lvl="0" algn="just" eaLnBrk="1" hangingPunct="1">
              <a:lnSpc>
                <a:spcPct val="90000"/>
              </a:lnSpc>
            </a:pPr>
            <a:r>
              <a:rPr lang="ar-IQ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قوة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SA" altLang="ar-IQ" b="1" dirty="0">
                <a:solidFill>
                  <a:srgbClr val="FF0066"/>
                </a:solidFill>
                <a:latin typeface="Simplified Arabic" pitchFamily="18" charset="-78"/>
                <a:cs typeface="Simplified Arabic" pitchFamily="18" charset="-78"/>
              </a:rPr>
              <a:t>فترة</a:t>
            </a:r>
            <a:r>
              <a:rPr lang="ar-SA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دوام الانقباض العضلي </a:t>
            </a:r>
            <a:endParaRPr lang="ar-IQ" altLang="ar-IQ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 eaLnBrk="1" hangingPunct="1">
              <a:lnSpc>
                <a:spcPct val="90000"/>
              </a:lnSpc>
            </a:pPr>
            <a:r>
              <a:rPr lang="ar-IQ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وعن </a:t>
            </a:r>
            <a:r>
              <a:rPr lang="ar-SA" altLang="ar-IQ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سرعة</a:t>
            </a:r>
            <a:r>
              <a:rPr lang="ar-SA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و</a:t>
            </a:r>
            <a:r>
              <a:rPr lang="ar-SA" altLang="ar-IQ" b="1" dirty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دقة</a:t>
            </a:r>
            <a:r>
              <a:rPr lang="ar-SA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تحريك الجسم </a:t>
            </a:r>
            <a:endParaRPr lang="ar-IQ" altLang="ar-IQ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 eaLnBrk="1" hangingPunct="1">
              <a:lnSpc>
                <a:spcPct val="90000"/>
              </a:lnSpc>
            </a:pPr>
            <a:r>
              <a:rPr lang="ar-IQ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وعن </a:t>
            </a:r>
            <a:r>
              <a:rPr lang="ar-SA" altLang="ar-IQ" b="1" dirty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تغيرات</a:t>
            </a:r>
            <a:r>
              <a:rPr lang="ar-SA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إيقاع الحركة </a:t>
            </a:r>
            <a:endParaRPr lang="ar-IQ" altLang="ar-IQ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 eaLnBrk="1" hangingPunct="1">
              <a:lnSpc>
                <a:spcPct val="90000"/>
              </a:lnSpc>
            </a:pPr>
            <a:r>
              <a:rPr lang="ar-IQ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وعن </a:t>
            </a:r>
            <a:r>
              <a:rPr lang="ar-SA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درجة </a:t>
            </a:r>
            <a:r>
              <a:rPr lang="ar-SA" altLang="ar-IQ" b="1" dirty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تحقيق</a:t>
            </a:r>
            <a:r>
              <a:rPr lang="ar-SA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الهدف المطلوب</a:t>
            </a:r>
            <a:r>
              <a:rPr lang="ar-IQ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     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تكملة الوظائف</a:t>
            </a:r>
            <a:endParaRPr lang="en-US" altLang="ar-IQ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192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ومن وظائف جهاز الحواس أيضاً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85225" cy="568801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ar-IQ" altLang="ar-IQ" sz="4800" b="1" dirty="0" smtClean="0">
                <a:latin typeface="Simplified Arabic" pitchFamily="18" charset="-78"/>
                <a:cs typeface="Simplified Arabic" pitchFamily="18" charset="-78"/>
              </a:rPr>
              <a:t>وي</a:t>
            </a:r>
            <a:r>
              <a:rPr lang="ar-SA" altLang="ar-IQ" sz="4800" b="1" dirty="0" smtClean="0">
                <a:latin typeface="Simplified Arabic" pitchFamily="18" charset="-78"/>
                <a:cs typeface="Simplified Arabic" pitchFamily="18" charset="-78"/>
              </a:rPr>
              <a:t>نقل</a:t>
            </a:r>
            <a:r>
              <a:rPr lang="ar-IQ" altLang="ar-IQ" sz="4800" b="1" dirty="0" smtClean="0">
                <a:latin typeface="Simplified Arabic" pitchFamily="18" charset="-78"/>
                <a:cs typeface="Simplified Arabic" pitchFamily="18" charset="-78"/>
              </a:rPr>
              <a:t> جهاز الحواس</a:t>
            </a:r>
            <a:r>
              <a:rPr lang="ar-SA" altLang="ar-IQ" sz="4800" b="1" dirty="0" smtClean="0">
                <a:latin typeface="Simplified Arabic" pitchFamily="18" charset="-78"/>
                <a:cs typeface="Simplified Arabic" pitchFamily="18" charset="-78"/>
              </a:rPr>
              <a:t> للدماغ أيضاً معلومات عن </a:t>
            </a:r>
            <a:r>
              <a:rPr lang="ar-IQ" altLang="ar-IQ" sz="4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حالة</a:t>
            </a:r>
            <a:r>
              <a:rPr lang="ar-SA" altLang="ar-IQ" sz="4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مفاصل الجسم</a:t>
            </a:r>
            <a:endParaRPr lang="en-US" altLang="ar-IQ" sz="48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SA" altLang="ar-IQ" sz="48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وعضلاته</a:t>
            </a:r>
            <a:r>
              <a:rPr lang="ar-SA" altLang="ar-IQ" sz="48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48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ودرجة الراحة</a:t>
            </a:r>
            <a:r>
              <a:rPr lang="ar-SA" altLang="ar-IQ" sz="4800" b="1" dirty="0" smtClean="0">
                <a:latin typeface="Simplified Arabic" pitchFamily="18" charset="-78"/>
                <a:cs typeface="Simplified Arabic" pitchFamily="18" charset="-78"/>
              </a:rPr>
              <a:t> أو </a:t>
            </a:r>
            <a:r>
              <a:rPr lang="ar-SA" altLang="ar-IQ" sz="48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الإرهاق</a:t>
            </a:r>
            <a:r>
              <a:rPr lang="ar-SA" altLang="ar-IQ" sz="4800" b="1" dirty="0" smtClean="0">
                <a:latin typeface="Simplified Arabic" pitchFamily="18" charset="-78"/>
                <a:cs typeface="Simplified Arabic" pitchFamily="18" charset="-78"/>
              </a:rPr>
              <a:t> التي هي فيه وغيرها من المعلومات</a:t>
            </a:r>
            <a:r>
              <a:rPr lang="ar-IQ" altLang="ar-IQ" sz="48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ar-IQ" altLang="ar-IQ" sz="4800" b="1" dirty="0" smtClean="0">
                <a:latin typeface="Simplified Arabic" pitchFamily="18" charset="-78"/>
                <a:cs typeface="Simplified Arabic" pitchFamily="18" charset="-78"/>
              </a:rPr>
              <a:t>ملاحظة: </a:t>
            </a:r>
            <a:r>
              <a:rPr lang="ar-SA" altLang="ar-IQ" sz="4800" b="1" dirty="0" smtClean="0">
                <a:latin typeface="Simplified Arabic" pitchFamily="18" charset="-78"/>
                <a:cs typeface="Simplified Arabic" pitchFamily="18" charset="-78"/>
              </a:rPr>
              <a:t>(يبلغ </a:t>
            </a:r>
            <a:r>
              <a:rPr lang="ar-SA" altLang="ar-IQ" sz="4800" b="1" dirty="0">
                <a:latin typeface="Simplified Arabic" pitchFamily="18" charset="-78"/>
                <a:cs typeface="Simplified Arabic" pitchFamily="18" charset="-78"/>
              </a:rPr>
              <a:t>عدد المفاصل في جسم الإنسان البالغ ما يقارب </a:t>
            </a:r>
            <a:r>
              <a:rPr lang="ar-SA" altLang="ar-IQ" sz="4800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220</a:t>
            </a:r>
            <a:r>
              <a:rPr lang="ar-SA" altLang="ar-IQ" sz="4800" b="1" dirty="0">
                <a:latin typeface="Simplified Arabic" pitchFamily="18" charset="-78"/>
                <a:cs typeface="Simplified Arabic" pitchFamily="18" charset="-78"/>
              </a:rPr>
              <a:t> مفصلاً) </a:t>
            </a:r>
            <a:endParaRPr lang="en-US" altLang="ar-IQ" sz="4800" b="1" dirty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endParaRPr lang="ar-IQ" altLang="ar-IQ" sz="4800" b="1" dirty="0">
              <a:latin typeface="Simplified Arabic" pitchFamily="18" charset="-78"/>
              <a:cs typeface="Simplified Arabic" pitchFamily="18" charset="-78"/>
            </a:endParaRPr>
          </a:p>
          <a:p>
            <a:pPr algn="l" eaLnBrk="1" hangingPunct="1">
              <a:lnSpc>
                <a:spcPct val="90000"/>
              </a:lnSpc>
            </a:pP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تكملة الوظائف</a:t>
            </a:r>
          </a:p>
        </p:txBody>
      </p:sp>
    </p:spTree>
    <p:extLst>
      <p:ext uri="{BB962C8B-B14F-4D97-AF65-F5344CB8AC3E}">
        <p14:creationId xmlns:p14="http://schemas.microsoft.com/office/powerpoint/2010/main" val="14624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ar-IQ" sz="36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تكملة 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/ </a:t>
            </a:r>
            <a:r>
              <a:rPr lang="ar-IQ" altLang="ar-IQ" sz="36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وظائف جهاز الحواس أيضاً</a:t>
            </a:r>
            <a:endParaRPr lang="ar-IQ" sz="3600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90000"/>
              </a:lnSpc>
            </a:pPr>
            <a:r>
              <a:rPr lang="ar-SA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هذا بالإضافة إلى إن جهاز الحواس يقوم بدور تنظيمي للحالة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الوظيفية</a:t>
            </a:r>
            <a:r>
              <a:rPr lang="ar-IQ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(</a:t>
            </a:r>
            <a:r>
              <a:rPr lang="ar-IQ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وظائف اجهزة الجسم الداخلية</a:t>
            </a:r>
            <a:r>
              <a:rPr lang="ar-IQ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للجسم </a:t>
            </a:r>
            <a:endParaRPr lang="ar-IQ" altLang="ar-IQ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lnSpc>
                <a:spcPct val="90000"/>
              </a:lnSpc>
            </a:pP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حيث </a:t>
            </a:r>
            <a:r>
              <a:rPr lang="ar-SA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أن استمرار توصيل المعلومات إلى قشرة الدماغ من مختلف المستقبلات الحسية يعد عاملا مساعدا على الحفاظ بالمستوى الطبيعي للحالة الوظيفية. </a:t>
            </a:r>
          </a:p>
          <a:p>
            <a:pPr lvl="0" algn="just">
              <a:lnSpc>
                <a:spcPct val="90000"/>
              </a:lnSpc>
            </a:pPr>
            <a:r>
              <a:rPr lang="ar-SA" altLang="ar-IQ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كل ذلك يتم من خلال الحواس الخمسة </a:t>
            </a:r>
            <a:r>
              <a:rPr lang="en-US" altLang="ar-IQ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The five </a:t>
            </a: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senses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:-</a:t>
            </a:r>
            <a:endParaRPr lang="en-US" altLang="ar-IQ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lnSpc>
                <a:spcPct val="90000"/>
              </a:lnSpc>
            </a:pPr>
            <a:r>
              <a:rPr lang="en-US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IQ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العين </a:t>
            </a:r>
            <a:r>
              <a:rPr lang="ar-IQ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    حاسة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(النظر </a:t>
            </a:r>
            <a:r>
              <a:rPr lang="en-US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Sight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en-US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lnSpc>
                <a:spcPct val="90000"/>
              </a:lnSpc>
            </a:pPr>
            <a:r>
              <a:rPr lang="en-US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-  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الأنف </a:t>
            </a:r>
            <a:r>
              <a:rPr lang="ar-IQ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   حاسة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(الشم </a:t>
            </a:r>
            <a:r>
              <a:rPr lang="en-US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Smell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en-US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lnSpc>
                <a:spcPct val="90000"/>
              </a:lnSpc>
            </a:pPr>
            <a:r>
              <a:rPr lang="en-US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-    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الفم </a:t>
            </a:r>
            <a:r>
              <a:rPr lang="ar-IQ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     حاسة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(التذوق </a:t>
            </a:r>
            <a:r>
              <a:rPr lang="en-US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Tasting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en-US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lvl="0" algn="just">
              <a:lnSpc>
                <a:spcPct val="90000"/>
              </a:lnSpc>
            </a:pPr>
            <a:r>
              <a:rPr lang="en-US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-      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والأذن</a:t>
            </a:r>
            <a:r>
              <a:rPr lang="ar-IQ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 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حاسة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(السمع </a:t>
            </a:r>
            <a:r>
              <a:rPr lang="en-US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Hearing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en-US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lvl="0" algn="just">
              <a:lnSpc>
                <a:spcPct val="90000"/>
              </a:lnSpc>
            </a:pPr>
            <a:r>
              <a:rPr lang="en-US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-        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والجلد </a:t>
            </a:r>
            <a:r>
              <a:rPr lang="ar-IQ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   حاسة 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(اللمس </a:t>
            </a:r>
            <a:r>
              <a:rPr lang="en-US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Touch</a:t>
            </a:r>
            <a:r>
              <a:rPr lang="ar-SA" altLang="ar-IQ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).</a:t>
            </a:r>
            <a:endParaRPr lang="en-US" altLang="ar-IQ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1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5889"/>
            <a:ext cx="8496944" cy="576808"/>
          </a:xfrm>
        </p:spPr>
        <p:txBody>
          <a:bodyPr>
            <a:normAutofit/>
          </a:bodyPr>
          <a:lstStyle/>
          <a:p>
            <a:pPr eaLnBrk="1" hangingPunct="1"/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5ـ1 الجهاز العصبي والحواس  </a:t>
            </a:r>
            <a:r>
              <a:rPr lang="en-US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Sense and nervous system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713"/>
            <a:ext cx="8713787" cy="5760938"/>
          </a:xfrm>
        </p:spPr>
        <p:txBody>
          <a:bodyPr/>
          <a:lstStyle/>
          <a:p>
            <a:pPr algn="just" eaLnBrk="1" hangingPunct="1"/>
            <a:r>
              <a:rPr lang="ar-SA" altLang="ar-IQ" b="1" dirty="0" smtClean="0"/>
              <a:t>يتطلب السلوك الحركي للإنسان في البيئة المحيطة:-</a:t>
            </a:r>
          </a:p>
          <a:p>
            <a:pPr algn="just" eaLnBrk="1" hangingPunct="1"/>
            <a:r>
              <a:rPr lang="ar-IQ" altLang="ar-IQ" b="1" dirty="0" smtClean="0"/>
              <a:t>- </a:t>
            </a:r>
            <a:r>
              <a:rPr lang="ar-SA" altLang="ar-IQ" b="1" dirty="0" smtClean="0"/>
              <a:t>استمرار تحليل الظروف الخارجية </a:t>
            </a:r>
          </a:p>
          <a:p>
            <a:pPr algn="just" eaLnBrk="1" hangingPunct="1"/>
            <a:r>
              <a:rPr lang="ar-IQ" altLang="ar-IQ" b="1" dirty="0" smtClean="0"/>
              <a:t>- </a:t>
            </a:r>
            <a:r>
              <a:rPr lang="ar-SA" altLang="ar-IQ" b="1" dirty="0" smtClean="0"/>
              <a:t>وكذلك إحساس المراكز العصبية </a:t>
            </a:r>
            <a:r>
              <a:rPr lang="ar-SA" altLang="ar-IQ" b="1" dirty="0" smtClean="0">
                <a:solidFill>
                  <a:srgbClr val="CC00CC"/>
                </a:solidFill>
              </a:rPr>
              <a:t>بحالة أجهزة الجسم الداخلية</a:t>
            </a:r>
          </a:p>
          <a:p>
            <a:pPr algn="just" eaLnBrk="1" hangingPunct="1"/>
            <a:r>
              <a:rPr lang="ar-SA" altLang="ar-IQ" b="1" dirty="0" smtClean="0"/>
              <a:t>وهناك جهاز خاص يقوم بمهمة تحليل المثيرات الخارجية والداخلية أطلق عليه العالم (</a:t>
            </a:r>
            <a:r>
              <a:rPr lang="ar-SA" altLang="ar-IQ" b="1" dirty="0" err="1" smtClean="0"/>
              <a:t>بافلوف</a:t>
            </a:r>
            <a:r>
              <a:rPr lang="ar-SA" altLang="ar-IQ" b="1" dirty="0" smtClean="0"/>
              <a:t>) مصطلح مستقبل أو محلل (</a:t>
            </a:r>
            <a:r>
              <a:rPr lang="en-US" altLang="ar-IQ" b="1" dirty="0" smtClean="0"/>
              <a:t>Receiver</a:t>
            </a:r>
            <a:r>
              <a:rPr lang="ar-SA" altLang="ar-IQ" b="1" dirty="0" smtClean="0"/>
              <a:t>)</a:t>
            </a:r>
            <a:r>
              <a:rPr lang="ar-IQ" altLang="ar-IQ" b="1" dirty="0" smtClean="0"/>
              <a:t>. </a:t>
            </a:r>
          </a:p>
          <a:p>
            <a:pPr algn="just" eaLnBrk="1" hangingPunct="1"/>
            <a:r>
              <a:rPr lang="ar-SA" altLang="ar-IQ" b="1" dirty="0" smtClean="0">
                <a:solidFill>
                  <a:srgbClr val="FF0000"/>
                </a:solidFill>
              </a:rPr>
              <a:t>يعرف المستقبل أو المحلل (</a:t>
            </a:r>
            <a:r>
              <a:rPr lang="en-US" altLang="ar-IQ" b="1" dirty="0" smtClean="0">
                <a:solidFill>
                  <a:srgbClr val="FF0000"/>
                </a:solidFill>
              </a:rPr>
              <a:t>Receiver</a:t>
            </a:r>
            <a:r>
              <a:rPr lang="ar-SA" altLang="ar-IQ" b="1" dirty="0" smtClean="0">
                <a:solidFill>
                  <a:srgbClr val="FF0000"/>
                </a:solidFill>
              </a:rPr>
              <a:t>) بأنه:ـ</a:t>
            </a:r>
            <a:endParaRPr lang="ar-IQ" altLang="ar-IQ" b="1" dirty="0" smtClean="0">
              <a:solidFill>
                <a:srgbClr val="FF0000"/>
              </a:solidFill>
            </a:endParaRPr>
          </a:p>
          <a:p>
            <a:pPr algn="just" eaLnBrk="1" hangingPunct="1"/>
            <a:r>
              <a:rPr lang="ar-IQ" altLang="ar-IQ" b="1" dirty="0" smtClean="0">
                <a:solidFill>
                  <a:srgbClr val="FF0000"/>
                </a:solidFill>
              </a:rPr>
              <a:t>[ </a:t>
            </a:r>
            <a:r>
              <a:rPr lang="ar-SA" altLang="ar-IQ" b="1" dirty="0" smtClean="0">
                <a:solidFill>
                  <a:srgbClr val="FF0000"/>
                </a:solidFill>
              </a:rPr>
              <a:t>تركيب خاص يقوم بتحويل طاقة المثير الخارجي إلى طاقة خاصة على شكل إشارة عصبية لنقل المعلومات إلى المراكز العصبية</a:t>
            </a:r>
            <a:r>
              <a:rPr lang="ar-IQ" altLang="ar-IQ" b="1" dirty="0" smtClean="0">
                <a:solidFill>
                  <a:srgbClr val="FF0000"/>
                </a:solidFill>
              </a:rPr>
              <a:t> ].</a:t>
            </a:r>
          </a:p>
          <a:p>
            <a:pPr eaLnBrk="1" hangingPunct="1"/>
            <a:endParaRPr lang="en-US" altLang="ar-IQ" dirty="0" smtClean="0"/>
          </a:p>
        </p:txBody>
      </p:sp>
    </p:spTree>
    <p:extLst>
      <p:ext uri="{BB962C8B-B14F-4D97-AF65-F5344CB8AC3E}">
        <p14:creationId xmlns:p14="http://schemas.microsoft.com/office/powerpoint/2010/main" val="7086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Autofit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لماذا سميت المستقبلات الحسية أجهزة الحواس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13787" cy="5834063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ar-IQ" altLang="ar-IQ" sz="40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المستقبلات الحسية </a:t>
            </a:r>
            <a:r>
              <a:rPr lang="ar-SA" altLang="ar-IQ" sz="40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أو المحللات ذات مستويات مختلفة ومعقدة التركيب </a:t>
            </a:r>
          </a:p>
          <a:p>
            <a:pPr algn="just" eaLnBrk="1" hangingPunct="1"/>
            <a:r>
              <a:rPr lang="ar-SA" altLang="ar-IQ" sz="4000" b="1" dirty="0" smtClean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تقوم بنقل المعلومات من المستقبلات إلى قشرة المخ </a:t>
            </a:r>
          </a:p>
          <a:p>
            <a:pPr algn="just" eaLnBrk="1" hangingPunct="1"/>
            <a:r>
              <a:rPr lang="ar-SA" altLang="ar-IQ" sz="4000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ومالها من تأثير تنظيمي على المستقبلات والمراكز العصبية </a:t>
            </a:r>
          </a:p>
          <a:p>
            <a:pPr algn="just" eaLnBrk="1" hangingPunct="1"/>
            <a:r>
              <a:rPr lang="ar-SA" altLang="ar-IQ" sz="40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مما يجعلنا نطلق عليها اسم </a:t>
            </a:r>
            <a:endParaRPr lang="ar-IQ" altLang="ar-IQ" sz="4000" b="1" dirty="0" smtClean="0">
              <a:solidFill>
                <a:srgbClr val="FF66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الأجهزة الحسية ( الحواس </a:t>
            </a:r>
            <a:r>
              <a:rPr lang="en-US" altLang="ar-IQ" sz="4000" b="1" dirty="0" smtClean="0">
                <a:latin typeface="Simplified Arabic" pitchFamily="18" charset="-78"/>
                <a:cs typeface="Simplified Arabic" pitchFamily="18" charset="-78"/>
              </a:rPr>
              <a:t>System</a:t>
            </a:r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).</a:t>
            </a:r>
            <a:endParaRPr lang="en-US" altLang="ar-IQ" sz="40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48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20824"/>
          </a:xfrm>
        </p:spPr>
        <p:txBody>
          <a:bodyPr>
            <a:normAutofit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5ـ2 الحواس الخمسة  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The five senses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719"/>
            <a:ext cx="8785225" cy="5833393"/>
          </a:xfrm>
        </p:spPr>
        <p:txBody>
          <a:bodyPr/>
          <a:lstStyle/>
          <a:p>
            <a:pPr algn="just" eaLnBrk="1" hangingPunct="1"/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أولاً : حاسة الإبصار </a:t>
            </a: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Vision</a:t>
            </a:r>
            <a:endParaRPr lang="ar-SA" altLang="ar-IQ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يقوم جهاز الإبصار </a:t>
            </a:r>
            <a:r>
              <a:rPr lang="ar-SA" altLang="ar-IQ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باستقبال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و</a:t>
            </a:r>
            <a:r>
              <a:rPr lang="ar-SA" altLang="ar-IQ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تحليل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المثيرات </a:t>
            </a:r>
            <a:r>
              <a:rPr lang="ar-SA" altLang="ar-IQ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الضوئية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وبواسطة العين يستطيع الإنسان تمييز:ـ</a:t>
            </a:r>
          </a:p>
          <a:p>
            <a:pPr algn="just" eaLnBrk="1" hangingPunct="1"/>
            <a:r>
              <a:rPr lang="ar-IQ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  - </a:t>
            </a:r>
            <a:r>
              <a:rPr lang="ar-SA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الألوان </a:t>
            </a:r>
          </a:p>
          <a:p>
            <a:pPr algn="just" eaLnBrk="1" hangingPunct="1"/>
            <a:r>
              <a:rPr lang="ar-IQ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    - </a:t>
            </a:r>
            <a:r>
              <a:rPr lang="ar-SA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والمسافات </a:t>
            </a:r>
          </a:p>
          <a:p>
            <a:pPr algn="just" eaLnBrk="1" hangingPunct="1"/>
            <a:r>
              <a:rPr lang="ar-IQ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      - </a:t>
            </a:r>
            <a:r>
              <a:rPr lang="ar-SA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والإحجام </a:t>
            </a:r>
          </a:p>
          <a:p>
            <a:pPr algn="just" eaLnBrk="1" hangingPunct="1"/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العين </a:t>
            </a: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eye</a:t>
            </a: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: هي جهاز الحِس البصري</a:t>
            </a:r>
          </a:p>
          <a:p>
            <a:pPr algn="just" eaLnBrk="1" hangingPunct="1"/>
            <a:r>
              <a:rPr lang="ar-IQ" altLang="ar-IQ" b="1" dirty="0" smtClean="0">
                <a:solidFill>
                  <a:srgbClr val="0033CC"/>
                </a:solidFill>
                <a:latin typeface="Simplified Arabic" pitchFamily="18" charset="-78"/>
                <a:cs typeface="Simplified Arabic" pitchFamily="18" charset="-78"/>
              </a:rPr>
              <a:t>وهي عبارة عن جسم كروي مظلم الشكل تقريباً.</a:t>
            </a:r>
          </a:p>
          <a:p>
            <a:pPr algn="just" eaLnBrk="1" hangingPunct="1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- (</a:t>
            </a:r>
            <a:r>
              <a:rPr lang="ar-SA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مقلة العين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يبلغ قطرها (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2.5سم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).</a:t>
            </a:r>
            <a:endParaRPr lang="en-US" altLang="ar-IQ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33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99"/>
          </a:xfrm>
        </p:spPr>
        <p:txBody>
          <a:bodyPr>
            <a:normAutofit fontScale="90000"/>
          </a:bodyPr>
          <a:lstStyle/>
          <a:p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مكونات مقلة العين</a:t>
            </a:r>
            <a:endParaRPr lang="ar-IQ" altLang="ar-IQ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243" name="عنصر نائب للمحتوى 2"/>
          <p:cNvSpPr>
            <a:spLocks noGrp="1"/>
          </p:cNvSpPr>
          <p:nvPr>
            <p:ph idx="1"/>
          </p:nvPr>
        </p:nvSpPr>
        <p:spPr>
          <a:xfrm>
            <a:off x="250825" y="980727"/>
            <a:ext cx="8713788" cy="5761385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</a:pPr>
            <a:r>
              <a:rPr lang="ar-SA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تتكون مقلة العين من ثلاث طبقات من النسيج هي :ـ</a:t>
            </a:r>
            <a:endParaRPr lang="ar-IQ" altLang="ar-IQ" sz="44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ar-IQ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أولاً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ـ </a:t>
            </a:r>
            <a:r>
              <a:rPr lang="ar-SA" altLang="ar-IQ" sz="4400" b="1" dirty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الخارجية : الصلبة</a:t>
            </a:r>
            <a:r>
              <a:rPr lang="ar-IQ" altLang="ar-IQ" sz="4400" b="1" dirty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      </a:t>
            </a:r>
            <a:r>
              <a:rPr lang="ar-SA" altLang="ar-IQ" sz="4400" b="1" dirty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altLang="ar-IQ" sz="4400" b="1" dirty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Sclera) </a:t>
            </a:r>
            <a:r>
              <a:rPr lang="ar-SA" altLang="ar-IQ" sz="4400" b="1" dirty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).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ar-SA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ثانياً</a:t>
            </a: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 ـ </a:t>
            </a:r>
            <a:r>
              <a:rPr lang="ar-SA" altLang="ar-IQ" sz="44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الوسطى : المشيمية  </a:t>
            </a:r>
            <a:r>
              <a:rPr lang="en-US" altLang="ar-IQ" sz="44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Choroid) </a:t>
            </a:r>
            <a:r>
              <a:rPr lang="ar-SA" altLang="ar-IQ" sz="44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).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ar-SA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ثالثاً</a:t>
            </a: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 ـ </a:t>
            </a:r>
            <a:r>
              <a:rPr lang="ar-SA" altLang="ar-IQ" sz="44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الداخلية : الشبكية</a:t>
            </a:r>
            <a:r>
              <a:rPr lang="ar-IQ" altLang="ar-IQ" sz="44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     </a:t>
            </a:r>
            <a:r>
              <a:rPr lang="ar-SA" altLang="ar-IQ" sz="44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  </a:t>
            </a:r>
            <a:r>
              <a:rPr lang="en-US" altLang="ar-IQ" sz="44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Retina)</a:t>
            </a:r>
            <a:r>
              <a:rPr lang="ar-SA" altLang="ar-IQ" sz="44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).</a:t>
            </a:r>
            <a:endParaRPr lang="ar-IQ" altLang="ar-IQ" sz="4400" b="1" dirty="0" smtClean="0">
              <a:solidFill>
                <a:srgbClr val="7030A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09600" indent="-609600" algn="just" eaLnBrk="1" hangingPunct="1">
              <a:lnSpc>
                <a:spcPct val="90000"/>
              </a:lnSpc>
            </a:pPr>
            <a:endParaRPr lang="ar-IQ" altLang="ar-IQ" sz="4400" b="1" dirty="0" smtClean="0">
              <a:solidFill>
                <a:srgbClr val="7030A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ar-IQ" altLang="ar-IQ" sz="4400" b="1" dirty="0">
              <a:solidFill>
                <a:srgbClr val="7030A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وسنشرح مكونات مقلة العين بالتفصيل فيما يلي:-</a:t>
            </a:r>
            <a:endParaRPr lang="en-US" altLang="ar-IQ" sz="36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09600" indent="-609600" algn="just" eaLnBrk="1" hangingPunct="1">
              <a:lnSpc>
                <a:spcPct val="90000"/>
              </a:lnSpc>
            </a:pPr>
            <a:endParaRPr lang="en-US" altLang="ar-IQ" sz="4400" b="1" dirty="0">
              <a:solidFill>
                <a:srgbClr val="7030A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ar-SA" altLang="ar-IQ" sz="4400" b="1" dirty="0" smtClean="0">
              <a:solidFill>
                <a:srgbClr val="7030A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21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وان 1"/>
          <p:cNvSpPr>
            <a:spLocks noGrp="1"/>
          </p:cNvSpPr>
          <p:nvPr>
            <p:ph type="title"/>
          </p:nvPr>
        </p:nvSpPr>
        <p:spPr>
          <a:xfrm>
            <a:off x="317500" y="273050"/>
            <a:ext cx="8535988" cy="777875"/>
          </a:xfrm>
        </p:spPr>
        <p:txBody>
          <a:bodyPr/>
          <a:lstStyle/>
          <a:p>
            <a:pPr eaLnBrk="1" hangingPunct="1"/>
            <a:r>
              <a:rPr lang="ar-IQ" b="1" smtClean="0">
                <a:solidFill>
                  <a:srgbClr val="FF0000"/>
                </a:solidFill>
              </a:rPr>
              <a:t>تنويه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0375" y="1282700"/>
            <a:ext cx="8270875" cy="5041900"/>
          </a:xfrm>
        </p:spPr>
        <p:txBody>
          <a:bodyPr rtlCol="1">
            <a:normAutofit fontScale="55000" lnSpcReduction="20000"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هذه المحاضرة خاصة بطلبة 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المرحلة </a:t>
            </a:r>
            <a:r>
              <a:rPr lang="ar-IQ" sz="7200" b="1" dirty="0" smtClean="0">
                <a:solidFill>
                  <a:schemeClr val="accent4">
                    <a:lumMod val="7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الثالثة - الدراسة الصباحية والمسائية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الرجاء لا نسمح بقطع أو استنساخ المحاضرة أو جزء منها أو تدريسها أو إلقائها ونعتبر هذه المحاضرة حقوق شخصية ( ملكية فكرية ) إلى </a:t>
            </a:r>
            <a:r>
              <a:rPr lang="ar-IQ" sz="7200" b="1" dirty="0" err="1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أ.د</a:t>
            </a: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 حسن هادي </a:t>
            </a: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الهلالي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IQ" sz="7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الجامعة </a:t>
            </a:r>
            <a:r>
              <a:rPr lang="ar-IQ" sz="7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المستنصرية – كلية التربية البدنية وعلوم الرياضة</a:t>
            </a:r>
          </a:p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ar-IQ" sz="72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150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856662" cy="719807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ar-SA" altLang="ar-IQ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المكون الأول لمقلة العين أولا: الخارجية </a:t>
            </a:r>
            <a:r>
              <a:rPr lang="ar-SA" altLang="ar-IQ" sz="3200" b="1" dirty="0">
                <a:solidFill>
                  <a:srgbClr val="FF0000"/>
                </a:solidFill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: الصلبة </a:t>
            </a:r>
            <a:r>
              <a:rPr lang="en-US" altLang="ar-IQ" sz="3200" b="1" dirty="0">
                <a:solidFill>
                  <a:srgbClr val="FF0000"/>
                </a:solidFill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Sclera) </a:t>
            </a:r>
            <a:r>
              <a:rPr lang="ar-SA" altLang="ar-IQ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+mn-ea"/>
                <a:cs typeface="Simplified Arabic" panose="02020603050405020304" pitchFamily="18" charset="-78"/>
              </a:rPr>
              <a:t>)</a:t>
            </a:r>
            <a:endParaRPr lang="ar-IQ" sz="3200" dirty="0">
              <a:solidFill>
                <a:srgbClr val="FF0000"/>
              </a:solidFill>
            </a:endParaRPr>
          </a:p>
        </p:txBody>
      </p:sp>
      <p:sp>
        <p:nvSpPr>
          <p:cNvPr id="11267" name="عنصر نائب للمحتوى 2"/>
          <p:cNvSpPr>
            <a:spLocks noGrp="1"/>
          </p:cNvSpPr>
          <p:nvPr>
            <p:ph idx="1"/>
          </p:nvPr>
        </p:nvSpPr>
        <p:spPr>
          <a:xfrm>
            <a:off x="107950" y="1052735"/>
            <a:ext cx="8856663" cy="5689377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</a:pP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أولاً ـ </a:t>
            </a: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الخارجية : الصلبة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وهي ليفية تدعى الصلبة (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Sclera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) : هي الطبقة الخارجية لجدار العين ويغلفها </a:t>
            </a:r>
            <a:r>
              <a:rPr lang="ar-SA" altLang="ar-IQ" b="1" u="sng" dirty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الملتحمة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وبسبب متانتها  تعمل الصلبة على: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1. الحفاظ على </a:t>
            </a:r>
            <a:r>
              <a:rPr lang="ar-SA" altLang="ar-IQ" b="1" dirty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الشكل الثابت 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للعين 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2. حماية </a:t>
            </a:r>
            <a:r>
              <a:rPr lang="ar-SA" alt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الأنسجة الداخلية 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للعين.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وفي مقدمة الصلبة توجد </a:t>
            </a:r>
            <a:r>
              <a:rPr lang="ar-SA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القرنية</a:t>
            </a: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(</a:t>
            </a:r>
            <a:r>
              <a:rPr lang="en-US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Cornea</a:t>
            </a: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وهي الجزء الشفاف الذي يمر من خلاله الأشعة المنعكسة من الأجسام التي نراها.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عند نقطة التقاء بياض العين مع القرنية من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الداخل.</a:t>
            </a:r>
            <a:endParaRPr lang="en-US" altLang="ar-IQ" sz="2800" dirty="0" smtClean="0">
              <a:solidFill>
                <a:srgbClr val="FFFFFF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76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</a:t>
            </a:r>
            <a:r>
              <a:rPr lang="ar-SA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مقلة العين</a:t>
            </a:r>
            <a:endParaRPr lang="en-US" altLang="ar-IQ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2292" name="Picture 4" descr="images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73238"/>
            <a:ext cx="56165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5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IQ" altLang="ar-IQ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قنوات الدمع</a:t>
            </a:r>
            <a:endParaRPr lang="en-US" altLang="ar-IQ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3316" name="Picture 4" descr="4e32a694ff00e2b4ebe70aa03067b4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344817" cy="460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26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/>
          </a:bodyPr>
          <a:lstStyle/>
          <a:p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العضلات المحركة لمقلة العين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340768"/>
            <a:ext cx="7345363" cy="5040560"/>
          </a:xfrm>
          <a:noFill/>
        </p:spPr>
      </p:pic>
    </p:spTree>
    <p:extLst>
      <p:ext uri="{BB962C8B-B14F-4D97-AF65-F5344CB8AC3E}">
        <p14:creationId xmlns:p14="http://schemas.microsoft.com/office/powerpoint/2010/main" val="30741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تشريح العين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5364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44675"/>
            <a:ext cx="55435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9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Autofit/>
          </a:bodyPr>
          <a:lstStyle/>
          <a:p>
            <a:pPr marL="609600" lvl="0" indent="-609600">
              <a:lnSpc>
                <a:spcPct val="80000"/>
              </a:lnSpc>
              <a:spcBef>
                <a:spcPct val="20000"/>
              </a:spcBef>
            </a:pP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والمكون الثاني لمقلة العين / </a:t>
            </a:r>
            <a:r>
              <a:rPr lang="ar-IQ" altLang="ar-IQ" sz="3200" b="1" dirty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ثانياً ـ </a:t>
            </a:r>
            <a:r>
              <a:rPr lang="en-US" altLang="ar-IQ" sz="3200" b="1" dirty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 </a:t>
            </a:r>
            <a:r>
              <a:rPr lang="ar-SA" altLang="ar-IQ" sz="3200" b="1" dirty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الوسطى : </a:t>
            </a:r>
            <a:r>
              <a:rPr lang="ar-IQ" altLang="ar-IQ" sz="3200" b="1" dirty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(المشيمية</a:t>
            </a:r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)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720"/>
            <a:ext cx="8785225" cy="5688930"/>
          </a:xfrm>
        </p:spPr>
        <p:txBody>
          <a:bodyPr>
            <a:normAutofit/>
          </a:bodyPr>
          <a:lstStyle/>
          <a:p>
            <a:pPr marL="609600" indent="-609600" algn="just" eaLnBrk="1" hangingPunct="1">
              <a:lnSpc>
                <a:spcPct val="80000"/>
              </a:lnSpc>
            </a:pP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ثانياً ـ </a:t>
            </a:r>
            <a:r>
              <a:rPr lang="en-US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الوسطى : 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(المشيمية)</a:t>
            </a:r>
            <a:endParaRPr lang="ar-SA" altLang="ar-IQ" sz="36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وهي وعائية تدعى المشيمية (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Choroid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) : </a:t>
            </a:r>
            <a:endParaRPr lang="ar-IQ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هو الطبقة الوسطي لمقلة العين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تبطن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المشيمية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معظم الصلبة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(الخارجية)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تتكون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المشيمية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من غشاء بني يحتوي على الكثير من الأوعية الدموية وكثير من الصبغات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يتصل الغلاف المشيمي </a:t>
            </a:r>
            <a:r>
              <a:rPr lang="ar-SA" altLang="ar-IQ" sz="36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بالقزحية</a:t>
            </a:r>
            <a:r>
              <a:rPr lang="ar-IQ" altLang="ar-IQ" sz="36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 ( وهي خيوط عضلية)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 الملونة </a:t>
            </a:r>
            <a:r>
              <a:rPr lang="ar-SA" altLang="ar-IQ" sz="3600" b="1" dirty="0" smtClean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والجسم الهدبي 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en-US" altLang="ar-IQ" sz="3600" b="1" dirty="0" err="1" smtClean="0">
                <a:latin typeface="Simplified Arabic" pitchFamily="18" charset="-78"/>
                <a:cs typeface="Simplified Arabic" pitchFamily="18" charset="-78"/>
              </a:rPr>
              <a:t>Ciliary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 body</a:t>
            </a:r>
            <a:r>
              <a:rPr lang="ar-SA" altLang="ar-IQ" sz="3600" b="1" dirty="0" smtClean="0">
                <a:latin typeface="Simplified Arabic" pitchFamily="18" charset="-78"/>
                <a:cs typeface="Simplified Arabic" pitchFamily="18" charset="-78"/>
              </a:rPr>
              <a:t>) عند الجزء الأمامي للعين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80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المشيمية وهي واضحة بالصورة باللون الأحمر</a:t>
            </a:r>
            <a:endParaRPr lang="ar-IQ" sz="32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7"/>
            <a:ext cx="6264695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73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القزحية </a:t>
            </a:r>
            <a:r>
              <a:rPr lang="ar-IQ" sz="3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(خيوط عضلية)</a:t>
            </a:r>
            <a:endParaRPr lang="ar-IQ" sz="3600" b="1" dirty="0">
              <a:solidFill>
                <a:srgbClr val="CC00CC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544616"/>
          </a:xfrm>
        </p:spPr>
        <p:txBody>
          <a:bodyPr>
            <a:normAutofit/>
          </a:bodyPr>
          <a:lstStyle/>
          <a:p>
            <a:pPr marL="609600" lvl="0" indent="-609600" algn="just">
              <a:lnSpc>
                <a:spcPct val="80000"/>
              </a:lnSpc>
            </a:pPr>
            <a:r>
              <a:rPr lang="ar-SA" altLang="ar-IQ" sz="2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أما </a:t>
            </a:r>
            <a:r>
              <a:rPr lang="ar-SA" altLang="ar-IQ" sz="2800" b="1" u="sng" dirty="0" smtClean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القزحية</a:t>
            </a:r>
            <a:r>
              <a:rPr lang="en-US" altLang="ar-IQ" sz="2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(</a:t>
            </a:r>
            <a:r>
              <a:rPr lang="en-US" altLang="ar-IQ" sz="2800" b="1" u="sng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Iris</a:t>
            </a:r>
            <a:r>
              <a:rPr lang="en-US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SA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فتتكون </a:t>
            </a:r>
            <a:r>
              <a:rPr lang="ar-SA" altLang="ar-IQ" sz="2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من</a:t>
            </a:r>
            <a:r>
              <a:rPr lang="ar-IQ" altLang="ar-IQ" sz="2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:-</a:t>
            </a:r>
          </a:p>
          <a:p>
            <a:pPr marL="609600" lvl="0" indent="-609600" algn="just">
              <a:lnSpc>
                <a:spcPct val="80000"/>
              </a:lnSpc>
            </a:pPr>
            <a:r>
              <a:rPr lang="ar-IQ" altLang="ar-IQ" sz="2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2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خيوط </a:t>
            </a:r>
            <a:r>
              <a:rPr lang="ar-SA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عضلية (</a:t>
            </a:r>
            <a:r>
              <a:rPr lang="ar-IQ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الملساء</a:t>
            </a:r>
            <a:r>
              <a:rPr lang="ar-SA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endParaRPr lang="ar-IQ" altLang="ar-IQ" sz="2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09600" lvl="0" indent="-609600" algn="just">
              <a:lnSpc>
                <a:spcPct val="80000"/>
              </a:lnSpc>
            </a:pPr>
            <a:r>
              <a:rPr lang="ar-IQ" altLang="ar-IQ" sz="2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2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وخلايا </a:t>
            </a:r>
            <a:r>
              <a:rPr lang="ar-SA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تحتوي على المادة الملونة (</a:t>
            </a:r>
            <a:r>
              <a:rPr lang="ar-IQ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تعطي لكرة العين لونها الظاهر أسود ، ازرق ..</a:t>
            </a:r>
            <a:r>
              <a:rPr lang="ar-SA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ar-IQ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marL="609600" lvl="0" indent="-609600" algn="just">
              <a:lnSpc>
                <a:spcPct val="80000"/>
              </a:lnSpc>
            </a:pPr>
            <a:r>
              <a:rPr lang="ar-IQ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تفتح </a:t>
            </a:r>
            <a:r>
              <a:rPr lang="ar-IQ" altLang="ar-IQ" sz="28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القزحية</a:t>
            </a:r>
            <a:r>
              <a:rPr lang="ar-IQ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بمركزها بفتحة تُسمى </a:t>
            </a:r>
            <a:r>
              <a:rPr lang="ar-IQ" altLang="ar-IQ" sz="28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البؤبؤ</a:t>
            </a:r>
            <a:r>
              <a:rPr lang="ar-IQ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(الحدقة </a:t>
            </a:r>
            <a:r>
              <a:rPr lang="en-US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Pupil</a:t>
            </a:r>
            <a:r>
              <a:rPr lang="ar-IQ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endParaRPr lang="ar-IQ" altLang="ar-IQ" sz="2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09600" lvl="0" indent="-609600" algn="just">
              <a:lnSpc>
                <a:spcPct val="80000"/>
              </a:lnSpc>
            </a:pPr>
            <a:r>
              <a:rPr lang="ar-SA" altLang="ar-IQ" sz="2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وبعض </a:t>
            </a:r>
            <a:r>
              <a:rPr lang="ar-SA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الخيوط العضلية (</a:t>
            </a:r>
            <a:r>
              <a:rPr lang="ar-IQ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حُزم الألياف العضلية</a:t>
            </a:r>
            <a:r>
              <a:rPr lang="ar-SA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 التي تأخذ شكل دوائر متداخلة وهذه العضلات هي المتحكمة في حدقة العين (</a:t>
            </a:r>
            <a:r>
              <a:rPr lang="ar-IQ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البؤبؤ </a:t>
            </a:r>
            <a:r>
              <a:rPr lang="en-US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Pupil</a:t>
            </a:r>
            <a:r>
              <a:rPr lang="ar-SA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endParaRPr lang="ar-IQ" altLang="ar-IQ" sz="2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09600" lvl="0" indent="-609600" algn="just">
              <a:lnSpc>
                <a:spcPct val="80000"/>
              </a:lnSpc>
            </a:pPr>
            <a:r>
              <a:rPr lang="ar-SA" altLang="ar-IQ" sz="2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وتتحكم</a:t>
            </a:r>
            <a:r>
              <a:rPr lang="ar-IQ" altLang="ar-IQ" sz="2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هذه الخيوط العضلية</a:t>
            </a:r>
            <a:r>
              <a:rPr lang="ar-SA" altLang="ar-IQ" sz="2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في كمية الضوء التي يمكن أن تصل إلى </a:t>
            </a:r>
            <a:r>
              <a:rPr lang="ar-SA" altLang="ar-IQ" sz="28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العدسة</a:t>
            </a:r>
            <a:r>
              <a:rPr lang="ar-SA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(</a:t>
            </a:r>
            <a:r>
              <a:rPr lang="en-US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Lens</a:t>
            </a:r>
            <a:r>
              <a:rPr lang="ar-SA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endParaRPr lang="ar-IQ" altLang="ar-IQ" sz="2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09600" lvl="0" indent="-609600" algn="just">
              <a:lnSpc>
                <a:spcPct val="80000"/>
              </a:lnSpc>
            </a:pPr>
            <a:r>
              <a:rPr lang="ar-SA" altLang="ar-IQ" sz="28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فتنقبض</a:t>
            </a:r>
            <a:r>
              <a:rPr lang="ar-SA" altLang="ar-IQ" sz="2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في حالة انخفاض الضوء لتوسع حدقة العين </a:t>
            </a:r>
            <a:endParaRPr lang="ar-IQ" altLang="ar-IQ" sz="2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09600" lvl="0" indent="-609600" algn="just">
              <a:lnSpc>
                <a:spcPct val="80000"/>
              </a:lnSpc>
            </a:pPr>
            <a:r>
              <a:rPr lang="ar-SA" altLang="ar-IQ" sz="28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وترتخي</a:t>
            </a:r>
            <a:r>
              <a:rPr lang="ar-SA" altLang="ar-IQ" sz="28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في حالة شدة الضوء لتصغر حدقة العين </a:t>
            </a:r>
            <a:endParaRPr lang="ar-IQ" altLang="ar-IQ" sz="28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09600" lvl="0" indent="-609600" algn="just">
              <a:lnSpc>
                <a:spcPct val="80000"/>
              </a:lnSpc>
            </a:pPr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ويتحدد </a:t>
            </a:r>
            <a:r>
              <a:rPr lang="ar-SA" altLang="ar-IQ" sz="28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لون عين الشخص تبعا للون القزحية</a:t>
            </a:r>
            <a:r>
              <a:rPr lang="ar-SA" altLang="ar-IQ" sz="28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2099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marL="609600" lvl="0" indent="-609600">
              <a:lnSpc>
                <a:spcPct val="80000"/>
              </a:lnSpc>
              <a:spcBef>
                <a:spcPct val="20000"/>
              </a:spcBef>
            </a:pPr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عدسة العين </a:t>
            </a:r>
            <a:r>
              <a:rPr lang="ar-SA" altLang="ar-IQ" b="1" dirty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(</a:t>
            </a:r>
            <a:r>
              <a:rPr lang="en-US" altLang="ar-IQ" b="1" u="sng" dirty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Lens</a:t>
            </a:r>
            <a:r>
              <a:rPr lang="ar-SA" altLang="ar-IQ" b="1" dirty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) </a:t>
            </a:r>
            <a:endParaRPr lang="ar-IQ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pPr marL="609600" lvl="0" indent="-609600" algn="just">
              <a:lnSpc>
                <a:spcPct val="80000"/>
              </a:lnSpc>
            </a:pPr>
            <a:r>
              <a:rPr lang="ar-SA" altLang="ar-IQ" sz="4400" b="1" dirty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ويلي القزحية </a:t>
            </a:r>
            <a:r>
              <a:rPr lang="ar-SA" altLang="ar-IQ" sz="4400" b="1" u="sng" dirty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عدسة العين</a:t>
            </a:r>
            <a:r>
              <a:rPr lang="ar-SA" altLang="ar-IQ" sz="4400" b="1" dirty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 (</a:t>
            </a:r>
            <a:r>
              <a:rPr lang="en-US" altLang="ar-IQ" sz="4400" b="1" u="sng" dirty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Lens</a:t>
            </a:r>
            <a:r>
              <a:rPr lang="ar-SA" altLang="ar-IQ" sz="4400" b="1" dirty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endParaRPr lang="ar-IQ" altLang="ar-IQ" sz="4400" b="1" dirty="0" smtClean="0">
              <a:solidFill>
                <a:srgbClr val="FF66FF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09600" lvl="0" indent="-609600" algn="just">
              <a:lnSpc>
                <a:spcPct val="80000"/>
              </a:lnSpc>
            </a:pPr>
            <a:r>
              <a:rPr lang="ar-IQ" altLang="ar-IQ" sz="4400" b="1" dirty="0" smtClean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وهي </a:t>
            </a:r>
            <a:r>
              <a:rPr lang="ar-IQ" altLang="ar-IQ" sz="4400" b="1" dirty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جسم بلوري مطاطي شفاف محدب السطحين </a:t>
            </a:r>
            <a:endParaRPr lang="ar-IQ" altLang="ar-IQ" sz="4400" b="1" dirty="0" smtClean="0">
              <a:solidFill>
                <a:srgbClr val="CC0066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609600" lvl="0" indent="-609600" algn="just">
              <a:lnSpc>
                <a:spcPct val="80000"/>
              </a:lnSpc>
            </a:pPr>
            <a:r>
              <a:rPr lang="ar-IQ" altLang="ar-IQ" sz="4400" b="1" dirty="0" smtClean="0">
                <a:solidFill>
                  <a:srgbClr val="0033CC"/>
                </a:solidFill>
                <a:latin typeface="Simplified Arabic" pitchFamily="18" charset="-78"/>
                <a:cs typeface="Simplified Arabic" pitchFamily="18" charset="-78"/>
              </a:rPr>
              <a:t>تحدبه </a:t>
            </a:r>
            <a:r>
              <a:rPr lang="ar-IQ" altLang="ar-IQ" sz="4400" b="1" dirty="0">
                <a:solidFill>
                  <a:srgbClr val="0033CC"/>
                </a:solidFill>
                <a:latin typeface="Simplified Arabic" pitchFamily="18" charset="-78"/>
                <a:cs typeface="Simplified Arabic" pitchFamily="18" charset="-78"/>
              </a:rPr>
              <a:t>للأمام تقع خلف </a:t>
            </a:r>
            <a:r>
              <a:rPr lang="ar-IQ" altLang="ar-IQ" sz="4400" b="1" dirty="0" smtClean="0">
                <a:solidFill>
                  <a:srgbClr val="0033CC"/>
                </a:solidFill>
                <a:latin typeface="Simplified Arabic" pitchFamily="18" charset="-78"/>
                <a:cs typeface="Simplified Arabic" pitchFamily="18" charset="-78"/>
              </a:rPr>
              <a:t>القزحية.</a:t>
            </a:r>
          </a:p>
          <a:p>
            <a:pPr marL="609600" lvl="0" indent="-609600" algn="just">
              <a:lnSpc>
                <a:spcPct val="80000"/>
              </a:lnSpc>
            </a:pPr>
            <a:r>
              <a:rPr lang="ar-SA" altLang="ar-IQ" sz="44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يمر </a:t>
            </a:r>
            <a:r>
              <a:rPr lang="ar-SA" altLang="ar-IQ" sz="4400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خلالها الضوء ليصل إلى الشبكية (</a:t>
            </a:r>
            <a:r>
              <a:rPr lang="en-US" altLang="ar-IQ" sz="4400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Retina</a:t>
            </a:r>
            <a:r>
              <a:rPr lang="ar-SA" altLang="ar-IQ" sz="4400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endParaRPr lang="en-US" altLang="ar-IQ" sz="4400" b="1" dirty="0">
              <a:solidFill>
                <a:srgbClr val="CC00CC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13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القزحية والقرنية والحدقة والشبكية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545137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18436" name="Picture 4" descr="image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413"/>
            <a:ext cx="684076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3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865188"/>
          </a:xfrm>
        </p:spPr>
        <p:txBody>
          <a:bodyPr/>
          <a:lstStyle/>
          <a:p>
            <a:pPr eaLnBrk="1" hangingPunct="1"/>
            <a:r>
              <a:rPr lang="ar-IQ" altLang="ar-IQ" dirty="0" smtClean="0">
                <a:solidFill>
                  <a:srgbClr val="0033CC"/>
                </a:solidFill>
              </a:rPr>
              <a:t>بسم الله الرحمن الرحيم </a:t>
            </a:r>
            <a:endParaRPr lang="en-US" altLang="ar-IQ" dirty="0" smtClean="0">
              <a:solidFill>
                <a:srgbClr val="0033CC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341438"/>
            <a:ext cx="8280400" cy="5111750"/>
          </a:xfrm>
        </p:spPr>
        <p:txBody>
          <a:bodyPr/>
          <a:lstStyle/>
          <a:p>
            <a:pPr eaLnBrk="1" hangingPunct="1"/>
            <a:r>
              <a:rPr lang="ar-IQ" altLang="ar-IQ" sz="4800" b="1" dirty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محاضرة رقم (14)</a:t>
            </a:r>
            <a:endParaRPr lang="en-US" altLang="ar-IQ" sz="4800" b="1" dirty="0">
              <a:solidFill>
                <a:srgbClr val="CC0066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eaLnBrk="1" hangingPunct="1"/>
            <a:r>
              <a:rPr lang="ar-IQ" altLang="ar-IQ" sz="4800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جهاز الحواس وإصاباته</a:t>
            </a:r>
          </a:p>
          <a:p>
            <a:pPr eaLnBrk="1" hangingPunct="1"/>
            <a:r>
              <a:rPr lang="ar-IQ" altLang="ar-IQ" sz="48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( </a:t>
            </a:r>
            <a:r>
              <a:rPr lang="en-US" altLang="ar-IQ" sz="48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The </a:t>
            </a:r>
            <a:r>
              <a:rPr lang="en-US" altLang="ar-IQ" sz="4800" b="1" dirty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five senses</a:t>
            </a:r>
            <a:r>
              <a:rPr lang="ar-IQ" altLang="ar-IQ" sz="4800" b="1" dirty="0" smtClean="0">
                <a:solidFill>
                  <a:srgbClr val="6600FF"/>
                </a:solidFill>
                <a:latin typeface="Simplified Arabic" pitchFamily="18" charset="-78"/>
                <a:cs typeface="Simplified Arabic" pitchFamily="18" charset="-78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718908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والمكون الثالث لمقلة العين / ثالثاً الداخلية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>
            <a:normAutofit fontScale="92500"/>
          </a:bodyPr>
          <a:lstStyle/>
          <a:p>
            <a:pPr algn="just" eaLnBrk="1" hangingPunct="1"/>
            <a:r>
              <a:rPr lang="ar-IQ" altLang="ar-IQ" sz="5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ثالثاً ـ</a:t>
            </a:r>
            <a:r>
              <a:rPr lang="ar-SA" altLang="ar-IQ" sz="5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الداخلية </a:t>
            </a:r>
            <a:r>
              <a:rPr lang="ar-SA" altLang="ar-IQ" sz="5400" b="1" dirty="0" smtClean="0">
                <a:latin typeface="Simplified Arabic" pitchFamily="18" charset="-78"/>
                <a:cs typeface="Simplified Arabic" pitchFamily="18" charset="-78"/>
              </a:rPr>
              <a:t>: وهي عصبية تسمى </a:t>
            </a:r>
            <a:r>
              <a:rPr lang="ar-SA" altLang="ar-IQ" sz="5400" b="1" u="sng" dirty="0" smtClean="0">
                <a:latin typeface="Simplified Arabic" pitchFamily="18" charset="-78"/>
                <a:cs typeface="Simplified Arabic" pitchFamily="18" charset="-78"/>
              </a:rPr>
              <a:t>الشبكية </a:t>
            </a:r>
            <a:r>
              <a:rPr lang="ar-SA" altLang="ar-IQ" sz="5400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en-US" altLang="ar-IQ" sz="5400" b="1" dirty="0" smtClean="0">
                <a:latin typeface="Simplified Arabic" pitchFamily="18" charset="-78"/>
                <a:cs typeface="Simplified Arabic" pitchFamily="18" charset="-78"/>
              </a:rPr>
              <a:t>Retina</a:t>
            </a:r>
            <a:r>
              <a:rPr lang="ar-SA" altLang="ar-IQ" sz="5400" b="1" dirty="0" smtClean="0">
                <a:latin typeface="Simplified Arabic" pitchFamily="18" charset="-78"/>
                <a:cs typeface="Simplified Arabic" pitchFamily="18" charset="-78"/>
              </a:rPr>
              <a:t>) </a:t>
            </a:r>
          </a:p>
          <a:p>
            <a:pPr algn="just" eaLnBrk="1" hangingPunct="1"/>
            <a:r>
              <a:rPr lang="ar-SA" altLang="ar-IQ" sz="54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وهي عبارة عن غشاء رقيق وشفاف ويخرج منها العصب البصري</a:t>
            </a:r>
            <a:r>
              <a:rPr lang="ar-IQ" altLang="ar-IQ" sz="54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5400" b="1" dirty="0" smtClean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وترجع أهمية الشبكية في احتفاظها بخلايا الرؤية.</a:t>
            </a:r>
            <a:r>
              <a:rPr lang="en-US" altLang="ar-IQ" sz="5400" b="1" dirty="0" smtClean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32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شبكية العين</a:t>
            </a:r>
            <a:endParaRPr lang="ar-IQ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17039"/>
            <a:ext cx="8229600" cy="464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95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Autofit/>
          </a:bodyPr>
          <a:lstStyle/>
          <a:p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عضلات التي تتحكم بحركة مقلة العين</a:t>
            </a:r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738" y="981075"/>
            <a:ext cx="7827962" cy="5761038"/>
          </a:xfrm>
          <a:noFill/>
        </p:spPr>
      </p:pic>
    </p:spTree>
    <p:extLst>
      <p:ext uri="{BB962C8B-B14F-4D97-AF65-F5344CB8AC3E}">
        <p14:creationId xmlns:p14="http://schemas.microsoft.com/office/powerpoint/2010/main" val="27482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وان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شبكية العين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056784" cy="5040560"/>
          </a:xfrm>
          <a:noFill/>
        </p:spPr>
      </p:pic>
    </p:spTree>
    <p:extLst>
      <p:ext uri="{BB962C8B-B14F-4D97-AF65-F5344CB8AC3E}">
        <p14:creationId xmlns:p14="http://schemas.microsoft.com/office/powerpoint/2010/main" val="208920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ar-IQ" altLang="ar-IQ" sz="3600" b="1" dirty="0" smtClean="0">
                <a:solidFill>
                  <a:srgbClr val="FF0000"/>
                </a:solidFill>
              </a:rPr>
              <a:t>صورة توضح تركيبات العين</a:t>
            </a:r>
            <a:endParaRPr lang="en-US" altLang="ar-IQ" sz="3600" b="1" dirty="0" smtClean="0">
              <a:solidFill>
                <a:srgbClr val="FF0000"/>
              </a:solidFill>
            </a:endParaRPr>
          </a:p>
        </p:txBody>
      </p:sp>
      <p:pic>
        <p:nvPicPr>
          <p:cNvPr id="22531" name="Picture 4" descr="untitl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196975"/>
            <a:ext cx="7561263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71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>
            <a:noAutofit/>
          </a:bodyPr>
          <a:lstStyle/>
          <a:p>
            <a:pPr eaLnBrk="1" hangingPunct="1"/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ميكانيكية عمل العين</a:t>
            </a:r>
            <a:r>
              <a:rPr lang="ar-IQ" altLang="ar-IQ" sz="40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40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785225" cy="56896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ar-SA" altLang="ar-IQ" sz="40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يتم الأبصار عن طريق مرور أشعة الضوء المنعكسة من الشيء المراد رؤيته من خلال</a:t>
            </a:r>
            <a:r>
              <a:rPr lang="ar-IQ" altLang="ar-IQ" sz="40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 الألية الآتية</a:t>
            </a:r>
            <a:r>
              <a:rPr lang="ar-SA" altLang="ar-IQ" sz="40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4000" b="1" dirty="0" smtClean="0">
                <a:solidFill>
                  <a:srgbClr val="0070C0"/>
                </a:solidFill>
                <a:latin typeface="Simplified Arabic" pitchFamily="18" charset="-78"/>
                <a:cs typeface="Simplified Arabic" pitchFamily="18" charset="-78"/>
              </a:rPr>
              <a:t>:-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44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4400" b="1" u="sng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القرنية</a:t>
            </a:r>
            <a:r>
              <a:rPr lang="ar-SA" altLang="ar-IQ" sz="44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sz="4400" b="1" dirty="0" smtClean="0">
                <a:latin typeface="Simplified Arabic" pitchFamily="18" charset="-78"/>
                <a:cs typeface="Simplified Arabic" pitchFamily="18" charset="-78"/>
              </a:rPr>
              <a:t>في الجزء الأمامي من العين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- تُحَدد كمية الضوء الذي يدخل العين عن </a:t>
            </a:r>
            <a:r>
              <a:rPr lang="ar-IQ" altLang="ar-IQ" sz="44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طريق البؤبؤ</a:t>
            </a:r>
            <a:r>
              <a:rPr lang="ar-IQ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حيث تتسع فتحته في الظلام وتضيق في وجود الضوء 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4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وتتحكم العضلات 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الموجودة على طرفي العدسة بهذه الحركة.</a:t>
            </a:r>
          </a:p>
          <a:p>
            <a:pPr algn="just" eaLnBrk="1" hangingPunct="1">
              <a:lnSpc>
                <a:spcPct val="80000"/>
              </a:lnSpc>
            </a:pPr>
            <a:endParaRPr lang="ar-IQ" altLang="ar-IQ" sz="4400" dirty="0">
              <a:latin typeface="Simplified Arabic" pitchFamily="18" charset="-78"/>
              <a:cs typeface="Simplified Arabic" pitchFamily="18" charset="-78"/>
            </a:endParaRPr>
          </a:p>
          <a:p>
            <a:pPr algn="l">
              <a:lnSpc>
                <a:spcPct val="80000"/>
              </a:lnSpc>
            </a:pPr>
            <a:r>
              <a:rPr lang="ar-IQ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تكملة ميكانيكية عمل العين</a:t>
            </a:r>
            <a:endParaRPr lang="ar-IQ" altLang="ar-IQ" sz="4400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153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تكملة ميكانيكية عمل العين</a:t>
            </a:r>
            <a:endParaRPr lang="ar-IQ" sz="36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544616"/>
          </a:xfrm>
        </p:spPr>
        <p:txBody>
          <a:bodyPr>
            <a:normAutofit/>
          </a:bodyPr>
          <a:lstStyle/>
          <a:p>
            <a:pPr lvl="0" algn="just">
              <a:lnSpc>
                <a:spcPct val="80000"/>
              </a:lnSpc>
            </a:pPr>
            <a:r>
              <a:rPr lang="ar-IQ" altLang="ar-IQ" sz="3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وبعد نفاذ (وصول) </a:t>
            </a: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الضوء إلى </a:t>
            </a:r>
            <a:r>
              <a:rPr lang="ar-IQ" altLang="ar-IQ" sz="3600" b="1" u="sng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العدسة</a:t>
            </a: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altLang="ar-IQ" sz="3600" b="1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lnSpc>
                <a:spcPct val="80000"/>
              </a:lnSpc>
            </a:pPr>
            <a:r>
              <a:rPr lang="ar-IQ" altLang="ar-IQ" sz="3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تقوم </a:t>
            </a:r>
            <a:r>
              <a:rPr lang="ar-IQ" altLang="ar-IQ" sz="3600" b="1" u="sng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العدسة</a:t>
            </a: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بعكس الصورة على </a:t>
            </a:r>
            <a:r>
              <a:rPr lang="ar-IQ" altLang="ar-IQ" sz="3600" b="1" u="sng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الشبكية</a:t>
            </a: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التي </a:t>
            </a:r>
            <a:r>
              <a:rPr lang="ar-SA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تستقبل الصورة مقلوبة</a:t>
            </a: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lvl="0" algn="just">
              <a:lnSpc>
                <a:spcPct val="80000"/>
              </a:lnSpc>
            </a:pPr>
            <a:r>
              <a:rPr lang="ar-IQ" altLang="ar-IQ" sz="3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تقوم </a:t>
            </a:r>
            <a:r>
              <a:rPr lang="ar-IQ" altLang="ar-IQ" sz="3600" b="1" u="sng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الشبكية</a:t>
            </a: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بتحويل الصورة إلى إشارات يتم إرسالها عبر </a:t>
            </a:r>
            <a:r>
              <a:rPr lang="ar-IQ" altLang="ar-IQ" sz="36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العصب البصري</a:t>
            </a: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إلى الدماغ </a:t>
            </a:r>
            <a:r>
              <a:rPr lang="ar-SA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حيث تستعيد الصورة وضعها مرة أخرى</a:t>
            </a: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lvl="0" algn="just">
              <a:lnSpc>
                <a:spcPct val="80000"/>
              </a:lnSpc>
            </a:pPr>
            <a:r>
              <a:rPr lang="ar-IQ" altLang="ar-IQ" sz="3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SA" altLang="ar-IQ" sz="36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وتتحرك </a:t>
            </a:r>
            <a:r>
              <a:rPr lang="ar-SA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العين بواسطة </a:t>
            </a:r>
            <a:r>
              <a:rPr lang="ar-IQ" altLang="ar-IQ" sz="36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ستة عضلات</a:t>
            </a: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إرادية متصلة بها تُحركها وتوجهها إلى جميع الجهات هذه العضلات تقوم بالتنسيق بين حركة العينين لرؤية الجسم المرئي بصورة واحدة طبيعية ولتجنب النظر </a:t>
            </a:r>
            <a:r>
              <a:rPr lang="ar-IQ" altLang="ar-IQ" sz="3600" b="1" dirty="0" err="1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الازدواجي</a:t>
            </a:r>
            <a:r>
              <a:rPr lang="ar-IQ" altLang="ar-IQ" sz="36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 </a:t>
            </a:r>
            <a:endParaRPr lang="en-US" altLang="ar-IQ" sz="36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24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ميكانيكية عمل العين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1" y="1484784"/>
            <a:ext cx="727315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10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>
            <a:noAutofit/>
          </a:bodyPr>
          <a:lstStyle/>
          <a:p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ميكانيكية عمل العين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052513"/>
            <a:ext cx="7920038" cy="5545137"/>
          </a:xfrm>
          <a:noFill/>
        </p:spPr>
      </p:pic>
    </p:spTree>
    <p:extLst>
      <p:ext uri="{BB962C8B-B14F-4D97-AF65-F5344CB8AC3E}">
        <p14:creationId xmlns:p14="http://schemas.microsoft.com/office/powerpoint/2010/main" val="13650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ar-IQ" altLang="ar-IQ" sz="32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ميكانيكية عمل العين</a:t>
            </a:r>
            <a:endParaRPr lang="en-US" altLang="ar-IQ" sz="40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688013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27652" name="Picture 5" descr="images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25538"/>
            <a:ext cx="6696075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1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9142" y="260124"/>
            <a:ext cx="8229600" cy="634082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IQ" sz="2000" b="1" dirty="0">
                <a:solidFill>
                  <a:srgbClr val="FF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المحاضرة الرابعة </a:t>
            </a:r>
            <a:r>
              <a:rPr lang="ar-IQ" sz="2000" b="1" dirty="0" smtClean="0">
                <a:solidFill>
                  <a:srgbClr val="FF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عشر: جهاز </a:t>
            </a:r>
            <a:r>
              <a:rPr lang="ar-IQ" sz="2000" b="1" dirty="0">
                <a:solidFill>
                  <a:srgbClr val="FF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الحواس وإصاباته </a:t>
            </a:r>
            <a:r>
              <a:rPr lang="en-US" sz="2000" b="1" dirty="0">
                <a:solidFill>
                  <a:srgbClr val="FF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The five </a:t>
            </a:r>
            <a:r>
              <a:rPr lang="en-US" sz="2000" b="1" dirty="0" smtClean="0">
                <a:solidFill>
                  <a:srgbClr val="FF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senses</a:t>
            </a:r>
            <a:r>
              <a:rPr lang="ar-IQ" sz="2000" b="1" dirty="0" smtClean="0">
                <a:solidFill>
                  <a:srgbClr val="FF0000"/>
                </a:solidFill>
                <a:ea typeface="Calibri"/>
                <a:cs typeface="Simplified Arabic"/>
              </a:rPr>
              <a:t>(الجزء </a:t>
            </a:r>
            <a:r>
              <a:rPr lang="ar-IQ" sz="2000" b="1" dirty="0">
                <a:solidFill>
                  <a:srgbClr val="FF0000"/>
                </a:solidFill>
                <a:ea typeface="Calibri"/>
                <a:cs typeface="Simplified Arabic"/>
              </a:rPr>
              <a:t>الأول</a:t>
            </a:r>
            <a:r>
              <a:rPr lang="ar-IQ" sz="2000" b="1" dirty="0" smtClean="0">
                <a:solidFill>
                  <a:srgbClr val="FF0000"/>
                </a:solidFill>
                <a:ea typeface="Calibri"/>
                <a:cs typeface="Simplified Arabic"/>
              </a:rPr>
              <a:t>)</a:t>
            </a:r>
            <a:endParaRPr lang="ar-IQ" sz="20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/>
          <a:lstStyle/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"/>
            </a:pPr>
            <a:r>
              <a:rPr lang="ar-IQ" sz="2400" b="1" dirty="0">
                <a:solidFill>
                  <a:srgbClr val="FF0000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محاور المحاضرة</a:t>
            </a:r>
            <a:endParaRPr lang="en-US" sz="2400" dirty="0">
              <a:solidFill>
                <a:srgbClr val="FF0000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IQ" sz="2400" b="1" dirty="0">
                <a:solidFill>
                  <a:srgbClr val="6600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5- جهاز الحواس                 </a:t>
            </a:r>
            <a:r>
              <a:rPr lang="ar-IQ" sz="2400" b="1" dirty="0" smtClean="0">
                <a:solidFill>
                  <a:srgbClr val="6600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            </a:t>
            </a:r>
            <a:r>
              <a:rPr lang="en-US" sz="2400" b="1" dirty="0">
                <a:solidFill>
                  <a:srgbClr val="6600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The five senses</a:t>
            </a:r>
            <a:endParaRPr lang="en-US" sz="2400" dirty="0">
              <a:solidFill>
                <a:srgbClr val="6600FF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IQ" sz="2400" b="1" dirty="0">
                <a:solidFill>
                  <a:srgbClr val="CC0099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5ـ1 أعضاء الحواس الخمسة           </a:t>
            </a:r>
            <a:r>
              <a:rPr lang="ar-IQ" sz="2400" b="1" dirty="0" smtClean="0">
                <a:solidFill>
                  <a:srgbClr val="CC0099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       </a:t>
            </a:r>
            <a:r>
              <a:rPr lang="en-US" sz="2400" b="1" dirty="0">
                <a:solidFill>
                  <a:srgbClr val="CC0099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The five senses</a:t>
            </a:r>
            <a:endParaRPr lang="en-US" sz="2400" dirty="0">
              <a:solidFill>
                <a:srgbClr val="CC0099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-635" algn="l"/>
              </a:tabLst>
            </a:pPr>
            <a:r>
              <a:rPr lang="ar-SA" sz="2400" b="1" dirty="0">
                <a:solidFill>
                  <a:srgbClr val="FF66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5ـ1 الجهاز العصبي </a:t>
            </a:r>
            <a:r>
              <a:rPr lang="ar-SA" sz="2400" b="1" dirty="0" smtClean="0">
                <a:solidFill>
                  <a:srgbClr val="FF66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والحواس  </a:t>
            </a:r>
            <a:r>
              <a:rPr lang="en-US" sz="2400" b="1" dirty="0">
                <a:solidFill>
                  <a:srgbClr val="FF66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Sense and nervous system</a:t>
            </a:r>
            <a:endParaRPr lang="en-US" sz="2400" dirty="0">
              <a:solidFill>
                <a:srgbClr val="FF66FF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-635" algn="l"/>
              </a:tabLst>
            </a:pPr>
            <a:r>
              <a:rPr lang="ar-IQ" sz="2400" b="1" dirty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5ـ2 الحواس الخمسة                </a:t>
            </a:r>
            <a:r>
              <a:rPr lang="ar-IQ" sz="2400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          </a:t>
            </a:r>
            <a:r>
              <a:rPr lang="en-US" sz="2400" b="1" dirty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The five senses</a:t>
            </a:r>
            <a:endParaRPr lang="en-US" sz="2400" dirty="0">
              <a:solidFill>
                <a:srgbClr val="6699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89535" algn="l"/>
                <a:tab pos="179705" algn="l"/>
              </a:tabLst>
            </a:pPr>
            <a:r>
              <a:rPr lang="ar-IQ" sz="2400" b="1" dirty="0">
                <a:solidFill>
                  <a:srgbClr val="CC00CC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5ـ3 القدرات التشريحية التي تحمي العين من الإصابات الرياضية</a:t>
            </a:r>
            <a:endParaRPr lang="en-US" sz="2400" dirty="0">
              <a:solidFill>
                <a:srgbClr val="CC00CC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89535" algn="l"/>
                <a:tab pos="179705" algn="l"/>
              </a:tabLst>
            </a:pPr>
            <a:r>
              <a:rPr lang="ar-IQ" sz="2400" b="1" dirty="0">
                <a:solidFill>
                  <a:srgbClr val="3366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5ـ4 بعض إصابات العين                  </a:t>
            </a:r>
            <a:r>
              <a:rPr lang="ar-IQ" sz="2400" b="1" dirty="0" smtClean="0">
                <a:solidFill>
                  <a:srgbClr val="3366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          </a:t>
            </a:r>
            <a:r>
              <a:rPr lang="en-US" sz="2400" b="1" dirty="0">
                <a:solidFill>
                  <a:srgbClr val="3366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eye Injuries</a:t>
            </a:r>
            <a:endParaRPr lang="en-US" sz="2400" dirty="0">
              <a:solidFill>
                <a:srgbClr val="3366FF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"/>
              <a:tabLst>
                <a:tab pos="179705" algn="l"/>
              </a:tabLst>
            </a:pP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أولاً ـ  كدمة العين                              </a:t>
            </a:r>
            <a:r>
              <a:rPr lang="ar-IQ" sz="2400" b="1" dirty="0" smtClean="0">
                <a:latin typeface="Simplified Arabic" pitchFamily="18" charset="-78"/>
                <a:cs typeface="Simplified Arabic" pitchFamily="18" charset="-78"/>
              </a:rPr>
              <a:t>            </a:t>
            </a:r>
            <a:r>
              <a:rPr lang="en-US" sz="2400" b="1" dirty="0">
                <a:latin typeface="Simplified Arabic" pitchFamily="18" charset="-78"/>
                <a:cs typeface="Simplified Arabic" pitchFamily="18" charset="-78"/>
              </a:rPr>
              <a:t>Bruise</a:t>
            </a:r>
            <a:endParaRPr lang="en-US" sz="2400" dirty="0"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"/>
              <a:tabLst>
                <a:tab pos="179705" algn="l"/>
              </a:tabLst>
            </a:pPr>
            <a:r>
              <a:rPr lang="ar-IQ" sz="2400" b="1" dirty="0">
                <a:latin typeface="Simplified Arabic" pitchFamily="18" charset="-78"/>
                <a:cs typeface="Simplified Arabic" pitchFamily="18" charset="-78"/>
              </a:rPr>
              <a:t>ثانياً : جسم غريب في العين :</a:t>
            </a:r>
            <a:endParaRPr lang="en-US" sz="2400" dirty="0">
              <a:latin typeface="Simplified Arabic" pitchFamily="18" charset="-78"/>
              <a:cs typeface="Simplified Arabic" pitchFamily="18" charset="-78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79705" algn="l"/>
              </a:tabLst>
            </a:pPr>
            <a:r>
              <a:rPr lang="ar-IQ" sz="2400" b="1" dirty="0">
                <a:solidFill>
                  <a:srgbClr val="3366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ثانياً : حاسة الشم                          </a:t>
            </a:r>
            <a:r>
              <a:rPr lang="ar-IQ" sz="2400" b="1" dirty="0" smtClean="0">
                <a:solidFill>
                  <a:srgbClr val="3366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                </a:t>
            </a:r>
            <a:r>
              <a:rPr lang="en-US" sz="2400" b="1" dirty="0">
                <a:solidFill>
                  <a:srgbClr val="3366FF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Smell</a:t>
            </a:r>
            <a:endParaRPr lang="en-US" sz="2400" dirty="0">
              <a:solidFill>
                <a:srgbClr val="3366FF"/>
              </a:solidFill>
              <a:latin typeface="Simplified Arabic" pitchFamily="18" charset="-78"/>
              <a:ea typeface="Calibri"/>
              <a:cs typeface="Simplified Arabic" pitchFamily="18" charset="-78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/>
              <a:buChar char=""/>
              <a:tabLst>
                <a:tab pos="179705" algn="l"/>
              </a:tabLst>
            </a:pPr>
            <a:r>
              <a:rPr lang="ar-IQ" sz="2400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إصابات الأنف                                </a:t>
            </a:r>
            <a:r>
              <a:rPr lang="ar-IQ" sz="24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   </a:t>
            </a:r>
            <a:r>
              <a:rPr lang="en-US" sz="2400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Nose injuries</a:t>
            </a:r>
            <a:endParaRPr lang="en-US" sz="2400" dirty="0">
              <a:solidFill>
                <a:srgbClr val="CC00CC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79705" algn="l"/>
              </a:tabLst>
            </a:pPr>
            <a:r>
              <a:rPr lang="ar-IQ" sz="2400" b="1" dirty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نزيف الأنف                       </a:t>
            </a:r>
            <a:r>
              <a:rPr lang="ar-IQ" sz="2400" b="1" dirty="0" smtClean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   </a:t>
            </a:r>
            <a:r>
              <a:rPr lang="en-US" sz="2400" b="1" dirty="0">
                <a:solidFill>
                  <a:srgbClr val="CC0099"/>
                </a:solidFill>
                <a:latin typeface="Simplified Arabic" pitchFamily="18" charset="-78"/>
                <a:cs typeface="Simplified Arabic" pitchFamily="18" charset="-78"/>
              </a:rPr>
              <a:t>The nose hemorrhage</a:t>
            </a:r>
            <a:endParaRPr lang="en-US" sz="2400" dirty="0">
              <a:solidFill>
                <a:srgbClr val="CC0099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79705" algn="l"/>
              </a:tabLst>
            </a:pPr>
            <a:r>
              <a:rPr lang="ar-IQ" sz="2400" b="1" dirty="0">
                <a:solidFill>
                  <a:srgbClr val="FF0066"/>
                </a:solidFill>
                <a:latin typeface="Simplified Arabic" pitchFamily="18" charset="-78"/>
                <a:cs typeface="Simplified Arabic" pitchFamily="18" charset="-78"/>
              </a:rPr>
              <a:t>كسر عظام الأنف               </a:t>
            </a:r>
            <a:r>
              <a:rPr lang="ar-IQ" sz="2400" b="1" dirty="0" smtClean="0">
                <a:solidFill>
                  <a:srgbClr val="FF0066"/>
                </a:solidFill>
                <a:latin typeface="Simplified Arabic" pitchFamily="18" charset="-78"/>
                <a:cs typeface="Simplified Arabic" pitchFamily="18" charset="-78"/>
              </a:rPr>
              <a:t>    </a:t>
            </a:r>
            <a:r>
              <a:rPr lang="en-US" sz="2400" b="1" dirty="0">
                <a:solidFill>
                  <a:srgbClr val="FF0066"/>
                </a:solidFill>
                <a:latin typeface="Simplified Arabic" pitchFamily="18" charset="-78"/>
                <a:cs typeface="Simplified Arabic" pitchFamily="18" charset="-78"/>
              </a:rPr>
              <a:t>Fracturing  nose </a:t>
            </a:r>
            <a:r>
              <a:rPr lang="en-US" sz="2400" b="1" dirty="0" smtClean="0">
                <a:solidFill>
                  <a:srgbClr val="FF0066"/>
                </a:solidFill>
                <a:latin typeface="Simplified Arabic" pitchFamily="18" charset="-78"/>
                <a:cs typeface="Simplified Arabic" pitchFamily="18" charset="-78"/>
              </a:rPr>
              <a:t>bones</a:t>
            </a:r>
            <a:endParaRPr lang="en-US" sz="2400" dirty="0">
              <a:solidFill>
                <a:srgbClr val="FF0066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46580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العضلات المحركة للعين</a:t>
            </a:r>
            <a:endParaRPr lang="en-US" altLang="ar-IQ" sz="36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616575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28676" name="Picture 4" descr="images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1438"/>
            <a:ext cx="6840759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5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العضلات المحركة للعين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29700" name="Picture 4" descr="images (1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1438"/>
            <a:ext cx="748883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4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العضلات الستة المحركة للعين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689600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30724" name="Picture 4" descr="images (1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7777236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3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سؤال</a:t>
            </a:r>
            <a:endParaRPr lang="ar-IQ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90000"/>
              </a:lnSpc>
            </a:pPr>
            <a:r>
              <a:rPr lang="ar-IQ" altLang="ar-IQ" sz="6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ماهي القدرات </a:t>
            </a:r>
            <a:r>
              <a:rPr lang="ar-IQ" altLang="ar-IQ" sz="6600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التشريحية </a:t>
            </a:r>
            <a:r>
              <a:rPr lang="ar-IQ" altLang="ar-IQ" sz="6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التي تمتلكها العين لتحميها </a:t>
            </a:r>
            <a:r>
              <a:rPr lang="ar-IQ" altLang="ar-IQ" sz="6600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ضد الإصابات </a:t>
            </a:r>
            <a:r>
              <a:rPr lang="ar-IQ" altLang="ar-IQ" sz="66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الرياضية؟</a:t>
            </a:r>
            <a:endParaRPr lang="ar-IQ" altLang="ar-IQ" sz="6600" b="1" dirty="0">
              <a:solidFill>
                <a:srgbClr val="CC00CC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06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5ـ3 القدرات التشريحية التي تحمي العين من الإصابات الرياضية</a:t>
            </a:r>
            <a:endParaRPr lang="en-US" altLang="ar-IQ" sz="28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52513"/>
            <a:ext cx="8291264" cy="5400675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ar-IQ" altLang="ar-IQ" sz="40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تمتلك العين عدداً من القدرات التشريحية التي تحميها ضد الإصابات الرياضية وهي :ـ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40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غلق جفن العين (</a:t>
            </a:r>
            <a:r>
              <a:rPr lang="en-US" altLang="ar-IQ" sz="40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Eyelid</a:t>
            </a:r>
            <a:r>
              <a:rPr lang="ar-IQ" altLang="ar-IQ" sz="40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بانعكاس غير إرادي </a:t>
            </a:r>
            <a:r>
              <a:rPr lang="ar-IQ" altLang="ar-IQ" sz="40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ل</a:t>
            </a:r>
            <a:r>
              <a:rPr lang="ar-SA" altLang="ar-IQ" sz="40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منع دخول </a:t>
            </a:r>
            <a:r>
              <a:rPr lang="ar-SA" altLang="ar-IQ" sz="4000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الأتربة</a:t>
            </a:r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 للعين وكذلك </a:t>
            </a:r>
            <a:r>
              <a:rPr lang="ar-SA" altLang="ar-IQ" sz="40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الضوء</a:t>
            </a:r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 الشديد</a:t>
            </a:r>
            <a:endParaRPr lang="ar-IQ" altLang="ar-IQ" sz="4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وتعمل </a:t>
            </a:r>
            <a:r>
              <a:rPr lang="ar-SA" altLang="ar-IQ" sz="40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الأهداب</a:t>
            </a:r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 على مساعدة الجفون في وظيفتها وهي تقفل كل </a:t>
            </a:r>
            <a:r>
              <a:rPr lang="ar-SA" altLang="ar-IQ" sz="4000" b="1" u="sng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6</a:t>
            </a:r>
            <a:r>
              <a:rPr lang="ar-SA" altLang="ar-IQ" sz="4000" b="1" dirty="0" smtClean="0">
                <a:latin typeface="Simplified Arabic" pitchFamily="18" charset="-78"/>
                <a:cs typeface="Simplified Arabic" pitchFamily="18" charset="-78"/>
              </a:rPr>
              <a:t> ثوان تقريبا وبسرعة غير ملحوظة كما تحمي الحواجب العين من تساقط العرق بداخلها.</a:t>
            </a:r>
            <a:endParaRPr lang="ar-IQ" altLang="ar-IQ" sz="4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endParaRPr lang="ar-IQ" altLang="ar-IQ" sz="4000" b="1" dirty="0">
              <a:latin typeface="Simplified Arabic" pitchFamily="18" charset="-78"/>
              <a:cs typeface="Simplified Arabic" pitchFamily="18" charset="-78"/>
            </a:endParaRPr>
          </a:p>
          <a:p>
            <a:pPr algn="l" eaLnBrk="1" hangingPunct="1">
              <a:lnSpc>
                <a:spcPct val="90000"/>
              </a:lnSpc>
            </a:pP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تكملة للقدرات التشريحية لحماية العين</a:t>
            </a:r>
          </a:p>
        </p:txBody>
      </p:sp>
    </p:spTree>
    <p:extLst>
      <p:ext uri="{BB962C8B-B14F-4D97-AF65-F5344CB8AC3E}">
        <p14:creationId xmlns:p14="http://schemas.microsoft.com/office/powerpoint/2010/main" val="247052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تكملة / </a:t>
            </a:r>
            <a:r>
              <a:rPr lang="ar-SA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5ـ3 </a:t>
            </a:r>
            <a:r>
              <a:rPr lang="ar-SA" altLang="ar-IQ" sz="28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القدرات التشريحية التي تحمي العين من الإصابات الرياضية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/>
          <a:p>
            <a:pPr lvl="0" algn="just">
              <a:lnSpc>
                <a:spcPct val="90000"/>
              </a:lnSpc>
            </a:pPr>
            <a:r>
              <a:rPr lang="ar-IQ" altLang="ar-IQ" sz="4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وجودها </a:t>
            </a:r>
            <a:r>
              <a:rPr lang="ar-IQ" altLang="ar-IQ" sz="40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(مقلة العين) في </a:t>
            </a:r>
            <a:r>
              <a:rPr lang="ar-IQ" altLang="ar-IQ" sz="4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داخل </a:t>
            </a:r>
            <a:r>
              <a:rPr lang="ar-IQ" altLang="ar-IQ" sz="4000" b="1" dirty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محجر العين</a:t>
            </a:r>
            <a:r>
              <a:rPr lang="en-US" altLang="ar-IQ" sz="4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(Eye socket) </a:t>
            </a:r>
            <a:r>
              <a:rPr lang="ar-SA" altLang="ar-IQ" sz="4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(حفره العين تحميها من الضربات الخارجية).</a:t>
            </a:r>
            <a:endParaRPr lang="ar-IQ" altLang="ar-IQ" sz="40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lnSpc>
                <a:spcPct val="90000"/>
              </a:lnSpc>
            </a:pPr>
            <a:r>
              <a:rPr lang="ar-IQ" altLang="ar-IQ" sz="4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العين محاطة بطبقة من </a:t>
            </a:r>
            <a:r>
              <a:rPr lang="ar-IQ" altLang="ar-IQ" sz="4000" b="1" dirty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الأنسجة الدهنية</a:t>
            </a:r>
            <a:r>
              <a:rPr lang="ar-IQ" altLang="ar-IQ" sz="4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الرخوة التي تعمل </a:t>
            </a:r>
            <a:r>
              <a:rPr lang="ar-IQ" altLang="ar-IQ" sz="4000" b="1" dirty="0" err="1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غطاءاً</a:t>
            </a:r>
            <a:r>
              <a:rPr lang="ar-IQ" altLang="ar-IQ" sz="4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4000" b="1" dirty="0" err="1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أسفنجياً</a:t>
            </a:r>
            <a:r>
              <a:rPr lang="ar-IQ" altLang="ar-IQ" sz="4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ضد الصدمات.</a:t>
            </a:r>
          </a:p>
          <a:p>
            <a:pPr lvl="0" algn="just">
              <a:lnSpc>
                <a:spcPct val="90000"/>
              </a:lnSpc>
            </a:pPr>
            <a:r>
              <a:rPr lang="ar-SA" altLang="ar-IQ" sz="4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وجود </a:t>
            </a:r>
            <a:r>
              <a:rPr lang="ar-SA" altLang="ar-IQ" sz="4000" b="1" u="sng" dirty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الدموع</a:t>
            </a:r>
            <a:r>
              <a:rPr lang="ar-SA" altLang="ar-IQ" sz="40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في الحافة العلوية الخارجية للعين والتي تنشر سائل مائي يُحافظ عليها من الجفاف. </a:t>
            </a:r>
            <a:endParaRPr lang="en-US" altLang="ar-IQ" sz="40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2514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/>
          </a:bodyPr>
          <a:lstStyle/>
          <a:p>
            <a:r>
              <a:rPr lang="ar-IQ" altLang="ar-IQ" sz="72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5ـ4 بعض إصابات </a:t>
            </a:r>
            <a:r>
              <a:rPr lang="ar-IQ" altLang="ar-IQ" sz="7200" b="1" dirty="0" smtClean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العين</a:t>
            </a:r>
          </a:p>
          <a:p>
            <a:pPr marL="0" indent="0">
              <a:buNone/>
            </a:pPr>
            <a:r>
              <a:rPr lang="ar-IQ" altLang="ar-IQ" sz="7200" b="1" dirty="0" smtClean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 </a:t>
            </a:r>
            <a:r>
              <a:rPr lang="en-US" altLang="ar-IQ" sz="72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eye Injuries</a:t>
            </a:r>
            <a:endParaRPr lang="ar-IQ" sz="7200" dirty="0"/>
          </a:p>
        </p:txBody>
      </p:sp>
    </p:spTree>
    <p:extLst>
      <p:ext uri="{BB962C8B-B14F-4D97-AF65-F5344CB8AC3E}">
        <p14:creationId xmlns:p14="http://schemas.microsoft.com/office/powerpoint/2010/main" val="19178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5ـ4 بعض إصابات العين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eye Injuries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52736"/>
            <a:ext cx="8642350" cy="5616352"/>
          </a:xfrm>
        </p:spPr>
        <p:txBody>
          <a:bodyPr>
            <a:normAutofit fontScale="92500" lnSpcReduction="20000"/>
          </a:bodyPr>
          <a:lstStyle/>
          <a:p>
            <a:pPr algn="just" eaLnBrk="1" hangingPunct="1"/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أولاً ـ  كدمة العين    </a:t>
            </a:r>
            <a:r>
              <a:rPr lang="en-US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Bruise</a:t>
            </a:r>
            <a:endParaRPr lang="ar-IQ" altLang="ar-IQ" sz="36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تحدث كدمة العين نتيجة تعرض العين لشدة خارجية</a:t>
            </a:r>
          </a:p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تؤدي إلى نزف دموي شعري حولها أو في الداخل </a:t>
            </a:r>
          </a:p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حيث يكون النزف حول العين تحت الجلد الرقيق ويترشح الدم ، ويَزرَق الجلد.</a:t>
            </a:r>
          </a:p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أو يكون النزف تحت الغشاء المخاطي للعين (الملتحمة 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conjunctiva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). </a:t>
            </a:r>
          </a:p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وتكون هذه الإصابة </a:t>
            </a:r>
          </a:p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- إما بسيطة </a:t>
            </a:r>
          </a:p>
          <a:p>
            <a:pPr algn="just"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- أو شديدة (كسر محجر العين) مما يؤثر على الرؤية (عدم وضوح الرؤية).</a:t>
            </a:r>
            <a:endParaRPr lang="en-US" altLang="ar-IQ" sz="36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22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إسعافات إصابة كدمة العين </a:t>
            </a:r>
            <a:r>
              <a:rPr lang="en-US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First-aid</a:t>
            </a:r>
            <a:r>
              <a:rPr lang="en-US" altLang="ar-IQ" sz="40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435975" cy="5471889"/>
          </a:xfrm>
        </p:spPr>
        <p:txBody>
          <a:bodyPr/>
          <a:lstStyle/>
          <a:p>
            <a:pPr algn="just" eaLnBrk="1" hangingPunct="1"/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1. وضع </a:t>
            </a:r>
            <a:r>
              <a:rPr lang="ar-IQ" altLang="ar-IQ" sz="44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كمادات باردة 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en-US" altLang="ar-IQ" sz="4400" b="1" dirty="0" smtClean="0">
                <a:latin typeface="Simplified Arabic" pitchFamily="18" charset="-78"/>
                <a:cs typeface="Simplified Arabic" pitchFamily="18" charset="-78"/>
              </a:rPr>
              <a:t>Cold compress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) على العين لمدة نصف ساعة.</a:t>
            </a:r>
          </a:p>
          <a:p>
            <a:pPr algn="just" eaLnBrk="1" hangingPunct="1"/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2. </a:t>
            </a:r>
            <a:r>
              <a:rPr lang="ar-IQ" altLang="ar-IQ" sz="44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راحة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تامة.</a:t>
            </a:r>
          </a:p>
          <a:p>
            <a:pPr algn="just" eaLnBrk="1" hangingPunct="1"/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3. في اليوم التالي من الإصابة استخدام الكمادات </a:t>
            </a:r>
            <a:r>
              <a:rPr lang="ar-IQ" altLang="ar-IQ" sz="4400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الساخنة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 (</a:t>
            </a:r>
            <a:r>
              <a:rPr lang="en-US" altLang="ar-IQ" sz="4400" b="1" dirty="0" smtClean="0">
                <a:latin typeface="Simplified Arabic" pitchFamily="18" charset="-78"/>
                <a:cs typeface="Simplified Arabic" pitchFamily="18" charset="-78"/>
              </a:rPr>
              <a:t>Hot compress</a:t>
            </a:r>
            <a:r>
              <a:rPr lang="ar-IQ" altLang="ar-IQ" sz="4400" b="1" dirty="0" smtClean="0">
                <a:latin typeface="Simplified Arabic" pitchFamily="18" charset="-78"/>
                <a:cs typeface="Simplified Arabic" pitchFamily="18" charset="-78"/>
              </a:rPr>
              <a:t>).</a:t>
            </a:r>
            <a:endParaRPr lang="en-US" altLang="ar-IQ" sz="44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01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Autofit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الإصابة الثانية من إصابات العين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735"/>
            <a:ext cx="8785225" cy="5689377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ar-IQ" altLang="ar-IQ" sz="5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2. جسم غريب في العين :</a:t>
            </a:r>
          </a:p>
          <a:p>
            <a:pPr algn="just" eaLnBrk="1" hangingPunct="1"/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قد يحدث في الألعاب الرياضية </a:t>
            </a:r>
          </a:p>
          <a:p>
            <a:pPr algn="just" eaLnBrk="1" hangingPunct="1"/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ويؤدي إلى </a:t>
            </a:r>
          </a:p>
          <a:p>
            <a:pPr algn="just" eaLnBrk="1" hangingPunct="1"/>
            <a:r>
              <a:rPr lang="ar-IQ" altLang="ar-IQ" sz="5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- ألم</a:t>
            </a: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algn="just" eaLnBrk="1" hangingPunct="1"/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- مع </a:t>
            </a:r>
            <a:r>
              <a:rPr lang="ar-IQ" altLang="ar-IQ" sz="5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احمرارها</a:t>
            </a: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 وتحسس الغدة الدمعية </a:t>
            </a:r>
            <a:r>
              <a:rPr lang="en-US" altLang="ar-IQ" sz="5400" b="1" dirty="0" smtClean="0">
                <a:latin typeface="Simplified Arabic" pitchFamily="18" charset="-78"/>
                <a:cs typeface="Simplified Arabic" pitchFamily="18" charset="-78"/>
              </a:rPr>
              <a:t>(tear gland)</a:t>
            </a: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altLang="ar-IQ" sz="54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92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ar-IQ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مقدمة : الفرق بين الذهن و العقل (للاطلاع فقط)</a:t>
            </a:r>
            <a:endParaRPr lang="ar-IQ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976664"/>
          </a:xfrm>
        </p:spPr>
        <p:txBody>
          <a:bodyPr>
            <a:normAutofit fontScale="77500" lnSpcReduction="20000"/>
          </a:bodyPr>
          <a:lstStyle/>
          <a:p>
            <a:pPr marL="514350" lvl="0" indent="-514350" algn="ctr">
              <a:lnSpc>
                <a:spcPct val="115000"/>
              </a:lnSpc>
              <a:buAutoNum type="arabicParenBoth"/>
            </a:pPr>
            <a:r>
              <a:rPr lang="ar-IQ" sz="4100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الذهن </a:t>
            </a:r>
            <a:r>
              <a:rPr lang="ar-IQ" sz="41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:  </a:t>
            </a:r>
            <a:endParaRPr lang="ar-IQ" sz="4100" b="1" dirty="0" smtClean="0">
              <a:solidFill>
                <a:srgbClr val="FF0000"/>
              </a:solidFill>
              <a:latin typeface="Simplified Arabic" panose="02020603050405020304" pitchFamily="18" charset="-78"/>
              <a:ea typeface="Calibri"/>
              <a:cs typeface="Simplified Arabic" panose="02020603050405020304" pitchFamily="18" charset="-78"/>
            </a:endParaRPr>
          </a:p>
          <a:p>
            <a:pPr lvl="0" algn="just"/>
            <a:r>
              <a:rPr lang="ar-IQ" b="1" dirty="0" smtClean="0">
                <a:solidFill>
                  <a:srgbClr val="6600FF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قوة للنفس </a:t>
            </a:r>
            <a:r>
              <a:rPr lang="ar-IQ" b="1" dirty="0">
                <a:solidFill>
                  <a:srgbClr val="6600FF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تشمل </a:t>
            </a:r>
            <a:r>
              <a:rPr lang="ar-IQ" b="1" dirty="0" smtClean="0">
                <a:solidFill>
                  <a:srgbClr val="6600FF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الحواس (الظاهرة والباطنة) </a:t>
            </a:r>
          </a:p>
          <a:p>
            <a:pPr lvl="0" algn="just"/>
            <a:r>
              <a:rPr lang="ar-IQ" b="1" dirty="0" smtClean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   - </a:t>
            </a:r>
            <a:r>
              <a:rPr lang="ar-IQ" b="1" dirty="0" smtClean="0">
                <a:solidFill>
                  <a:srgbClr val="C0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الظاهرة</a:t>
            </a:r>
            <a:r>
              <a:rPr lang="ar-IQ" b="1" dirty="0" smtClean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 </a:t>
            </a:r>
            <a:r>
              <a:rPr lang="ar-IQ" sz="28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(</a:t>
            </a:r>
            <a:r>
              <a:rPr lang="ar-IQ" sz="28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البصر </a:t>
            </a:r>
            <a:r>
              <a:rPr lang="ar-IQ" sz="28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والسمع والشم </a:t>
            </a:r>
            <a:r>
              <a:rPr lang="ar-IQ" sz="2800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 اللمس والتذوق </a:t>
            </a:r>
            <a:r>
              <a:rPr lang="ar-IQ" sz="2800" b="1" dirty="0" smtClean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  <a:r>
              <a:rPr lang="ar-IQ" b="1" dirty="0" smtClean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 </a:t>
            </a:r>
          </a:p>
          <a:p>
            <a:pPr lvl="0" algn="just"/>
            <a:r>
              <a:rPr lang="ar-IQ" b="1" dirty="0" smtClean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   - و </a:t>
            </a:r>
            <a:r>
              <a:rPr lang="ar-IQ" b="1" dirty="0">
                <a:solidFill>
                  <a:srgbClr val="0070C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الْحَواس </a:t>
            </a:r>
            <a:r>
              <a:rPr lang="ar-IQ" b="1" dirty="0" smtClean="0">
                <a:solidFill>
                  <a:srgbClr val="0070C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الْبَاطِنَة </a:t>
            </a:r>
            <a:r>
              <a:rPr lang="ar-IQ" b="1" dirty="0" smtClean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: هذه القوة معدة </a:t>
            </a:r>
            <a:r>
              <a:rPr lang="ar-IQ" b="1" dirty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لاكتساب العلوم. </a:t>
            </a:r>
            <a:endParaRPr lang="ar-IQ" b="1" dirty="0" smtClean="0">
              <a:solidFill>
                <a:prstClr val="black"/>
              </a:solidFill>
              <a:latin typeface="Simplified Arabic" panose="02020603050405020304" pitchFamily="18" charset="-78"/>
              <a:ea typeface="Calibri"/>
              <a:cs typeface="Simplified Arabic" panose="02020603050405020304" pitchFamily="18" charset="-78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ar-IQ" b="1" u="sng" dirty="0" smtClean="0">
                <a:solidFill>
                  <a:srgbClr val="C0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الذهن</a:t>
            </a:r>
            <a:r>
              <a:rPr lang="ar-IQ" b="1" dirty="0" smtClean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 : هو </a:t>
            </a:r>
            <a:r>
              <a:rPr lang="ar-IQ" b="1" dirty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الاستعداد التام لإدراك العلوم والمعارف </a:t>
            </a:r>
            <a:r>
              <a:rPr lang="ar-IQ" b="1" dirty="0" smtClean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بالفكر.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ar-IQ" b="1" u="sng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وصفاء</a:t>
            </a:r>
            <a:r>
              <a:rPr lang="ar-IQ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 </a:t>
            </a:r>
            <a:r>
              <a:rPr lang="ar-IQ" b="1" u="sng" dirty="0">
                <a:solidFill>
                  <a:srgbClr val="FF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الذهن</a:t>
            </a:r>
            <a:r>
              <a:rPr lang="ar-IQ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 </a:t>
            </a:r>
            <a:r>
              <a:rPr lang="ar-IQ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: </a:t>
            </a:r>
            <a:r>
              <a:rPr lang="ar-IQ" b="1" dirty="0" smtClean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هو </a:t>
            </a:r>
            <a:r>
              <a:rPr lang="ar-IQ" b="1" dirty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عبارة عن استعداد النفس لاستخراج المطلوب بلا تعب.</a:t>
            </a:r>
          </a:p>
          <a:p>
            <a:pPr marL="0" lvl="0" indent="0" algn="ctr">
              <a:lnSpc>
                <a:spcPct val="115000"/>
              </a:lnSpc>
              <a:buNone/>
            </a:pPr>
            <a:r>
              <a:rPr lang="ar-IQ" sz="41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(2) العقل :  </a:t>
            </a:r>
            <a:endParaRPr lang="ar-IQ" sz="4100" b="1" dirty="0" smtClean="0">
              <a:solidFill>
                <a:srgbClr val="FF0000"/>
              </a:solidFill>
              <a:latin typeface="Simplified Arabic" panose="02020603050405020304" pitchFamily="18" charset="-78"/>
              <a:ea typeface="Calibri"/>
              <a:cs typeface="Simplified Arabic" panose="02020603050405020304" pitchFamily="18" charset="-78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ar-IQ" b="1" dirty="0" smtClean="0">
                <a:solidFill>
                  <a:srgbClr val="CC00CC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هو </a:t>
            </a:r>
            <a:r>
              <a:rPr lang="ar-IQ" b="1" dirty="0">
                <a:solidFill>
                  <a:srgbClr val="CC00CC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مصطلح يستعمل عادة لوصف القدرة </a:t>
            </a:r>
            <a:r>
              <a:rPr lang="ar-IQ" b="1" dirty="0" smtClean="0">
                <a:solidFill>
                  <a:srgbClr val="CC00CC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على:</a:t>
            </a:r>
          </a:p>
          <a:p>
            <a:pPr marL="0" lvl="0" indent="0" algn="ctr">
              <a:lnSpc>
                <a:spcPct val="115000"/>
              </a:lnSpc>
              <a:buNone/>
            </a:pPr>
            <a:r>
              <a:rPr lang="ar-IQ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التمييز  و الادراك   و اتخاذ </a:t>
            </a:r>
            <a:r>
              <a:rPr lang="ar-IQ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القرار </a:t>
            </a:r>
            <a:r>
              <a:rPr lang="ar-IQ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و بالتالي السلوك 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ar-IQ" b="1" dirty="0" smtClean="0">
                <a:solidFill>
                  <a:srgbClr val="00B0F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بالاستفادة </a:t>
            </a:r>
            <a:r>
              <a:rPr lang="ar-IQ" b="1" dirty="0">
                <a:solidFill>
                  <a:srgbClr val="00B0F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من </a:t>
            </a:r>
            <a:r>
              <a:rPr lang="ar-IQ" b="1" dirty="0" smtClean="0">
                <a:solidFill>
                  <a:srgbClr val="00B0F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البيانات الواصلة والمخزنة في الدماغ </a:t>
            </a:r>
            <a:r>
              <a:rPr lang="ar-IQ" b="1" dirty="0">
                <a:solidFill>
                  <a:srgbClr val="00B0F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البشري </a:t>
            </a:r>
            <a:endParaRPr lang="ar-IQ" b="1" dirty="0" smtClean="0">
              <a:solidFill>
                <a:srgbClr val="00B0F0"/>
              </a:solidFill>
              <a:latin typeface="Simplified Arabic" panose="02020603050405020304" pitchFamily="18" charset="-78"/>
              <a:ea typeface="Calibri"/>
              <a:cs typeface="Simplified Arabic" panose="02020603050405020304" pitchFamily="18" charset="-78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ar-IQ" b="1" dirty="0" smtClean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وخاصة </a:t>
            </a:r>
            <a:r>
              <a:rPr lang="ar-IQ" b="1" dirty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تلك الوظائف التي يكون فيها الإنسان واعيا بشكل شخصي مثل : </a:t>
            </a:r>
            <a:endParaRPr lang="ar-IQ" b="1" dirty="0" smtClean="0">
              <a:solidFill>
                <a:prstClr val="black"/>
              </a:solidFill>
              <a:latin typeface="Simplified Arabic" panose="02020603050405020304" pitchFamily="18" charset="-78"/>
              <a:ea typeface="Calibri"/>
              <a:cs typeface="Simplified Arabic" panose="02020603050405020304" pitchFamily="18" charset="-78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ar-IQ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(أي وظائف الدماغ) وتشمل </a:t>
            </a:r>
            <a:r>
              <a:rPr lang="ar-IQ" b="1" dirty="0" smtClean="0">
                <a:solidFill>
                  <a:srgbClr val="0070C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: الشخصية</a:t>
            </a:r>
            <a:r>
              <a:rPr lang="ar-IQ" b="1" dirty="0">
                <a:solidFill>
                  <a:srgbClr val="0070C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، التفكير، الجدل، الذاكرة، الذكاء، التحليل وحتى الانفعال العاطفي يعدها البعض ضمن وظائف العقل</a:t>
            </a:r>
            <a:r>
              <a:rPr lang="ar-IQ" b="1" dirty="0" smtClean="0">
                <a:solidFill>
                  <a:srgbClr val="0070C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.</a:t>
            </a:r>
            <a:endParaRPr lang="en-US" b="1" dirty="0">
              <a:solidFill>
                <a:srgbClr val="0070C0"/>
              </a:solidFill>
              <a:latin typeface="Simplified Arabic" panose="02020603050405020304" pitchFamily="18" charset="-78"/>
              <a:ea typeface="Calibri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334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إسعافات جسم غريب في العين :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First-aid</a:t>
            </a:r>
            <a:r>
              <a:rPr lang="en-US" altLang="ar-IQ" sz="32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32765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1. إذا كان في </a:t>
            </a:r>
            <a:r>
              <a:rPr lang="ar-IQ" altLang="ar-IQ" sz="5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الجفن العلوي </a:t>
            </a: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هناك طريقتين لإزالته:ـ 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ar-IQ" altLang="ar-IQ" sz="5400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2. أما إذا كان الجسم الغريب في </a:t>
            </a:r>
            <a:r>
              <a:rPr lang="ar-IQ" altLang="ar-IQ" sz="5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الجفن السفلي </a:t>
            </a: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:ـ</a:t>
            </a:r>
          </a:p>
          <a:p>
            <a:pPr algn="just" eaLnBrk="1" hangingPunct="1">
              <a:lnSpc>
                <a:spcPct val="90000"/>
              </a:lnSpc>
            </a:pPr>
            <a:endParaRPr lang="ar-IQ" altLang="ar-IQ" sz="5400" b="1" dirty="0">
              <a:latin typeface="Simplified Arabic" pitchFamily="18" charset="-78"/>
              <a:cs typeface="Simplified Arabic" pitchFamily="18" charset="-78"/>
            </a:endParaRPr>
          </a:p>
          <a:p>
            <a:pPr algn="l" eaLnBrk="1" hangingPunct="1">
              <a:lnSpc>
                <a:spcPct val="90000"/>
              </a:lnSpc>
            </a:pP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وفيما يلي نشرح كل حالة بالتفصيل</a:t>
            </a:r>
          </a:p>
        </p:txBody>
      </p:sp>
    </p:spTree>
    <p:extLst>
      <p:ext uri="{BB962C8B-B14F-4D97-AF65-F5344CB8AC3E}">
        <p14:creationId xmlns:p14="http://schemas.microsoft.com/office/powerpoint/2010/main" val="25300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ar-IQ" altLang="ar-IQ" sz="32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إسعافات جسم غريب في العين : </a:t>
            </a:r>
            <a:r>
              <a:rPr lang="en-US" altLang="ar-IQ" sz="32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First-aid</a:t>
            </a:r>
            <a:r>
              <a:rPr lang="en-US" altLang="ar-IQ" sz="3200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90000"/>
              </a:lnSpc>
            </a:pPr>
            <a:r>
              <a:rPr lang="ar-IQ" altLang="ar-IQ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إغماض العين وتحديد موقع الجسم الغريب إذا كان في الجفن </a:t>
            </a:r>
            <a:r>
              <a:rPr lang="en-US" altLang="ar-IQ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(eyelid)</a:t>
            </a:r>
            <a:r>
              <a:rPr lang="ar-IQ" altLang="ar-IQ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العلوي أو السفلي.</a:t>
            </a:r>
            <a:endParaRPr lang="ar-IQ" altLang="ar-IQ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lnSpc>
                <a:spcPct val="90000"/>
              </a:lnSpc>
            </a:pPr>
            <a:r>
              <a:rPr lang="ar-IQ" altLang="ar-IQ" b="1" u="sng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1. إذا كان في الجفن العلوي هناك طريقتين لإزالته:ـ </a:t>
            </a:r>
            <a:endParaRPr lang="ar-IQ" altLang="ar-IQ" u="sng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lnSpc>
                <a:spcPct val="90000"/>
              </a:lnSpc>
            </a:pPr>
            <a:r>
              <a:rPr lang="ar-IQ" altLang="ar-IQ" b="1" dirty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 ـ الطريقة الأولى</a:t>
            </a:r>
            <a:r>
              <a:rPr lang="ar-IQ" altLang="ar-IQ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: </a:t>
            </a:r>
            <a:endParaRPr lang="ar-IQ" altLang="ar-IQ" dirty="0" smtClean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lvl="0" algn="just">
              <a:lnSpc>
                <a:spcPct val="90000"/>
              </a:lnSpc>
            </a:pPr>
            <a:r>
              <a:rPr lang="ar-IQ" altLang="ar-IQ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سحب </a:t>
            </a:r>
            <a:r>
              <a:rPr lang="ar-IQ" altLang="ar-IQ" b="1" dirty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الجفن العلوي للأسفل أمام الجفن السفلي لدفع الجسم الغريب للأسفل.</a:t>
            </a:r>
          </a:p>
          <a:p>
            <a:pPr lvl="0" algn="just">
              <a:lnSpc>
                <a:spcPct val="90000"/>
              </a:lnSpc>
            </a:pPr>
            <a:r>
              <a:rPr lang="ar-IQ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dirty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ـ الطريقة الثانية </a:t>
            </a:r>
            <a:r>
              <a:rPr lang="ar-IQ" altLang="ar-IQ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: </a:t>
            </a:r>
          </a:p>
          <a:p>
            <a:pPr lvl="0" algn="just">
              <a:lnSpc>
                <a:spcPct val="90000"/>
              </a:lnSpc>
            </a:pPr>
            <a:r>
              <a:rPr lang="ar-IQ" altLang="ar-IQ" b="1" dirty="0" smtClean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- استلقاء </a:t>
            </a:r>
            <a:r>
              <a:rPr lang="ar-IQ" altLang="ar-IQ" b="1" dirty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على الظهر.</a:t>
            </a:r>
          </a:p>
          <a:p>
            <a:pPr lvl="0" algn="just">
              <a:lnSpc>
                <a:spcPct val="90000"/>
              </a:lnSpc>
            </a:pPr>
            <a:r>
              <a:rPr lang="ar-IQ" altLang="ar-IQ" b="1" dirty="0" smtClean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- سحب </a:t>
            </a:r>
            <a:r>
              <a:rPr lang="ar-IQ" altLang="ar-IQ" b="1" dirty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الجفن العلوي للأسفل بقوة.</a:t>
            </a:r>
          </a:p>
          <a:p>
            <a:pPr lvl="0" algn="just">
              <a:lnSpc>
                <a:spcPct val="90000"/>
              </a:lnSpc>
            </a:pPr>
            <a:r>
              <a:rPr lang="ar-IQ" altLang="ar-IQ" b="1" dirty="0" smtClean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- يُقلب </a:t>
            </a:r>
            <a:r>
              <a:rPr lang="ar-IQ" altLang="ar-IQ" b="1" dirty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الجفن العلوي للأعلى ويتم إزالة الجسم الغريب بواسطة قطعة قماش نظيفة</a:t>
            </a:r>
            <a:r>
              <a:rPr lang="ar-IQ" altLang="ar-IQ" b="1" dirty="0" smtClean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lvl="0" algn="l">
              <a:lnSpc>
                <a:spcPct val="90000"/>
              </a:lnSpc>
            </a:pP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نكمل الطريقة الثانية للإسعاف</a:t>
            </a:r>
            <a:endParaRPr lang="ar-IQ" altLang="ar-IQ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58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ar-IQ" altLang="ar-IQ" sz="3300" b="1" dirty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نكمل الطريقة الثانية </a:t>
            </a:r>
            <a:r>
              <a:rPr lang="ar-IQ" altLang="ar-IQ" sz="3300" b="1" dirty="0" smtClean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للإسعاف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 lvl="0" algn="just">
              <a:lnSpc>
                <a:spcPct val="90000"/>
              </a:lnSpc>
            </a:pPr>
            <a:r>
              <a:rPr lang="ar-IQ" altLang="ar-IQ" sz="4800" b="1" u="sng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2. أما إذا كان الجسم الغريب في الجفن السفلي</a:t>
            </a:r>
            <a:r>
              <a:rPr lang="ar-IQ" altLang="ar-IQ" sz="48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:ـ</a:t>
            </a:r>
          </a:p>
          <a:p>
            <a:pPr lvl="0" algn="just">
              <a:lnSpc>
                <a:spcPct val="90000"/>
              </a:lnSpc>
            </a:pPr>
            <a:r>
              <a:rPr lang="ar-IQ" altLang="ar-IQ" sz="4800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يتم سحب الجفن للأسفل والأمام ويُزال الجسم الغريب بقطعة قماش </a:t>
            </a:r>
            <a:r>
              <a:rPr lang="ar-IQ" altLang="ar-IQ" sz="4800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نظيفة.</a:t>
            </a:r>
          </a:p>
          <a:p>
            <a:pPr lvl="0" algn="just">
              <a:lnSpc>
                <a:spcPct val="90000"/>
              </a:lnSpc>
            </a:pPr>
            <a:r>
              <a:rPr lang="ar-IQ" altLang="ar-IQ" sz="4800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أو </a:t>
            </a:r>
            <a:r>
              <a:rPr lang="ar-IQ" altLang="ar-IQ" sz="4800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غسل العين بالماء </a:t>
            </a:r>
            <a:r>
              <a:rPr lang="ar-IQ" altLang="ar-IQ" sz="4800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البارد.</a:t>
            </a:r>
          </a:p>
          <a:p>
            <a:pPr lvl="0" algn="just">
              <a:lnSpc>
                <a:spcPct val="90000"/>
              </a:lnSpc>
            </a:pPr>
            <a:r>
              <a:rPr lang="ar-IQ" altLang="ar-IQ" sz="4800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وتُستخدم </a:t>
            </a:r>
            <a:r>
              <a:rPr lang="ar-IQ" altLang="ar-IQ" sz="4800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قطرات معقمة في جميع الحالات</a:t>
            </a:r>
            <a:r>
              <a:rPr lang="ar-IQ" altLang="ar-IQ" sz="4800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altLang="ar-IQ" sz="4800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678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6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إلى هنا انتهت حاسة البصر</a:t>
            </a:r>
          </a:p>
          <a:p>
            <a:pPr algn="ctr"/>
            <a:r>
              <a:rPr lang="ar-IQ" sz="6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نبدأ بحاسة الشم</a:t>
            </a:r>
            <a:endParaRPr lang="ar-IQ" sz="66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15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pPr eaLnBrk="1" hangingPunct="1"/>
            <a:r>
              <a:rPr lang="ar-SA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ثانياً : حاسة الشم 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Smell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80727"/>
            <a:ext cx="8856662" cy="5543897"/>
          </a:xfrm>
        </p:spPr>
        <p:txBody>
          <a:bodyPr/>
          <a:lstStyle/>
          <a:p>
            <a:pPr algn="just" eaLnBrk="1" hangingPunct="1"/>
            <a:r>
              <a:rPr lang="ar-SA" altLang="ar-IQ" sz="5400" b="1" dirty="0" smtClean="0">
                <a:latin typeface="Simplified Arabic" pitchFamily="18" charset="-78"/>
                <a:cs typeface="Simplified Arabic" pitchFamily="18" charset="-78"/>
              </a:rPr>
              <a:t>تعد حاسة </a:t>
            </a:r>
            <a:r>
              <a:rPr lang="ar-SA" altLang="ar-IQ" sz="54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الشم</a:t>
            </a:r>
            <a:r>
              <a:rPr lang="ar-SA" altLang="ar-IQ" sz="5400" b="1" dirty="0" smtClean="0">
                <a:latin typeface="Simplified Arabic" pitchFamily="18" charset="-78"/>
                <a:cs typeface="Simplified Arabic" pitchFamily="18" charset="-78"/>
              </a:rPr>
              <a:t> من الحواس المهمة للإنسان حيث يستطيع بها تمييز الروائح المختلفة</a:t>
            </a:r>
            <a:r>
              <a:rPr lang="ar-IQ" altLang="ar-IQ" sz="54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sz="5400" b="1" dirty="0" smtClean="0">
                <a:latin typeface="Simplified Arabic" pitchFamily="18" charset="-78"/>
                <a:cs typeface="Simplified Arabic" pitchFamily="18" charset="-78"/>
              </a:rPr>
              <a:t>وهي تساعد أيضا في </a:t>
            </a:r>
            <a:r>
              <a:rPr lang="ar-SA" altLang="ar-IQ" sz="54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التذوق</a:t>
            </a:r>
            <a:r>
              <a:rPr lang="ar-SA" altLang="ar-IQ" sz="5400" b="1" dirty="0" smtClean="0">
                <a:latin typeface="Simplified Arabic" pitchFamily="18" charset="-78"/>
                <a:cs typeface="Simplified Arabic" pitchFamily="18" charset="-78"/>
              </a:rPr>
              <a:t>. </a:t>
            </a:r>
            <a:endParaRPr lang="en-US" altLang="ar-IQ" sz="54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54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 توضح حاسة الشم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37891" name="Picture 4" descr="untitl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196975"/>
            <a:ext cx="6480175" cy="532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3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ar-IQ" altLang="ar-IQ" sz="32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 توضح حاسة الشم</a:t>
            </a:r>
            <a:endParaRPr lang="en-US" altLang="ar-IQ" sz="40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472113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38916" name="Picture 4" descr="9da20ebb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66838"/>
            <a:ext cx="6480175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0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ar-IQ" altLang="ar-IQ" sz="32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 توضح حاسة الشم</a:t>
            </a:r>
            <a:endParaRPr lang="en-US" altLang="ar-IQ" sz="4000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39940" name="Picture 4" descr="91fced53c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196975"/>
            <a:ext cx="7344816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6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تشريح الانف</a:t>
            </a:r>
            <a:endParaRPr lang="en-US" altLang="ar-IQ" sz="32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688013"/>
          </a:xfrm>
        </p:spPr>
        <p:txBody>
          <a:bodyPr/>
          <a:lstStyle/>
          <a:p>
            <a:pPr eaLnBrk="1" hangingPunct="1"/>
            <a:endParaRPr lang="en-US" altLang="ar-IQ" smtClean="0"/>
          </a:p>
        </p:txBody>
      </p:sp>
      <p:pic>
        <p:nvPicPr>
          <p:cNvPr id="40964" name="Picture 4" descr="images (1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7056438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5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832"/>
          </a:xfrm>
        </p:spPr>
        <p:txBody>
          <a:bodyPr>
            <a:normAutofit/>
          </a:bodyPr>
          <a:lstStyle/>
          <a:p>
            <a:pPr eaLnBrk="1" hangingPunct="1"/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ميكانيكية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(آلية)</a:t>
            </a:r>
            <a:r>
              <a:rPr lang="ar-SA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الشم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/ أو كيف نشم</a:t>
            </a:r>
            <a:r>
              <a:rPr lang="ar-SA" altLang="ar-IQ" sz="36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36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؟</a:t>
            </a:r>
            <a:endParaRPr lang="en-US" altLang="ar-IQ" sz="36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785225" cy="5327650"/>
          </a:xfrm>
        </p:spPr>
        <p:txBody>
          <a:bodyPr/>
          <a:lstStyle/>
          <a:p>
            <a:pPr algn="just" eaLnBrk="1" hangingPunct="1"/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لكي نستطيع أن نشم أي مادة كيميائية فإنها يجب أن تكون </a:t>
            </a:r>
            <a:r>
              <a:rPr lang="ar-SA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متطايرة أولاً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وأن تكون لها </a:t>
            </a:r>
            <a:r>
              <a:rPr lang="ar-SA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ذائبية جزيئية في الماء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: </a:t>
            </a:r>
            <a:r>
              <a:rPr lang="ar-SA" altLang="ar-IQ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لكي تذوب في طبقة المخاط التي تغطي المستقبلات</a:t>
            </a:r>
            <a:r>
              <a:rPr lang="ar-IQ" altLang="ar-IQ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وذائبية جزيئية</a:t>
            </a:r>
            <a:r>
              <a:rPr lang="en-US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في الدهون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: </a:t>
            </a:r>
            <a:r>
              <a:rPr lang="ar-SA" altLang="ar-IQ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لكي تستطيع الوصول إلى المستقبلات الموجودة على الشعيرات الشمية</a:t>
            </a:r>
            <a:r>
              <a:rPr lang="ar-IQ" altLang="ar-IQ" b="1" dirty="0" smtClean="0">
                <a:solidFill>
                  <a:srgbClr val="7030A0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/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وعند ارتباط المادة الكيمائية بمستقبلاتها الموجودة على الشعيرات الشمية تجري عمليات </a:t>
            </a:r>
            <a:r>
              <a:rPr lang="ar-SA" altLang="ar-IQ" b="1" dirty="0" err="1" smtClean="0">
                <a:latin typeface="Simplified Arabic" pitchFamily="18" charset="-78"/>
                <a:cs typeface="Simplified Arabic" pitchFamily="18" charset="-78"/>
              </a:rPr>
              <a:t>كميائية</a:t>
            </a:r>
            <a:r>
              <a:rPr lang="ar-SA" altLang="ar-IQ" b="1" dirty="0" smtClean="0">
                <a:latin typeface="Simplified Arabic" pitchFamily="18" charset="-78"/>
                <a:cs typeface="Simplified Arabic" pitchFamily="18" charset="-78"/>
              </a:rPr>
              <a:t> تؤدي إلى حدوث جهد فعل في الخلايا الشمية التي تتواجد في البصلة الشمية التي تقع تحت الفص الأمامي للمخ.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81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ar-IQ" sz="32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من تعريف الذهن وردت </a:t>
            </a:r>
            <a:r>
              <a:rPr 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عبارة (للاطلاع فقط)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Autofit/>
          </a:bodyPr>
          <a:lstStyle/>
          <a:p>
            <a:pPr marL="514350" lvl="0" indent="-514350" algn="just">
              <a:lnSpc>
                <a:spcPct val="115000"/>
              </a:lnSpc>
              <a:buFont typeface="Arial" pitchFamily="34" charset="0"/>
              <a:buAutoNum type="arabicParenBoth"/>
            </a:pPr>
            <a:r>
              <a:rPr lang="ar-IQ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الذهن </a:t>
            </a:r>
            <a:r>
              <a:rPr lang="ar-IQ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:  </a:t>
            </a:r>
          </a:p>
          <a:p>
            <a:pPr lvl="0" algn="just"/>
            <a:r>
              <a:rPr lang="ar-IQ" b="1" dirty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قوة للنفس تشمل الحواس </a:t>
            </a:r>
          </a:p>
          <a:p>
            <a:pPr lvl="0" algn="just"/>
            <a:r>
              <a:rPr lang="ar-IQ" b="1" dirty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- </a:t>
            </a:r>
            <a:r>
              <a:rPr lang="ar-IQ" b="1" dirty="0">
                <a:solidFill>
                  <a:srgbClr val="C0000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الظاهرة</a:t>
            </a:r>
            <a:r>
              <a:rPr lang="ar-IQ" b="1" dirty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 </a:t>
            </a:r>
            <a:r>
              <a:rPr lang="ar-IQ" b="1" dirty="0">
                <a:solidFill>
                  <a:prstClr val="black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(البصر والسمع والشم و اللمس والتذوق )</a:t>
            </a:r>
            <a:r>
              <a:rPr lang="ar-IQ" b="1" dirty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 </a:t>
            </a:r>
          </a:p>
          <a:p>
            <a:pPr lvl="0" algn="just"/>
            <a:r>
              <a:rPr lang="ar-IQ" b="1" dirty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و </a:t>
            </a:r>
            <a:r>
              <a:rPr lang="ar-IQ" b="1" dirty="0">
                <a:solidFill>
                  <a:srgbClr val="0070C0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الْحَواس الْبَاطِنَة</a:t>
            </a:r>
            <a:r>
              <a:rPr lang="ar-IQ" b="1" dirty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.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ar-IQ" b="1" dirty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معدة لاكتساب العلوم. </a:t>
            </a:r>
            <a:endParaRPr lang="ar-IQ" dirty="0" smtClean="0">
              <a:latin typeface="Simplified Arabic" pitchFamily="18" charset="-78"/>
              <a:cs typeface="Simplified Arabic" pitchFamily="18" charset="-78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ar-IQ" b="1" dirty="0" smtClean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اي إن هناك حواس ظاهرة وحواس باطنة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ar-IQ" b="1" dirty="0" smtClean="0">
                <a:solidFill>
                  <a:prstClr val="black"/>
                </a:solidFill>
                <a:latin typeface="Simplified Arabic" panose="02020603050405020304" pitchFamily="18" charset="-78"/>
                <a:ea typeface="Calibri"/>
                <a:cs typeface="Simplified Arabic" panose="02020603050405020304" pitchFamily="18" charset="-78"/>
              </a:rPr>
              <a:t>نبين ذلك</a:t>
            </a:r>
            <a:endParaRPr lang="ar-IQ" b="1" dirty="0">
              <a:solidFill>
                <a:prstClr val="black"/>
              </a:solidFill>
              <a:latin typeface="Simplified Arabic" panose="02020603050405020304" pitchFamily="18" charset="-78"/>
              <a:ea typeface="Calibri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62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الأنف   </a:t>
            </a:r>
            <a:r>
              <a:rPr lang="en-US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(Nose)</a:t>
            </a:r>
            <a:r>
              <a:rPr lang="en-US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81075"/>
            <a:ext cx="8785225" cy="554355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الأنف </a:t>
            </a:r>
            <a:r>
              <a:rPr lang="ar-IQ" altLang="ar-IQ" sz="40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عضو الشم</a:t>
            </a: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 في الإنسان </a:t>
            </a:r>
            <a:r>
              <a:rPr lang="ar-IQ" altLang="ar-IQ" sz="40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توجد فيه المستقبلات الحسية</a:t>
            </a: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 للشم في الغشاء المخاطي المبطن لقسمه العلوي.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4000" b="1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وهو أول جزء من مجرى التنفس.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يُقسم بحاجز شاقولي إلى قسمين.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يُكون </a:t>
            </a: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العظم</a:t>
            </a: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 معظم أقسام هذا الحاجز 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ماعدا القسم الأمامي فهو </a:t>
            </a: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غضروفي</a:t>
            </a: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 التركيب.</a:t>
            </a:r>
          </a:p>
          <a:p>
            <a:pPr algn="just" eaLnBrk="1" hangingPunct="1">
              <a:lnSpc>
                <a:spcPct val="80000"/>
              </a:lnSpc>
            </a:pP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قد </a:t>
            </a: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ينحرف</a:t>
            </a: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 حاجز الأنف إلى أحد الجهتين </a:t>
            </a: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فيُسبب</a:t>
            </a: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 هذا تضيقاً في جهة من التجويف الأنفي مقابل توسع في الجهة المقابلة.</a:t>
            </a:r>
          </a:p>
        </p:txBody>
      </p:sp>
    </p:spTree>
    <p:extLst>
      <p:ext uri="{BB962C8B-B14F-4D97-AF65-F5344CB8AC3E}">
        <p14:creationId xmlns:p14="http://schemas.microsoft.com/office/powerpoint/2010/main" val="24708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غضاريف الأنف</a:t>
            </a:r>
            <a:endParaRPr lang="ar-IQ" sz="32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908050"/>
            <a:ext cx="8496300" cy="5257800"/>
          </a:xfrm>
          <a:noFill/>
        </p:spPr>
      </p:pic>
    </p:spTree>
    <p:extLst>
      <p:ext uri="{BB962C8B-B14F-4D97-AF65-F5344CB8AC3E}">
        <p14:creationId xmlns:p14="http://schemas.microsoft.com/office/powerpoint/2010/main" val="225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435975" cy="720080"/>
          </a:xfrm>
        </p:spPr>
        <p:txBody>
          <a:bodyPr>
            <a:normAutofit/>
          </a:bodyPr>
          <a:lstStyle/>
          <a:p>
            <a:pPr eaLnBrk="1" hangingPunct="1"/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حاسة الشم والأداء الرياضي</a:t>
            </a:r>
            <a:r>
              <a:rPr lang="en-US" altLang="ar-IQ" sz="32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80728"/>
            <a:ext cx="8785225" cy="561692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تكمن الأهمية البيولوجية لحاسة الشم لكونه 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ينبه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الشهية والقابلية للأكل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وينظم 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سلوك التغذية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وهذا مهم لاسيما في تنظيم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تغذية الرياضي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للحصول على التوازن الغذائي المكمل للأداء.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وكذلك فأن لحاسة الشم تأثير كبير على </a:t>
            </a:r>
            <a:r>
              <a:rPr lang="ar-IQ" altLang="ar-IQ" sz="2800" b="1" u="sng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المزاج والعواطف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ويكون هذا التأثير مرتبطاً بعوامل كثيرة منها حالة الشخص نفسه.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لكن عند الإنسان الطبيعي تؤدي </a:t>
            </a:r>
            <a:r>
              <a:rPr lang="ar-IQ" altLang="ar-IQ" sz="2800" b="1" u="sng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الروائح الطيبة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إلى زيادة الشعور بالسرور وتؤدي </a:t>
            </a:r>
            <a:r>
              <a:rPr lang="ar-IQ" altLang="ar-IQ" sz="2800" b="1" u="sng" dirty="0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الروائح المزعجة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إلى الشعور بالضيق والتوتر.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وهذا ممكن أن يكون من 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أسباب التعرض للإصابات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المختلفة نتيجة خضوع الشخص لتلك التوترات وبخاصة أثناء الممارسة الرياضة سواء التدريب أو المنافسات.</a:t>
            </a:r>
          </a:p>
          <a:p>
            <a:pPr algn="just" eaLnBrk="1" hangingPunct="1">
              <a:lnSpc>
                <a:spcPct val="90000"/>
              </a:lnSpc>
            </a:pP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بالإضافة إلى إن 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الباحثين لاحظوا إن المصابين بفقدان حاسة الشم اكثر عرضة للإصابة </a:t>
            </a:r>
            <a:r>
              <a:rPr lang="ar-SA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بالاكتئاب والانعزال</a:t>
            </a:r>
            <a:r>
              <a:rPr lang="ar-SA" altLang="ar-IQ" sz="2800" b="1" dirty="0" smtClean="0">
                <a:latin typeface="Simplified Arabic" pitchFamily="18" charset="-78"/>
                <a:cs typeface="Simplified Arabic" pitchFamily="18" charset="-78"/>
              </a:rPr>
              <a:t> عن الناس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altLang="ar-IQ" sz="28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83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وان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الرياضة تقوي حاسة الشم</a:t>
            </a:r>
          </a:p>
        </p:txBody>
      </p:sp>
      <p:sp>
        <p:nvSpPr>
          <p:cNvPr id="47107" name="عنصر نائب للمحتوى 2"/>
          <p:cNvSpPr>
            <a:spLocks noGrp="1"/>
          </p:cNvSpPr>
          <p:nvPr>
            <p:ph idx="1"/>
          </p:nvPr>
        </p:nvSpPr>
        <p:spPr>
          <a:xfrm>
            <a:off x="250825" y="908720"/>
            <a:ext cx="8713788" cy="5760368"/>
          </a:xfrm>
        </p:spPr>
        <p:txBody>
          <a:bodyPr>
            <a:normAutofit lnSpcReduction="10000"/>
          </a:bodyPr>
          <a:lstStyle/>
          <a:p>
            <a:pPr algn="just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من المعروف أن مرور السنوات قادراً على إتلاف أجهزة عديدة في جسم الإنسان مع تقدم العمر.</a:t>
            </a:r>
          </a:p>
          <a:p>
            <a:pPr algn="just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ويُعد ضعف حاسة الشم هو أحد الأثار الجانبية لتقدم العمر، 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وذلك حسب ما أشار بحث طبي جديد.</a:t>
            </a:r>
          </a:p>
          <a:p>
            <a:pPr algn="just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كما وجدت الدراسة أيضاً أن ممارسة التمارين الرياضية بانتظام يمكن أن تمنع ضعف حاسة الشم تدريجياً مع تقدم العمر، حسب ما ذكر موقع صحيفة الدايلي ميل البريطانية.</a:t>
            </a:r>
          </a:p>
          <a:p>
            <a:pPr algn="just"/>
            <a:endParaRPr lang="ar-IQ" altLang="ar-IQ" sz="3600" b="1" dirty="0">
              <a:latin typeface="Simplified Arabic" pitchFamily="18" charset="-78"/>
              <a:cs typeface="Simplified Arabic" pitchFamily="18" charset="-78"/>
            </a:endParaRPr>
          </a:p>
          <a:p>
            <a:pPr algn="l"/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تكملة موضوع الرياضة تقوي حاسة الشم</a:t>
            </a:r>
          </a:p>
        </p:txBody>
      </p:sp>
    </p:spTree>
    <p:extLst>
      <p:ext uri="{BB962C8B-B14F-4D97-AF65-F5344CB8AC3E}">
        <p14:creationId xmlns:p14="http://schemas.microsoft.com/office/powerpoint/2010/main" val="32285753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ar-IQ" altLang="ar-IQ" sz="3600" b="1" dirty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تكملة موضوع الرياضة تقوي حاسة 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ea typeface="+mn-ea"/>
                <a:cs typeface="Simplified Arabic" pitchFamily="18" charset="-78"/>
              </a:rPr>
              <a:t>الشم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544616"/>
          </a:xfrm>
        </p:spPr>
        <p:txBody>
          <a:bodyPr>
            <a:normAutofit/>
          </a:bodyPr>
          <a:lstStyle/>
          <a:p>
            <a:pPr lvl="0" algn="just"/>
            <a:r>
              <a:rPr lang="ar-IQ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ووفق ما نشرت </a:t>
            </a:r>
            <a:r>
              <a:rPr lang="ar-IQ" alt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مجلة (</a:t>
            </a:r>
            <a:r>
              <a:rPr lang="en-US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JAMA</a:t>
            </a:r>
            <a:r>
              <a:rPr lang="ar-IQ" alt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 المتخصصة </a:t>
            </a:r>
            <a:r>
              <a:rPr lang="ar-IQ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في  طب جراحة الرأس والرقبة، تابع الباحثون </a:t>
            </a:r>
            <a:r>
              <a:rPr lang="ar-IQ" alt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حالة (1600) شخص </a:t>
            </a:r>
            <a:r>
              <a:rPr lang="ar-IQ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فوق عمر الخمسون عاماً </a:t>
            </a:r>
            <a:r>
              <a:rPr lang="ar-IQ" alt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لمدة (10) سنوات</a:t>
            </a:r>
            <a:r>
              <a:rPr lang="ar-IQ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lvl="0" algn="just"/>
            <a:r>
              <a:rPr lang="ar-IQ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وأوضح البحث أن المشاركين في البداية لم يكن لديهم أي مشكلة في حاسة الشم.</a:t>
            </a:r>
          </a:p>
          <a:p>
            <a:pPr lvl="0" algn="just"/>
            <a:r>
              <a:rPr lang="ar-IQ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وأثناء مدة الدراسة، </a:t>
            </a:r>
            <a:r>
              <a:rPr lang="ar-IQ" altLang="ar-IQ" sz="24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عشر سنوات</a:t>
            </a:r>
            <a:r>
              <a:rPr lang="ar-IQ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، اختبر العلماء مراراً وتكراراً قدرة المتطوعين على تحديد </a:t>
            </a:r>
            <a:r>
              <a:rPr lang="ar-IQ" altLang="ar-IQ" sz="24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ثمانية أنواع</a:t>
            </a:r>
            <a:r>
              <a:rPr lang="ar-IQ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مختلفة من الروائح، ومنها </a:t>
            </a:r>
            <a:r>
              <a:rPr lang="ar-IQ" altLang="ar-IQ" sz="2400" b="1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الليمون</a:t>
            </a:r>
            <a:r>
              <a:rPr lang="ar-IQ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 </a:t>
            </a:r>
            <a:r>
              <a:rPr lang="ar-IQ" altLang="ar-IQ" sz="2400" b="1" dirty="0" err="1" smtClean="0">
                <a:solidFill>
                  <a:srgbClr val="00B0F0"/>
                </a:solidFill>
                <a:latin typeface="Simplified Arabic" pitchFamily="18" charset="-78"/>
                <a:cs typeface="Simplified Arabic" pitchFamily="18" charset="-78"/>
              </a:rPr>
              <a:t>الشوكولاته</a:t>
            </a:r>
            <a:r>
              <a:rPr lang="ar-IQ" alt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 و </a:t>
            </a:r>
            <a:r>
              <a:rPr lang="ar-IQ" altLang="ar-IQ" sz="2400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القهوة</a:t>
            </a:r>
            <a:r>
              <a:rPr lang="ar-IQ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</a:p>
          <a:p>
            <a:pPr lvl="0" algn="just"/>
            <a:r>
              <a:rPr lang="ar-IQ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ووجد الباحثون مع تقدم السنوات </a:t>
            </a:r>
            <a:r>
              <a:rPr lang="ar-IQ" alt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أن ( </a:t>
            </a:r>
            <a:r>
              <a:rPr lang="ar-IQ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28% </a:t>
            </a:r>
            <a:r>
              <a:rPr lang="ar-IQ" alt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) من </a:t>
            </a:r>
            <a:r>
              <a:rPr lang="ar-IQ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المشاركين في الدراسة لظهرت لديهم مشاكل في حاسة الشم.</a:t>
            </a:r>
          </a:p>
          <a:p>
            <a:pPr lvl="0" algn="just"/>
            <a:r>
              <a:rPr lang="ar-IQ" altLang="ar-IQ" sz="24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وكشفت نتائج الدراسة أن الأشخاص الذين يحرصون على ممارسة الرياضة بانتظام هم الأقل احتمالا لتطور مشاكل ضعف حاسة الشم لديهم.</a:t>
            </a:r>
          </a:p>
          <a:p>
            <a:pPr lvl="0" algn="just"/>
            <a:r>
              <a:rPr lang="ar-IQ" altLang="ar-IQ" sz="2400" b="1" dirty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كما أوضح البحث أيضا أن الرجال هم أكثر عرضة لفقدان حاسة الشم من النساء، وأن المدخنين أكثر عرضة لخطر تطور ضعف حاسة الشم من الأشخاص غير المدخنين</a:t>
            </a:r>
            <a:r>
              <a:rPr lang="ar-IQ" altLang="ar-IQ" sz="2400" b="1" dirty="0" smtClean="0">
                <a:solidFill>
                  <a:prstClr val="black"/>
                </a:solidFill>
                <a:latin typeface="Simplified Arabic" pitchFamily="18" charset="-78"/>
                <a:cs typeface="Simplified Arabic" pitchFamily="18" charset="-78"/>
              </a:rPr>
              <a:t>.</a:t>
            </a:r>
            <a:endParaRPr lang="ar-IQ" altLang="ar-IQ" sz="2400" b="1" dirty="0">
              <a:solidFill>
                <a:prstClr val="black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9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وان 1"/>
          <p:cNvSpPr>
            <a:spLocks noGrp="1"/>
          </p:cNvSpPr>
          <p:nvPr>
            <p:ph type="title"/>
          </p:nvPr>
        </p:nvSpPr>
        <p:spPr>
          <a:xfrm>
            <a:off x="107950" y="116632"/>
            <a:ext cx="8928100" cy="576064"/>
          </a:xfrm>
        </p:spPr>
        <p:txBody>
          <a:bodyPr/>
          <a:lstStyle/>
          <a:p>
            <a:r>
              <a:rPr lang="ar-IQ" altLang="ar-IQ" sz="24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بعض النصائح التي تحسن من حاسة الشم</a:t>
            </a:r>
          </a:p>
        </p:txBody>
      </p:sp>
      <p:sp>
        <p:nvSpPr>
          <p:cNvPr id="48131" name="عنصر نائب للمحتوى 2"/>
          <p:cNvSpPr>
            <a:spLocks noGrp="1"/>
          </p:cNvSpPr>
          <p:nvPr>
            <p:ph idx="1"/>
          </p:nvPr>
        </p:nvSpPr>
        <p:spPr>
          <a:xfrm>
            <a:off x="323527" y="764705"/>
            <a:ext cx="8563297" cy="57606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1- زيادة مستوى </a:t>
            </a:r>
            <a:r>
              <a:rPr lang="ar-IQ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الزنك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في الجسم.</a:t>
            </a:r>
          </a:p>
          <a:p>
            <a:pPr algn="just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إن معدن الزنك من المعادن </a:t>
            </a:r>
            <a:r>
              <a:rPr lang="ar-IQ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الرئيسية المسؤولة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عن حاسة الشم.</a:t>
            </a:r>
          </a:p>
          <a:p>
            <a:pPr algn="just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والذي يمكن أن يؤدي نقصه إلى حالة من ضعف الشم.</a:t>
            </a:r>
          </a:p>
          <a:p>
            <a:pPr algn="just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يمكن تناول الزنك على شكل مكملات غذائية.</a:t>
            </a:r>
          </a:p>
          <a:p>
            <a:pPr algn="just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كما أنه 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موجودة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في بعض الأطعمة مثل بذور عباد الشمس, العدس, البقوليات, و المحار.</a:t>
            </a:r>
          </a:p>
          <a:p>
            <a:pPr algn="just"/>
            <a:r>
              <a:rPr lang="ar-IQ" altLang="ar-IQ" sz="3600" b="1" dirty="0">
                <a:latin typeface="Simplified Arabic" pitchFamily="18" charset="-78"/>
                <a:cs typeface="Simplified Arabic" pitchFamily="18" charset="-78"/>
              </a:rPr>
              <a:t>2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IQ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تنظيف الأنف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بسائل ملحي، للتخلص من ذرات الأتربة و الغبار، و ما يعلق بالمادة المخاطية في الأنف.</a:t>
            </a:r>
          </a:p>
          <a:p>
            <a:pPr algn="just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3- </a:t>
            </a:r>
            <a:r>
              <a:rPr lang="ar-IQ" altLang="ar-IQ" sz="36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الرياضة مهمة</a:t>
            </a:r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 من أجل تحسين عملية الشم، </a:t>
            </a:r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حيث تعمل الرياضة على تحسين الدورة الدموية في مختلف خلايا الجسم, و في الأنف على وجه الخصوص, مما يحسن أداء حاسة الشم لدينا.</a:t>
            </a:r>
          </a:p>
        </p:txBody>
      </p:sp>
    </p:spTree>
    <p:extLst>
      <p:ext uri="{BB962C8B-B14F-4D97-AF65-F5344CB8AC3E}">
        <p14:creationId xmlns:p14="http://schemas.microsoft.com/office/powerpoint/2010/main" val="22549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عنوان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Autofit/>
          </a:bodyPr>
          <a:lstStyle/>
          <a:p>
            <a:r>
              <a:rPr lang="ar-IQ" altLang="ar-IQ" sz="3200" b="1" dirty="0" smtClean="0">
                <a:solidFill>
                  <a:srgbClr val="FF0000"/>
                </a:solidFill>
              </a:rPr>
              <a:t>بعض الحقائق عن حاسة الشم</a:t>
            </a:r>
          </a:p>
        </p:txBody>
      </p:sp>
      <p:sp>
        <p:nvSpPr>
          <p:cNvPr id="50179" name="عنصر نائب للمحتوى 2"/>
          <p:cNvSpPr>
            <a:spLocks noGrp="1"/>
          </p:cNvSpPr>
          <p:nvPr>
            <p:ph idx="1"/>
          </p:nvPr>
        </p:nvSpPr>
        <p:spPr>
          <a:xfrm>
            <a:off x="179388" y="980727"/>
            <a:ext cx="8856662" cy="5761385"/>
          </a:xfrm>
        </p:spPr>
        <p:txBody>
          <a:bodyPr>
            <a:normAutofit lnSpcReduction="10000"/>
          </a:bodyPr>
          <a:lstStyle/>
          <a:p>
            <a:pPr algn="just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يحوي  أنف الإنسان على (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5 أو 6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) مليون خلية للشم إلا أنها أرقام </a:t>
            </a:r>
            <a:r>
              <a:rPr lang="ar-IQ" altLang="ar-IQ" sz="2800" b="1" dirty="0" err="1" smtClean="0">
                <a:latin typeface="Simplified Arabic" pitchFamily="18" charset="-78"/>
                <a:cs typeface="Simplified Arabic" pitchFamily="18" charset="-78"/>
              </a:rPr>
              <a:t>لاتقارن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مع مملكة الحيوان، فعلى سبيل المثال يحوي أنف 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الأرنب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على ( 100 ) مليون خلية شمية، أما 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الكلب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فيملك ( 220 ) مليون.</a:t>
            </a:r>
          </a:p>
          <a:p>
            <a:pPr algn="just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تتمتع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المرأة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بحاسة شم أقوى من الرجل.</a:t>
            </a:r>
          </a:p>
          <a:p>
            <a:pPr algn="just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تبلغ حاسة الشم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ذروتها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في سنوات المراهقة الأخيرة، حيث يستطيع خلالها الفرد تمييز الروائح بصورة أقوى.</a:t>
            </a:r>
          </a:p>
          <a:p>
            <a:pPr algn="just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تتطور حاسة الشم عند الإنسان 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قبل الولادة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حتى، وهي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أول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حاسة تتطور لدينا.</a:t>
            </a:r>
          </a:p>
          <a:p>
            <a:pPr algn="just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يتمتع الأنف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بذاكرة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شمية تمكنه من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تذكر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الروائح لعام كامل بنسبة دقة تبلغ 65% وترتبط الذكريات بشكل كبير بالروائح التي يحتفظ بها الأنف ويخزنها.</a:t>
            </a:r>
          </a:p>
          <a:p>
            <a:pPr algn="just"/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تتجدد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 خلايا الشم في الأنف كل 28 يوم ويمكن خلالها الشم بطريقة أفضل وأعمق.</a:t>
            </a:r>
          </a:p>
        </p:txBody>
      </p:sp>
    </p:spTree>
    <p:extLst>
      <p:ext uri="{BB962C8B-B14F-4D97-AF65-F5344CB8AC3E}">
        <p14:creationId xmlns:p14="http://schemas.microsoft.com/office/powerpoint/2010/main" val="42638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Autofit/>
          </a:bodyPr>
          <a:lstStyle/>
          <a:p>
            <a:pPr eaLnBrk="1" hangingPunct="1"/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إصابات الأنف   </a:t>
            </a:r>
            <a:r>
              <a:rPr lang="en-US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Nose injuries</a:t>
            </a:r>
            <a:r>
              <a:rPr lang="en-US" altLang="ar-IQ" sz="36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pPr eaLnBrk="1" hangingPunct="1"/>
            <a:r>
              <a:rPr lang="ar-IQ" altLang="ar-IQ" sz="3600" b="1" dirty="0" smtClean="0">
                <a:latin typeface="Simplified Arabic" pitchFamily="18" charset="-78"/>
                <a:cs typeface="Simplified Arabic" pitchFamily="18" charset="-78"/>
              </a:rPr>
              <a:t>وتشمل إصابات الأنف </a:t>
            </a:r>
          </a:p>
          <a:p>
            <a:pPr eaLnBrk="1" hangingPunct="1"/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نزيف الأنف         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The nose hemorrhage</a:t>
            </a:r>
            <a:endParaRPr lang="ar-IQ" altLang="ar-IQ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eaLnBrk="1" hangingPunct="1"/>
            <a:r>
              <a:rPr lang="ar-IQ" altLang="ar-IQ" sz="36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كسر عظام الأنف </a:t>
            </a:r>
            <a:r>
              <a:rPr lang="en-US" altLang="ar-IQ" sz="3600" b="1" dirty="0" smtClean="0">
                <a:latin typeface="Simplified Arabic" pitchFamily="18" charset="-78"/>
                <a:cs typeface="Simplified Arabic" pitchFamily="18" charset="-78"/>
              </a:rPr>
              <a:t>Fracturing  nose bones</a:t>
            </a:r>
          </a:p>
        </p:txBody>
      </p:sp>
    </p:spTree>
    <p:extLst>
      <p:ext uri="{BB962C8B-B14F-4D97-AF65-F5344CB8AC3E}">
        <p14:creationId xmlns:p14="http://schemas.microsoft.com/office/powerpoint/2010/main" val="27775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rmAutofit fontScale="90000"/>
          </a:bodyPr>
          <a:lstStyle/>
          <a:p>
            <a:pPr marL="838200" indent="-838200" eaLnBrk="1" hangingPunct="1"/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أولاً ـ نزيف الأنف</a:t>
            </a: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40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856662" cy="5616575"/>
          </a:xfrm>
        </p:spPr>
        <p:txBody>
          <a:bodyPr/>
          <a:lstStyle/>
          <a:p>
            <a:pPr algn="just" eaLnBrk="1" hangingPunct="1"/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يحدث بسبب الإصابة في العاب رياضية مختلفة مثل الملاكمة.</a:t>
            </a:r>
          </a:p>
          <a:p>
            <a:pPr algn="just" eaLnBrk="1" hangingPunct="1"/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أو </a:t>
            </a: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الاصطدام</a:t>
            </a: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 بجسم صلب الأرض أو الأجهزة الرياضية.</a:t>
            </a:r>
          </a:p>
          <a:p>
            <a:pPr algn="just" eaLnBrk="1" hangingPunct="1"/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أو نتيجة </a:t>
            </a:r>
            <a:r>
              <a:rPr lang="ar-IQ" altLang="ar-IQ" sz="4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لارتفاع الضغط </a:t>
            </a:r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الذي يعمل على تمزق الأوعية الدموية في الأنف.</a:t>
            </a:r>
          </a:p>
          <a:p>
            <a:pPr algn="just" eaLnBrk="1" hangingPunct="1"/>
            <a:r>
              <a:rPr lang="ar-IQ" altLang="ar-IQ" sz="4000" b="1" dirty="0" smtClean="0">
                <a:latin typeface="Simplified Arabic" pitchFamily="18" charset="-78"/>
                <a:cs typeface="Simplified Arabic" pitchFamily="18" charset="-78"/>
              </a:rPr>
              <a:t>وقد يكون النزف مصاحباً لكسر عظام الأنف أو الغضاريف الأنفية.</a:t>
            </a:r>
            <a:endParaRPr lang="en-US" altLang="ar-IQ" sz="40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97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الإسعافات والعلاج لنزيف الأنف   </a:t>
            </a:r>
            <a:r>
              <a:rPr lang="en-US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First-aid and therapeutic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 marL="609600" indent="-609600" algn="just" eaLnBrk="1" hangingPunct="1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1. 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كمادات باردة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Cold compress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) على الجبهة 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 (forehead)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والأنف.</a:t>
            </a:r>
          </a:p>
          <a:p>
            <a:pPr marL="609600" indent="-609600" algn="just" eaLnBrk="1" hangingPunct="1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2. لتجنب الاختناق (</a:t>
            </a:r>
            <a:r>
              <a:rPr lang="en-US" altLang="ar-IQ" b="1" dirty="0" smtClean="0">
                <a:latin typeface="Simplified Arabic" pitchFamily="18" charset="-78"/>
                <a:cs typeface="Simplified Arabic" pitchFamily="18" charset="-78"/>
              </a:rPr>
              <a:t>The asphyxia avoidance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)</a:t>
            </a:r>
          </a:p>
          <a:p>
            <a:pPr marL="0" indent="0" algn="just" eaLnBrk="1" hangingPunct="1">
              <a:buNone/>
            </a:pP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- ثني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الرأس قليلاً </a:t>
            </a: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للخلف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في حالة النزف البسيط </a:t>
            </a:r>
          </a:p>
          <a:p>
            <a:pPr marL="0" indent="0" algn="just" eaLnBrk="1" hangingPunct="1">
              <a:buNone/>
            </a:pP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- 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والثني إلى </a:t>
            </a: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الإمام</a:t>
            </a:r>
            <a:r>
              <a:rPr lang="ar-IQ" alt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في الحالات الشديدة.</a:t>
            </a:r>
          </a:p>
          <a:p>
            <a:pPr marL="609600" indent="-609600" algn="just" eaLnBrk="1" hangingPunct="1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3. </a:t>
            </a:r>
            <a:r>
              <a:rPr lang="ar-IQ" alt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الضغط</a:t>
            </a:r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 على منطقة الأنف بالأصبع لمدة لا تقل عن 10 دقائق.</a:t>
            </a:r>
          </a:p>
          <a:p>
            <a:pPr marL="609600" indent="-609600" algn="just" eaLnBrk="1" hangingPunct="1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4. حشر قطعة مبللة بالأدرينالين في الأنف.</a:t>
            </a:r>
          </a:p>
          <a:p>
            <a:pPr marL="609600" indent="-609600" algn="just" eaLnBrk="1" hangingPunct="1"/>
            <a:r>
              <a:rPr lang="ar-IQ" altLang="ar-IQ" b="1" dirty="0" smtClean="0">
                <a:latin typeface="Simplified Arabic" pitchFamily="18" charset="-78"/>
                <a:cs typeface="Simplified Arabic" pitchFamily="18" charset="-78"/>
              </a:rPr>
              <a:t>5. في حالة استمرار النزف مراجعة المركز الصحي.</a:t>
            </a:r>
            <a:endParaRPr lang="en-US" altLang="ar-IQ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10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ar-IQ" sz="20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هناك نوعين من الحواس : الحواس الظاهرة ( هي الحواس الخمسة المعروفة ) / و الْحَواس </a:t>
            </a:r>
            <a:r>
              <a:rPr lang="ar-IQ" sz="2000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الْبَاطِنَة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764704"/>
            <a:ext cx="8515672" cy="583264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ar-IQ" sz="34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أما الحواس</a:t>
            </a:r>
            <a:r>
              <a:rPr lang="ar-IQ" sz="3400" b="1" dirty="0">
                <a:solidFill>
                  <a:srgbClr val="FF0000"/>
                </a:solidFill>
                <a:latin typeface="Simplified Arabic" pitchFamily="18" charset="-78"/>
                <a:ea typeface="+mj-ea"/>
                <a:cs typeface="Simplified Arabic" pitchFamily="18" charset="-78"/>
              </a:rPr>
              <a:t> الْبَاطِنَة</a:t>
            </a:r>
            <a:r>
              <a:rPr lang="ar-IQ" sz="3400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 فهي خمسة حواس</a:t>
            </a:r>
            <a:endParaRPr lang="ar-IQ" sz="3400" dirty="0" smtClean="0">
              <a:solidFill>
                <a:srgbClr val="CC00CC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ctr"/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الحاسة </a:t>
            </a:r>
            <a:r>
              <a:rPr 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الأولى</a:t>
            </a:r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: تسمى </a:t>
            </a:r>
            <a:r>
              <a:rPr lang="ar-IQ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( الحسّ المشترك )</a:t>
            </a:r>
          </a:p>
          <a:p>
            <a:pPr marL="0" indent="0" algn="just">
              <a:buNone/>
            </a:pPr>
            <a:r>
              <a:rPr 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وظيفة هذه </a:t>
            </a:r>
            <a:r>
              <a:rPr lang="ar-IQ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الحاسّة </a:t>
            </a:r>
            <a:r>
              <a:rPr 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إدراك الخيالات والصور </a:t>
            </a:r>
            <a:r>
              <a:rPr lang="ar-IQ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الظاهرة </a:t>
            </a:r>
            <a:r>
              <a:rPr 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بعد عيانها (مشاهدتها) ويحفظها.</a:t>
            </a:r>
          </a:p>
          <a:p>
            <a:pPr algn="ctr"/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الحاسة </a:t>
            </a:r>
            <a:r>
              <a:rPr 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الثانية</a:t>
            </a:r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: تسمى </a:t>
            </a:r>
            <a:r>
              <a:rPr lang="ar-IQ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( الخيال )</a:t>
            </a:r>
          </a:p>
          <a:p>
            <a:pPr marL="0" indent="0" algn="just">
              <a:buNone/>
            </a:pPr>
            <a:r>
              <a:rPr lang="ar-IQ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تحفظ وتخزن الحس المشترك (الخيال والصور)</a:t>
            </a:r>
            <a:r>
              <a:rPr lang="ar-IQ" dirty="0" smtClean="0">
                <a:solidFill>
                  <a:srgbClr val="021820"/>
                </a:solidFill>
                <a:latin typeface="Simplified Arabic" pitchFamily="18" charset="-78"/>
                <a:cs typeface="Simplified Arabic" pitchFamily="18" charset="-78"/>
              </a:rPr>
              <a:t>، </a:t>
            </a:r>
            <a:r>
              <a:rPr lang="ar-IQ" b="1" dirty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ويرتسم فيها </a:t>
            </a:r>
            <a:r>
              <a:rPr lang="ar-IQ" b="1" dirty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مثل</a:t>
            </a:r>
            <a:r>
              <a:rPr lang="ar-IQ" b="1" dirty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 صور جميع المحسوسات بعد </a:t>
            </a:r>
            <a:r>
              <a:rPr lang="ar-IQ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عيانها (مشاهدتها) من قبل </a:t>
            </a:r>
            <a:r>
              <a:rPr lang="ar-IQ" b="1" dirty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الحواس </a:t>
            </a:r>
            <a:r>
              <a:rPr lang="ar-IQ" b="1" dirty="0" smtClean="0">
                <a:solidFill>
                  <a:srgbClr val="FF66FF"/>
                </a:solidFill>
                <a:latin typeface="Simplified Arabic" pitchFamily="18" charset="-78"/>
                <a:cs typeface="Simplified Arabic" pitchFamily="18" charset="-78"/>
              </a:rPr>
              <a:t>الظاهرة (البصر، السمع، الشم، اللمس، التذوق).</a:t>
            </a:r>
          </a:p>
          <a:p>
            <a:pPr algn="ctr"/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الحاسة </a:t>
            </a:r>
            <a:r>
              <a:rPr 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الثالثة</a:t>
            </a:r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: تسمى </a:t>
            </a:r>
            <a:r>
              <a:rPr lang="ar-IQ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( الوهم )</a:t>
            </a:r>
          </a:p>
          <a:p>
            <a:pPr marL="0" indent="0" algn="just">
              <a:buNone/>
            </a:pPr>
            <a:r>
              <a:rPr lang="ar-IQ" b="1" dirty="0" smtClean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هي الحاسة التي </a:t>
            </a:r>
            <a:r>
              <a:rPr lang="ar-IQ" b="1" dirty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تدرك بها النفس معانٍ جزئية لم </a:t>
            </a:r>
            <a:r>
              <a:rPr lang="ar-IQ" b="1" dirty="0" smtClean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ينفّذ (</a:t>
            </a:r>
            <a:r>
              <a:rPr lang="ar-IQ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يلاحظ</a:t>
            </a:r>
            <a:r>
              <a:rPr lang="ar-IQ" b="1" dirty="0" smtClean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) من قبل </a:t>
            </a:r>
            <a:r>
              <a:rPr lang="ar-IQ" b="1" dirty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الحواس </a:t>
            </a:r>
            <a:r>
              <a:rPr lang="ar-IQ" b="1" dirty="0" smtClean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الظاهرة، مثل:</a:t>
            </a:r>
            <a:r>
              <a:rPr lang="ar-IQ" b="1" dirty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b="1" dirty="0" smtClean="0">
                <a:solidFill>
                  <a:srgbClr val="CC0066"/>
                </a:solidFill>
                <a:latin typeface="Simplified Arabic" pitchFamily="18" charset="-78"/>
                <a:cs typeface="Simplified Arabic" pitchFamily="18" charset="-78"/>
              </a:rPr>
              <a:t>العداوة ، والصداقة ، والموافقة ، والمخالفة.</a:t>
            </a:r>
          </a:p>
          <a:p>
            <a:pPr algn="ctr"/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الحاسة </a:t>
            </a:r>
            <a:r>
              <a:rPr 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الرابعة</a:t>
            </a:r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: تسمى </a:t>
            </a:r>
            <a:r>
              <a:rPr lang="ar-IQ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(الحافظة) أو (الذاكرة)</a:t>
            </a:r>
          </a:p>
          <a:p>
            <a:pPr marL="0" indent="0" algn="just">
              <a:buNone/>
            </a:pPr>
            <a:r>
              <a:rPr 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وظيفة هذه الحاسة </a:t>
            </a:r>
            <a:r>
              <a:rPr lang="ar-IQ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حفظ المعاني الجزئية </a:t>
            </a:r>
            <a:r>
              <a:rPr 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القادمة </a:t>
            </a:r>
            <a:r>
              <a:rPr lang="ar-IQ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إليها من </a:t>
            </a:r>
            <a:r>
              <a:rPr 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الوهم (</a:t>
            </a:r>
            <a:r>
              <a:rPr lang="ar-IQ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أي من الحاسة الثالثة</a:t>
            </a:r>
            <a:r>
              <a:rPr 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)، </a:t>
            </a:r>
            <a:r>
              <a:rPr lang="ar-IQ" b="1" dirty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فالحسّ المشترك </a:t>
            </a:r>
            <a:r>
              <a:rPr lang="ar-IQ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يدرك </a:t>
            </a:r>
            <a:r>
              <a:rPr 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الخيالات والصور ويحفظها</a:t>
            </a:r>
            <a:r>
              <a:rPr lang="ar-IQ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، </a:t>
            </a:r>
            <a:r>
              <a:rPr lang="ar-IQ" b="1" dirty="0">
                <a:solidFill>
                  <a:srgbClr val="3366FF"/>
                </a:solidFill>
                <a:latin typeface="Simplified Arabic" pitchFamily="18" charset="-78"/>
                <a:cs typeface="Simplified Arabic" pitchFamily="18" charset="-78"/>
              </a:rPr>
              <a:t>والوهم</a:t>
            </a:r>
            <a:r>
              <a:rPr lang="ar-IQ" b="1" dirty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 يدرك المعنى </a:t>
            </a:r>
            <a:r>
              <a:rPr 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الجزئي التي لم تنفذ من قبل الحواس الظاهرة و هذه الحاسة (الحافظة) تحفظه.</a:t>
            </a:r>
          </a:p>
          <a:p>
            <a:pPr algn="ctr"/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الحاسة </a:t>
            </a:r>
            <a:r>
              <a:rPr lang="ar-IQ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الخامسة</a:t>
            </a:r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: تسمى </a:t>
            </a:r>
            <a:r>
              <a:rPr lang="ar-IQ" b="1" dirty="0" smtClean="0">
                <a:solidFill>
                  <a:srgbClr val="0066FF"/>
                </a:solidFill>
                <a:latin typeface="Simplified Arabic" pitchFamily="18" charset="-78"/>
                <a:cs typeface="Simplified Arabic" pitchFamily="18" charset="-78"/>
              </a:rPr>
              <a:t>(المتخيّلة) أو (المتصرفة)</a:t>
            </a:r>
          </a:p>
          <a:p>
            <a:pPr marL="0" indent="0" algn="just">
              <a:buNone/>
            </a:pPr>
            <a:r>
              <a:rPr lang="ar-IQ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وظيفة </a:t>
            </a:r>
            <a:r>
              <a:rPr lang="ar-IQ" b="1" dirty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هذه </a:t>
            </a:r>
            <a:r>
              <a:rPr lang="ar-IQ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الحاسة </a:t>
            </a:r>
            <a:r>
              <a:rPr lang="ar-IQ" b="1" dirty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تركيب الصور المأخوذة عن الحس </a:t>
            </a:r>
            <a:r>
              <a:rPr lang="ar-IQ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المشترك (</a:t>
            </a:r>
            <a:r>
              <a:rPr 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أي عن الحاسة الأولى</a:t>
            </a:r>
            <a:r>
              <a:rPr lang="ar-IQ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)، </a:t>
            </a:r>
            <a:r>
              <a:rPr lang="ar-IQ" b="1" dirty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والمعاني المدركة </a:t>
            </a:r>
            <a:r>
              <a:rPr lang="ar-IQ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بالوهم (</a:t>
            </a:r>
            <a:r>
              <a:rPr lang="ar-IQ" b="1" dirty="0" smtClean="0">
                <a:solidFill>
                  <a:srgbClr val="CC00CC"/>
                </a:solidFill>
                <a:latin typeface="Simplified Arabic" pitchFamily="18" charset="-78"/>
                <a:cs typeface="Simplified Arabic" pitchFamily="18" charset="-78"/>
              </a:rPr>
              <a:t>أي عن الحاسة الثالثة</a:t>
            </a:r>
            <a:r>
              <a:rPr lang="ar-IQ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) </a:t>
            </a:r>
            <a:r>
              <a:rPr lang="ar-IQ" b="1" dirty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بعضها من بعض</a:t>
            </a:r>
            <a:r>
              <a:rPr lang="ar-IQ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، </a:t>
            </a:r>
            <a:r>
              <a:rPr lang="ar-IQ" b="1" dirty="0" smtClean="0">
                <a:solidFill>
                  <a:srgbClr val="C00000"/>
                </a:solidFill>
                <a:latin typeface="Simplified Arabic" pitchFamily="18" charset="-78"/>
                <a:cs typeface="Simplified Arabic" pitchFamily="18" charset="-78"/>
              </a:rPr>
              <a:t>مثل</a:t>
            </a:r>
            <a:r>
              <a:rPr lang="ar-IQ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: تركيبها </a:t>
            </a:r>
            <a:r>
              <a:rPr lang="ar-IQ" b="1" dirty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صورة إنسان له جناحان، فتارة تركّب الصورة بالصورة، وتارة تركّب المعنى بالمعنى، وتارة تركّب الصورة بالمعنى، وكذلك تفصل الصورة عن الصورة، والمعنى عن المعنى والصورة عن </a:t>
            </a:r>
            <a:r>
              <a:rPr lang="ar-IQ" b="1" dirty="0" smtClean="0">
                <a:solidFill>
                  <a:srgbClr val="669900"/>
                </a:solidFill>
                <a:latin typeface="Simplified Arabic" pitchFamily="18" charset="-78"/>
                <a:cs typeface="Simplified Arabic" pitchFamily="18" charset="-78"/>
              </a:rPr>
              <a:t>المعنى.</a:t>
            </a:r>
            <a:endParaRPr lang="ar-IQ" b="1" dirty="0">
              <a:solidFill>
                <a:srgbClr val="6699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33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الإصابة الثانية كسر عظام الأنف</a:t>
            </a:r>
            <a:r>
              <a:rPr lang="ar-IQ" altLang="ar-IQ" sz="40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altLang="ar-IQ" sz="4000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125538"/>
            <a:ext cx="8856663" cy="5327650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كسر الأنف وهو كسر إحدى عظام الأنف </a:t>
            </a:r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بسبب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:-</a:t>
            </a:r>
          </a:p>
          <a:p>
            <a:pPr algn="just" eaLnBrk="1" hangingPunct="1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- بروز الأنف من الوجه </a:t>
            </a:r>
          </a:p>
          <a:p>
            <a:pPr algn="just" eaLnBrk="1" hangingPunct="1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- وهشاشة عظام الأنف </a:t>
            </a:r>
          </a:p>
          <a:p>
            <a:pPr algn="just" eaLnBrk="1" hangingPunct="1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والأنف المكسور واحد من أكثر الإصابات شيوعاً وهي التي تضم ما يقرب من 40٪ من جميع الإصابات في الوجه.</a:t>
            </a:r>
          </a:p>
          <a:p>
            <a:pPr algn="just" eaLnBrk="1" hangingPunct="1"/>
            <a:r>
              <a:rPr lang="ar-IQ" altLang="ar-IQ" sz="2800" b="1" u="sng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تحدث</a:t>
            </a:r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كسور الأنف بسبب الرضوض الخطيرة على الوجه. </a:t>
            </a:r>
          </a:p>
          <a:p>
            <a:pPr algn="just" eaLnBrk="1" hangingPunct="1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تشمل المصادر الشائعة لكسور الأنف الإصابات الرياضية و القتال والسقوط وحوادث السيارات للأعمار الصغيرة والسقوط بسبب الإغماء أو اختلال التوازن لكبار السن.</a:t>
            </a:r>
          </a:p>
          <a:p>
            <a:pPr algn="just" eaLnBrk="1" hangingPunct="1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يحدث تشوه في الأنف مع انسداد المجاري التنفسية وحدوث النزف .</a:t>
            </a:r>
          </a:p>
          <a:p>
            <a:pPr algn="just" eaLnBrk="1" hangingPunct="1"/>
            <a:r>
              <a:rPr lang="ar-IQ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العلاج  </a:t>
            </a:r>
            <a:r>
              <a:rPr lang="en-US" altLang="ar-IQ" sz="28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Therapeutic</a:t>
            </a:r>
            <a:endParaRPr lang="ar-IQ" altLang="ar-IQ" sz="2800" b="1" dirty="0" smtClean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 eaLnBrk="1" hangingPunct="1"/>
            <a:r>
              <a:rPr lang="ar-IQ" altLang="ar-IQ" sz="2800" b="1" dirty="0" smtClean="0">
                <a:latin typeface="Simplified Arabic" pitchFamily="18" charset="-78"/>
                <a:cs typeface="Simplified Arabic" pitchFamily="18" charset="-78"/>
              </a:rPr>
              <a:t>الطبيب الأخصائي يقوم بإرجاع العظام المكسورة.</a:t>
            </a:r>
            <a:endParaRPr lang="en-US" altLang="ar-IQ" sz="28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08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عنوان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>
            <a:normAutofit fontScale="90000"/>
          </a:bodyPr>
          <a:lstStyle/>
          <a:p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أشعة توضح كسور الانف</a:t>
            </a:r>
          </a:p>
        </p:txBody>
      </p:sp>
      <p:pic>
        <p:nvPicPr>
          <p:cNvPr id="552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3450" y="989013"/>
            <a:ext cx="7277100" cy="5457825"/>
          </a:xfrm>
          <a:noFill/>
        </p:spPr>
      </p:pic>
    </p:spTree>
    <p:extLst>
      <p:ext uri="{BB962C8B-B14F-4D97-AF65-F5344CB8AC3E}">
        <p14:creationId xmlns:p14="http://schemas.microsoft.com/office/powerpoint/2010/main" val="40993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عنوان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>
            <a:noAutofit/>
          </a:bodyPr>
          <a:lstStyle/>
          <a:p>
            <a:r>
              <a:rPr lang="ar-IQ" altLang="ar-IQ" sz="3200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صورة توضح أحد اسباب كسور الانف في الالعاب الرياضية</a:t>
            </a:r>
          </a:p>
        </p:txBody>
      </p:sp>
      <p:pic>
        <p:nvPicPr>
          <p:cNvPr id="563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052513"/>
            <a:ext cx="7632700" cy="5545137"/>
          </a:xfrm>
          <a:noFill/>
        </p:spPr>
      </p:pic>
    </p:spTree>
    <p:extLst>
      <p:ext uri="{BB962C8B-B14F-4D97-AF65-F5344CB8AC3E}">
        <p14:creationId xmlns:p14="http://schemas.microsoft.com/office/powerpoint/2010/main" val="26878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b="1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انتهت المحاضرة رقم (</a:t>
            </a:r>
            <a:r>
              <a:rPr lang="ar-IQ" b="1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14)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60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إلى نهاية حاسة الشم</a:t>
            </a:r>
          </a:p>
          <a:p>
            <a:pPr algn="ctr"/>
            <a:r>
              <a:rPr lang="ar-IQ" sz="60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نبدأ المحاضرة رقم (15) </a:t>
            </a:r>
          </a:p>
          <a:p>
            <a:pPr algn="ctr"/>
            <a:r>
              <a:rPr lang="ar-IQ" sz="60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من موضوع حاسة </a:t>
            </a:r>
            <a:r>
              <a:rPr lang="ar-IQ" sz="6000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السمع</a:t>
            </a:r>
          </a:p>
          <a:p>
            <a:pPr lvl="0" algn="ctr" fontAlgn="base">
              <a:spcAft>
                <a:spcPct val="0"/>
              </a:spcAft>
              <a:buFontTx/>
              <a:buChar char="•"/>
            </a:pPr>
            <a:r>
              <a:rPr lang="ar-IQ" altLang="ar-IQ" b="1" kern="0" dirty="0" err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أ.د</a:t>
            </a:r>
            <a:r>
              <a:rPr lang="ar-IQ" altLang="ar-IQ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. حسن هادي الهلالي</a:t>
            </a:r>
          </a:p>
          <a:p>
            <a:pPr lvl="0" algn="ctr" fontAlgn="base">
              <a:spcAft>
                <a:spcPct val="0"/>
              </a:spcAft>
              <a:buFontTx/>
              <a:buChar char="•"/>
            </a:pPr>
            <a:r>
              <a:rPr lang="ar-IQ" altLang="ar-IQ" b="1" kern="0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الجامعة المستنصرية – كلية التربية البدنية </a:t>
            </a:r>
            <a:r>
              <a:rPr lang="ar-IQ" altLang="ar-IQ" b="1" ker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وعلوم </a:t>
            </a:r>
            <a:r>
              <a:rPr lang="ar-IQ" altLang="ar-IQ" b="1" kern="0" smtClean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الرياضة</a:t>
            </a:r>
            <a:endParaRPr lang="en-US" altLang="ar-IQ" b="1" kern="0">
              <a:solidFill>
                <a:srgbClr val="00B05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251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ar-IQ" sz="24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أقسام الحواس لدى الانسان / </a:t>
            </a:r>
            <a:r>
              <a:rPr lang="ar-IQ" sz="2400" b="1" dirty="0" smtClean="0">
                <a:solidFill>
                  <a:srgbClr val="6699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إعداد </a:t>
            </a:r>
            <a:r>
              <a:rPr lang="ar-IQ" sz="2400" b="1" dirty="0" err="1" smtClean="0">
                <a:solidFill>
                  <a:srgbClr val="6699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أ.د</a:t>
            </a:r>
            <a:r>
              <a:rPr lang="ar-IQ" sz="2400" b="1" dirty="0" smtClean="0">
                <a:solidFill>
                  <a:srgbClr val="6699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 حسن هادي الهلالي/ المستنصرية</a:t>
            </a:r>
            <a:endParaRPr lang="ar-IQ" sz="2400" b="1" dirty="0">
              <a:solidFill>
                <a:srgbClr val="6699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904656"/>
          </a:xfrm>
        </p:spPr>
        <p:txBody>
          <a:bodyPr>
            <a:normAutofit/>
          </a:bodyPr>
          <a:lstStyle/>
          <a:p>
            <a:pPr algn="ctr"/>
            <a:r>
              <a:rPr lang="ar-IQ" sz="1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حواس الإدراك </a:t>
            </a:r>
            <a:r>
              <a:rPr lang="ar-IQ" sz="18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الخارجي</a:t>
            </a:r>
            <a:endParaRPr lang="ar-IQ" sz="18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/>
            <a:r>
              <a:rPr lang="ar-IQ" sz="1800" b="1" dirty="0">
                <a:solidFill>
                  <a:srgbClr val="3366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هي </a:t>
            </a:r>
            <a:r>
              <a:rPr lang="ar-IQ" sz="1800" b="1" dirty="0" smtClean="0">
                <a:solidFill>
                  <a:srgbClr val="3366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الحواس الخمس </a:t>
            </a:r>
            <a:r>
              <a:rPr lang="ar-IQ" sz="1800" b="1" dirty="0">
                <a:solidFill>
                  <a:srgbClr val="3366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المعروفة </a:t>
            </a:r>
            <a:r>
              <a:rPr lang="ar-IQ" sz="1800" b="1" dirty="0" smtClean="0">
                <a:solidFill>
                  <a:srgbClr val="3366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( البصر والسمع والشم </a:t>
            </a:r>
            <a:r>
              <a:rPr lang="ar-IQ" sz="1800" b="1" dirty="0">
                <a:solidFill>
                  <a:srgbClr val="3366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 اللمس والتذوق </a:t>
            </a:r>
            <a:r>
              <a:rPr lang="ar-IQ" sz="1800" b="1" dirty="0" smtClean="0">
                <a:solidFill>
                  <a:srgbClr val="3366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) يضاف لها:-</a:t>
            </a:r>
            <a:endParaRPr lang="ar-IQ" sz="1800" b="1" dirty="0">
              <a:solidFill>
                <a:srgbClr val="3366FF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/>
            <a:r>
              <a:rPr lang="ar-IQ" sz="1800" b="1" dirty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والشعور بالضغط الجوي </a:t>
            </a:r>
            <a:r>
              <a:rPr lang="ar-IQ" sz="1800" b="1" dirty="0" smtClean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 بالحرارة </a:t>
            </a:r>
            <a:r>
              <a:rPr lang="ar-IQ" sz="1800" b="1" dirty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المحيطة </a:t>
            </a:r>
            <a:r>
              <a:rPr lang="ar-IQ" sz="1800" b="1" dirty="0" smtClean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 بمختلف </a:t>
            </a:r>
            <a:r>
              <a:rPr lang="ar-IQ" sz="1800" b="1" dirty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التأثيرات على الجلد </a:t>
            </a:r>
            <a:r>
              <a:rPr lang="ar-IQ" sz="1800" b="1" dirty="0" smtClean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 الوعي </a:t>
            </a:r>
            <a:r>
              <a:rPr lang="ar-IQ" sz="1800" b="1" dirty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بمرور الوقت أي </a:t>
            </a:r>
            <a:r>
              <a:rPr lang="ar-IQ" sz="1800" b="1" dirty="0" smtClean="0">
                <a:solidFill>
                  <a:srgbClr val="00B05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بالزمن</a:t>
            </a:r>
            <a:endParaRPr lang="ar-IQ" sz="1800" b="1" dirty="0">
              <a:solidFill>
                <a:srgbClr val="00B05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/>
            <a:r>
              <a:rPr lang="ar-IQ" sz="1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حواس الإدراك الداخلي </a:t>
            </a:r>
          </a:p>
          <a:p>
            <a:pPr algn="just"/>
            <a:r>
              <a:rPr lang="ar-IQ" sz="1800" b="1" dirty="0" smtClean="0">
                <a:solidFill>
                  <a:srgbClr val="CC009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مثل : توازن </a:t>
            </a:r>
            <a:r>
              <a:rPr lang="ar-IQ" sz="1800" b="1" dirty="0">
                <a:solidFill>
                  <a:srgbClr val="CC009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الجسم </a:t>
            </a:r>
            <a:r>
              <a:rPr lang="ar-IQ" sz="1800" b="1" dirty="0" smtClean="0">
                <a:solidFill>
                  <a:srgbClr val="CC009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، تأثير </a:t>
            </a:r>
            <a:r>
              <a:rPr lang="ar-IQ" sz="1800" b="1" dirty="0">
                <a:solidFill>
                  <a:srgbClr val="CC009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جاذبية </a:t>
            </a:r>
            <a:r>
              <a:rPr lang="ar-IQ" sz="1800" b="1" dirty="0" smtClean="0">
                <a:solidFill>
                  <a:srgbClr val="CC009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الأرض، </a:t>
            </a:r>
            <a:r>
              <a:rPr lang="ar-IQ" sz="1800" b="1" dirty="0">
                <a:solidFill>
                  <a:srgbClr val="CC009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الإسراع في الخطى (في حالة انطلاق طائرة يركبها الإنسان مثلا )</a:t>
            </a:r>
          </a:p>
          <a:p>
            <a:pPr algn="just"/>
            <a:r>
              <a:rPr lang="ar-IQ" sz="1800" b="1" dirty="0">
                <a:solidFill>
                  <a:srgbClr val="3366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والإسراع الدائري تأثير الطرد المركزي في ركوب الأراجيح مثلا أو لانعطاف قطار تركبه</a:t>
            </a:r>
          </a:p>
          <a:p>
            <a:pPr algn="just"/>
            <a:r>
              <a:rPr lang="ar-IQ" sz="1800" b="1" dirty="0" smtClean="0">
                <a:solidFill>
                  <a:srgbClr val="CC009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 الوعي </a:t>
            </a:r>
            <a:r>
              <a:rPr lang="ar-IQ" sz="1800" b="1" dirty="0">
                <a:solidFill>
                  <a:srgbClr val="CC009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بذات وبحركات مفاصل الجسم وانقباض و استطالة </a:t>
            </a:r>
            <a:r>
              <a:rPr lang="ar-IQ" sz="1800" b="1" dirty="0" smtClean="0">
                <a:solidFill>
                  <a:srgbClr val="CC009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العضلات</a:t>
            </a:r>
            <a:endParaRPr lang="ar-IQ" sz="1800" b="1" dirty="0">
              <a:solidFill>
                <a:srgbClr val="CC0099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/>
            <a:r>
              <a:rPr lang="ar-IQ" sz="1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حواس الإدراك </a:t>
            </a:r>
            <a:r>
              <a:rPr lang="ar-IQ" sz="18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الجسماني</a:t>
            </a:r>
            <a:endParaRPr lang="ar-IQ" sz="18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/>
            <a:r>
              <a:rPr lang="ar-IQ" sz="1800" b="1" dirty="0" smtClean="0">
                <a:solidFill>
                  <a:srgbClr val="6699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مثل : ضغط </a:t>
            </a:r>
            <a:r>
              <a:rPr lang="ar-IQ" sz="1800" b="1" dirty="0">
                <a:solidFill>
                  <a:srgbClr val="6699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الدم </a:t>
            </a:r>
            <a:r>
              <a:rPr lang="ar-IQ" sz="1800" b="1" dirty="0" smtClean="0">
                <a:solidFill>
                  <a:srgbClr val="6699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، الحمى ، الاختناق </a:t>
            </a:r>
            <a:r>
              <a:rPr lang="ar-IQ" sz="1800" b="1" dirty="0">
                <a:solidFill>
                  <a:srgbClr val="6699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لنقص الهواء </a:t>
            </a:r>
            <a:r>
              <a:rPr lang="ar-IQ" sz="1800" b="1" dirty="0" smtClean="0">
                <a:solidFill>
                  <a:srgbClr val="6699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، الجوع ، الظمأ ، امتلاء المعدة ، </a:t>
            </a:r>
            <a:r>
              <a:rPr lang="ar-IQ" sz="1800" b="1" dirty="0">
                <a:solidFill>
                  <a:srgbClr val="6699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امتلاء المثانة </a:t>
            </a:r>
            <a:r>
              <a:rPr lang="ar-IQ" sz="1800" b="1" dirty="0" smtClean="0">
                <a:solidFill>
                  <a:srgbClr val="6699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والغثيان.</a:t>
            </a:r>
            <a:endParaRPr lang="ar-IQ" sz="1800" b="1" dirty="0">
              <a:solidFill>
                <a:srgbClr val="6699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/>
            <a:r>
              <a:rPr lang="ar-IQ" sz="1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حواس الإدراك </a:t>
            </a:r>
            <a:r>
              <a:rPr lang="ar-IQ" sz="18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العاطفي</a:t>
            </a:r>
            <a:endParaRPr lang="ar-IQ" sz="18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/>
            <a:r>
              <a:rPr lang="ar-IQ" sz="1800" b="1" dirty="0" smtClean="0">
                <a:solidFill>
                  <a:srgbClr val="66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مثل : الغضب ، الخوف ، الاشمئزاز ، الحزن ، الملل ، المرح ، الإحساس </a:t>
            </a:r>
            <a:r>
              <a:rPr lang="ar-IQ" sz="1800" b="1" dirty="0">
                <a:solidFill>
                  <a:srgbClr val="66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بالخطاء أو بالجرم </a:t>
            </a:r>
            <a:r>
              <a:rPr lang="ar-IQ" sz="1800" b="1" dirty="0" smtClean="0">
                <a:solidFill>
                  <a:srgbClr val="66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، مشاركة </a:t>
            </a:r>
            <a:r>
              <a:rPr lang="ar-IQ" sz="1800" b="1" dirty="0">
                <a:solidFill>
                  <a:srgbClr val="66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الآخرين في </a:t>
            </a:r>
            <a:r>
              <a:rPr lang="ar-IQ" sz="1800" b="1" dirty="0" smtClean="0">
                <a:solidFill>
                  <a:srgbClr val="66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الحزن</a:t>
            </a:r>
            <a:endParaRPr lang="ar-IQ" sz="1800" b="1" dirty="0">
              <a:solidFill>
                <a:srgbClr val="6600FF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/>
            <a:r>
              <a:rPr lang="ar-IQ" sz="1800" b="1" dirty="0">
                <a:solidFill>
                  <a:srgbClr val="CC009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والمشاركة في الضحك </a:t>
            </a:r>
            <a:r>
              <a:rPr lang="ar-IQ" sz="1800" b="1" dirty="0" smtClean="0">
                <a:solidFill>
                  <a:srgbClr val="CC009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، والشعور </a:t>
            </a:r>
            <a:r>
              <a:rPr lang="ar-IQ" sz="1800" b="1" dirty="0">
                <a:solidFill>
                  <a:srgbClr val="CC009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بالألم الجسدي </a:t>
            </a:r>
            <a:r>
              <a:rPr lang="ar-IQ" sz="1800" b="1" dirty="0" smtClean="0">
                <a:solidFill>
                  <a:srgbClr val="CC009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، والألم النفسي</a:t>
            </a:r>
            <a:endParaRPr lang="ar-IQ" sz="1800" b="1" dirty="0">
              <a:solidFill>
                <a:srgbClr val="CC0099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92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ar-IQ" sz="3200" b="1" dirty="0" err="1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للأطلاع</a:t>
            </a:r>
            <a:endParaRPr lang="ar-IQ" sz="3200" b="1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6048672"/>
          </a:xfrm>
        </p:spPr>
        <p:txBody>
          <a:bodyPr>
            <a:normAutofit lnSpcReduction="10000"/>
          </a:bodyPr>
          <a:lstStyle/>
          <a:p>
            <a:pPr algn="just"/>
            <a:r>
              <a:rPr lang="ar-IQ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يقول العلماء أن إحساسات الإنسان تتكون عادة من </a:t>
            </a:r>
            <a:r>
              <a:rPr lang="ar-IQ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مزيج من البيانات الخام يجمعها </a:t>
            </a:r>
            <a:r>
              <a:rPr lang="ar-IQ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الدماغ</a:t>
            </a:r>
            <a:r>
              <a:rPr lang="ar-IQ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IQ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</a:t>
            </a:r>
            <a:r>
              <a:rPr lang="ar-IQ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الحواس</a:t>
            </a:r>
            <a:r>
              <a:rPr lang="ar-IQ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المختلفة </a:t>
            </a:r>
            <a:endParaRPr lang="ar-IQ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/>
            <a:r>
              <a:rPr lang="ar-IQ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مثال</a:t>
            </a:r>
            <a:r>
              <a:rPr lang="ar-IQ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: التلذذ </a:t>
            </a:r>
            <a:r>
              <a:rPr lang="ar-IQ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بالطعام </a:t>
            </a:r>
            <a:r>
              <a:rPr lang="ar-IQ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يسهم </a:t>
            </a:r>
            <a:r>
              <a:rPr lang="ar-IQ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فيه مع حاسة التذوق حواس البصر والشم واللمس</a:t>
            </a:r>
            <a:r>
              <a:rPr lang="ar-IQ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ar-IQ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/>
            <a:r>
              <a:rPr lang="ar-IQ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فيختار المخ منها ما يتجاهله وما يستحق التركيز عليه أو مواجهته إذا وجد </a:t>
            </a:r>
            <a:r>
              <a:rPr lang="ar-IQ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حاجة للتحرك </a:t>
            </a:r>
            <a:r>
              <a:rPr lang="ar-IQ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لمواجهته </a:t>
            </a:r>
            <a:endParaRPr lang="ar-IQ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/>
            <a:r>
              <a:rPr lang="ar-IQ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وفي مثال آخر لتجاهل الدماغ لشيء والتركيز على شيء</a:t>
            </a:r>
            <a:r>
              <a:rPr lang="ar-IQ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 عندما يقوم أحد الأشخاص بمشاهدة التلفاز </a:t>
            </a:r>
            <a:r>
              <a:rPr lang="ar-IQ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مثلا ويتحدث شخص غير بعيد </a:t>
            </a:r>
            <a:r>
              <a:rPr lang="ar-IQ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عنه </a:t>
            </a:r>
            <a:r>
              <a:rPr lang="ar-IQ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</a:t>
            </a:r>
            <a:r>
              <a:rPr lang="ar-IQ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الهاتف، فنراه يتجاهل المتكلم بالهاتف ويركز على مشاهدة التلفاز.</a:t>
            </a:r>
            <a:endParaRPr lang="ar-IQ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/>
            <a:r>
              <a:rPr lang="ar-IQ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وبالشارع مرور </a:t>
            </a:r>
            <a:r>
              <a:rPr lang="ar-IQ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مستمر واصوات شتى ...</a:t>
            </a:r>
            <a:r>
              <a:rPr lang="ar-IQ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فيختار المخ تجاهل كل هذه الأصوات الدخيلة ليركز على صوت التلفزيون</a:t>
            </a:r>
            <a:r>
              <a:rPr lang="ar-IQ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ar-IQ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36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4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5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6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7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8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0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9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2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3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4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5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6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37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38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39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40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4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42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43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44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45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46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4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3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3502</Words>
  <Application>Microsoft Office PowerPoint</Application>
  <PresentationFormat>عرض على الشاشة (3:4)‏</PresentationFormat>
  <Paragraphs>359</Paragraphs>
  <Slides>73</Slides>
  <Notes>0</Notes>
  <HiddenSlides>1</HiddenSlides>
  <MMClips>0</MMClips>
  <ScaleCrop>false</ScaleCrop>
  <HeadingPairs>
    <vt:vector size="4" baseType="variant">
      <vt:variant>
        <vt:lpstr>نسق</vt:lpstr>
      </vt:variant>
      <vt:variant>
        <vt:i4>52</vt:i4>
      </vt:variant>
      <vt:variant>
        <vt:lpstr>عناوين الشرائح</vt:lpstr>
      </vt:variant>
      <vt:variant>
        <vt:i4>73</vt:i4>
      </vt:variant>
    </vt:vector>
  </HeadingPairs>
  <TitlesOfParts>
    <vt:vector size="125" baseType="lpstr">
      <vt:lpstr>نسق Office</vt:lpstr>
      <vt:lpstr>1_نسق Office</vt:lpstr>
      <vt:lpstr>2_نسق Office</vt:lpstr>
      <vt:lpstr>3_نسق Office</vt:lpstr>
      <vt:lpstr>4_نسق Office</vt:lpstr>
      <vt:lpstr>5_نسق Office</vt:lpstr>
      <vt:lpstr>6_نسق Office</vt:lpstr>
      <vt:lpstr>7_نسق Office</vt:lpstr>
      <vt:lpstr>8_نسق Office</vt:lpstr>
      <vt:lpstr>9_نسق Office</vt:lpstr>
      <vt:lpstr>10_نسق Office</vt:lpstr>
      <vt:lpstr>11_نسق Office</vt:lpstr>
      <vt:lpstr>12_نسق Office</vt:lpstr>
      <vt:lpstr>13_نسق Office</vt:lpstr>
      <vt:lpstr>14_نسق Office</vt:lpstr>
      <vt:lpstr>15_نسق Office</vt:lpstr>
      <vt:lpstr>16_نسق Office</vt:lpstr>
      <vt:lpstr>17_نسق Office</vt:lpstr>
      <vt:lpstr>18_نسق Office</vt:lpstr>
      <vt:lpstr>19_نسق Office</vt:lpstr>
      <vt:lpstr>20_نسق Office</vt:lpstr>
      <vt:lpstr>21_نسق Office</vt:lpstr>
      <vt:lpstr>22_نسق Office</vt:lpstr>
      <vt:lpstr>23_نسق Office</vt:lpstr>
      <vt:lpstr>24_نسق Office</vt:lpstr>
      <vt:lpstr>25_نسق Office</vt:lpstr>
      <vt:lpstr>26_نسق Office</vt:lpstr>
      <vt:lpstr>27_نسق Office</vt:lpstr>
      <vt:lpstr>28_نسق Office</vt:lpstr>
      <vt:lpstr>30_نسق Office</vt:lpstr>
      <vt:lpstr>29_نسق Office</vt:lpstr>
      <vt:lpstr>31_نسق Office</vt:lpstr>
      <vt:lpstr>32_نسق Office</vt:lpstr>
      <vt:lpstr>33_نسق Office</vt:lpstr>
      <vt:lpstr>34_نسق Office</vt:lpstr>
      <vt:lpstr>35_نسق Office</vt:lpstr>
      <vt:lpstr>36_نسق Office</vt:lpstr>
      <vt:lpstr>37_نسق Office</vt:lpstr>
      <vt:lpstr>38_نسق Office</vt:lpstr>
      <vt:lpstr>39_نسق Office</vt:lpstr>
      <vt:lpstr>40_نسق Office</vt:lpstr>
      <vt:lpstr>41_نسق Office</vt:lpstr>
      <vt:lpstr>42_نسق Office</vt:lpstr>
      <vt:lpstr>43_نسق Office</vt:lpstr>
      <vt:lpstr>44_نسق Office</vt:lpstr>
      <vt:lpstr>45_نسق Office</vt:lpstr>
      <vt:lpstr>46_نسق Office</vt:lpstr>
      <vt:lpstr>سمة Office</vt:lpstr>
      <vt:lpstr>2_سمة Office</vt:lpstr>
      <vt:lpstr>4_سمة Office</vt:lpstr>
      <vt:lpstr>1_سمة Office</vt:lpstr>
      <vt:lpstr>3_سمة Office</vt:lpstr>
      <vt:lpstr>14</vt:lpstr>
      <vt:lpstr>تنويه</vt:lpstr>
      <vt:lpstr>بسم الله الرحمن الرحيم </vt:lpstr>
      <vt:lpstr>المحاضرة الرابعة عشر: جهاز الحواس وإصاباته The five senses(الجزء الأول)</vt:lpstr>
      <vt:lpstr>مقدمة : الفرق بين الذهن و العقل (للاطلاع فقط)</vt:lpstr>
      <vt:lpstr>من تعريف الذهن وردت عبارة (للاطلاع فقط)</vt:lpstr>
      <vt:lpstr>هناك نوعين من الحواس : الحواس الظاهرة ( هي الحواس الخمسة المعروفة ) / و الْحَواس الْبَاطِنَة</vt:lpstr>
      <vt:lpstr>أقسام الحواس لدى الانسان / من إعداد أ.د. حسن هادي الهلالي/ المستنصرية</vt:lpstr>
      <vt:lpstr>للأطلاع</vt:lpstr>
      <vt:lpstr>عرض تقديمي في PowerPoint</vt:lpstr>
      <vt:lpstr>نبدأ المحاضرة</vt:lpstr>
      <vt:lpstr>5ـ أعضاء الحواس الخمسة   The five senses</vt:lpstr>
      <vt:lpstr>أهم وظيفة يقوم بها جهاز الحواس هي:-</vt:lpstr>
      <vt:lpstr>ومن وظائف جهاز الحواس أيضاً</vt:lpstr>
      <vt:lpstr>تكملة / وظائف جهاز الحواس أيضاً</vt:lpstr>
      <vt:lpstr>5ـ1 الجهاز العصبي والحواس  Sense and nervous system</vt:lpstr>
      <vt:lpstr>لماذا سميت المستقبلات الحسية أجهزة الحواس</vt:lpstr>
      <vt:lpstr>5ـ2 الحواس الخمسة    The five senses</vt:lpstr>
      <vt:lpstr>مكونات مقلة العين</vt:lpstr>
      <vt:lpstr>المكون الأول لمقلة العين أولا: الخارجية : الصلبة Sclera) )</vt:lpstr>
      <vt:lpstr>صورة توضح مقلة العين</vt:lpstr>
      <vt:lpstr>صورة توضح قنوات الدمع</vt:lpstr>
      <vt:lpstr>صورة توضح العضلات المحركة لمقلة العين</vt:lpstr>
      <vt:lpstr>صورة توضح تشريح العين</vt:lpstr>
      <vt:lpstr>والمكون الثاني لمقلة العين / ثانياً ـ  الوسطى : (المشيمية)</vt:lpstr>
      <vt:lpstr>صورة توضح المشيمية وهي واضحة بالصورة باللون الأحمر</vt:lpstr>
      <vt:lpstr>القزحية (خيوط عضلية)</vt:lpstr>
      <vt:lpstr>عدسة العين (Lens) </vt:lpstr>
      <vt:lpstr>صورة توضح القزحية والقرنية والحدقة والشبكية</vt:lpstr>
      <vt:lpstr>والمكون الثالث لمقلة العين / ثالثاً الداخلية</vt:lpstr>
      <vt:lpstr>صورة توضح شبكية العين</vt:lpstr>
      <vt:lpstr>صورة توضح عضلات التي تتحكم بحركة مقلة العين</vt:lpstr>
      <vt:lpstr>صورة توضح شبكية العين</vt:lpstr>
      <vt:lpstr>صورة توضح تركيبات العين</vt:lpstr>
      <vt:lpstr>ميكانيكية عمل العين </vt:lpstr>
      <vt:lpstr>تكملة ميكانيكية عمل العين</vt:lpstr>
      <vt:lpstr>صورة توضح ميكانيكية عمل العين</vt:lpstr>
      <vt:lpstr>صورة توضح ميكانيكية عمل العين</vt:lpstr>
      <vt:lpstr>صورة توضح ميكانيكية عمل العين</vt:lpstr>
      <vt:lpstr>صورة توضح العضلات المحركة للعين</vt:lpstr>
      <vt:lpstr>صورة توضح العضلات المحركة للعين</vt:lpstr>
      <vt:lpstr>العضلات الستة المحركة للعين</vt:lpstr>
      <vt:lpstr>سؤال</vt:lpstr>
      <vt:lpstr>5ـ3 القدرات التشريحية التي تحمي العين من الإصابات الرياضية</vt:lpstr>
      <vt:lpstr>تكملة / 5ـ3 القدرات التشريحية التي تحمي العين من الإصابات الرياضية</vt:lpstr>
      <vt:lpstr>عرض تقديمي في PowerPoint</vt:lpstr>
      <vt:lpstr>5ـ4 بعض إصابات العين  eye Injuries</vt:lpstr>
      <vt:lpstr>إسعافات إصابة كدمة العين First-aid </vt:lpstr>
      <vt:lpstr>الإصابة الثانية من إصابات العين</vt:lpstr>
      <vt:lpstr>إسعافات جسم غريب في العين : First-aid </vt:lpstr>
      <vt:lpstr>إسعافات جسم غريب في العين : First-aid </vt:lpstr>
      <vt:lpstr>نكمل الطريقة الثانية للإسعاف</vt:lpstr>
      <vt:lpstr>عرض تقديمي في PowerPoint</vt:lpstr>
      <vt:lpstr>ثانياً : حاسة الشم   Smell</vt:lpstr>
      <vt:lpstr>صور توضح حاسة الشم</vt:lpstr>
      <vt:lpstr>صور توضح حاسة الشم</vt:lpstr>
      <vt:lpstr>صور توضح حاسة الشم</vt:lpstr>
      <vt:lpstr>صورة توضح تشريح الانف</vt:lpstr>
      <vt:lpstr>ميكانيكية (آلية) الشم / أو كيف نشم ؟</vt:lpstr>
      <vt:lpstr>الأنف   (Nose) </vt:lpstr>
      <vt:lpstr>صورة توضح غضاريف الأنف</vt:lpstr>
      <vt:lpstr>حاسة الشم والأداء الرياضي </vt:lpstr>
      <vt:lpstr>الرياضة تقوي حاسة الشم</vt:lpstr>
      <vt:lpstr>تكملة موضوع الرياضة تقوي حاسة الشم</vt:lpstr>
      <vt:lpstr>بعض النصائح التي تحسن من حاسة الشم</vt:lpstr>
      <vt:lpstr>بعض الحقائق عن حاسة الشم</vt:lpstr>
      <vt:lpstr>إصابات الأنف   Nose injuries </vt:lpstr>
      <vt:lpstr>أولاً ـ نزيف الأنف </vt:lpstr>
      <vt:lpstr>الإسعافات والعلاج لنزيف الأنف   First-aid and therapeutic</vt:lpstr>
      <vt:lpstr>الإصابة الثانية كسر عظام الأنف </vt:lpstr>
      <vt:lpstr>صورة أشعة توضح كسور الانف</vt:lpstr>
      <vt:lpstr>صورة توضح أحد اسباب كسور الانف في الالعاب الرياضية</vt:lpstr>
      <vt:lpstr>انتهت المحاضرة رقم (14)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</dc:title>
  <dc:creator>Dr.hassan</dc:creator>
  <cp:lastModifiedBy>DR.Ahmed Saker 2O11</cp:lastModifiedBy>
  <cp:revision>132</cp:revision>
  <dcterms:created xsi:type="dcterms:W3CDTF">2021-02-21T09:27:24Z</dcterms:created>
  <dcterms:modified xsi:type="dcterms:W3CDTF">2024-09-21T11:45:46Z</dcterms:modified>
</cp:coreProperties>
</file>