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FF9999"/>
    <a:srgbClr val="00CC66"/>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86B7F286-D3DB-469F-8350-3E25CED1026E}" type="datetimeFigureOut">
              <a:rPr lang="ar-IQ"/>
              <a:pPr>
                <a:defRPr/>
              </a:pPr>
              <a:t>15/04/1446</a:t>
            </a:fld>
            <a:endParaRPr lang="ar-IQ" dirty="0"/>
          </a:p>
        </p:txBody>
      </p:sp>
      <p:sp>
        <p:nvSpPr>
          <p:cNvPr id="5" name="عنصر نائب للتذييل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6" name="عنصر نائب لرقم الشريحة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33ECA01D-3972-4FE4-81EF-7CE2F2B8D075}" type="slidenum">
              <a:rPr lang="ar-IQ"/>
              <a:pPr>
                <a:defRPr/>
              </a:pPr>
              <a:t>‹#›</a:t>
            </a:fld>
            <a:endParaRPr lang="ar-IQ" dirty="0"/>
          </a:p>
        </p:txBody>
      </p:sp>
    </p:spTree>
    <p:extLst>
      <p:ext uri="{BB962C8B-B14F-4D97-AF65-F5344CB8AC3E}">
        <p14:creationId xmlns:p14="http://schemas.microsoft.com/office/powerpoint/2010/main" val="3409790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0080D4B0-0B15-40FA-AD2E-1C62E02A5C0B}" type="datetimeFigureOut">
              <a:rPr lang="ar-IQ"/>
              <a:pPr>
                <a:defRPr/>
              </a:pPr>
              <a:t>15/04/1446</a:t>
            </a:fld>
            <a:endParaRPr lang="ar-IQ" dirty="0"/>
          </a:p>
        </p:txBody>
      </p:sp>
      <p:sp>
        <p:nvSpPr>
          <p:cNvPr id="5" name="عنصر نائب للتذييل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6" name="عنصر نائب لرقم الشريحة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AF6A6D2-B0D1-47BE-9D32-1FF107F30988}" type="slidenum">
              <a:rPr lang="ar-IQ"/>
              <a:pPr>
                <a:defRPr/>
              </a:pPr>
              <a:t>‹#›</a:t>
            </a:fld>
            <a:endParaRPr lang="ar-IQ" dirty="0"/>
          </a:p>
        </p:txBody>
      </p:sp>
    </p:spTree>
    <p:extLst>
      <p:ext uri="{BB962C8B-B14F-4D97-AF65-F5344CB8AC3E}">
        <p14:creationId xmlns:p14="http://schemas.microsoft.com/office/powerpoint/2010/main" val="2013833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CE1B86A-3208-4E1D-B75E-DECFB453E2E8}" type="datetimeFigureOut">
              <a:rPr lang="ar-IQ"/>
              <a:pPr>
                <a:defRPr/>
              </a:pPr>
              <a:t>15/04/1446</a:t>
            </a:fld>
            <a:endParaRPr lang="ar-IQ" dirty="0"/>
          </a:p>
        </p:txBody>
      </p:sp>
      <p:sp>
        <p:nvSpPr>
          <p:cNvPr id="5" name="عنصر نائب للتذييل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6" name="عنصر نائب لرقم الشريحة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8A08141-2A94-48B4-9848-2459ADD44A77}" type="slidenum">
              <a:rPr lang="ar-IQ"/>
              <a:pPr>
                <a:defRPr/>
              </a:pPr>
              <a:t>‹#›</a:t>
            </a:fld>
            <a:endParaRPr lang="ar-IQ" dirty="0"/>
          </a:p>
        </p:txBody>
      </p:sp>
    </p:spTree>
    <p:extLst>
      <p:ext uri="{BB962C8B-B14F-4D97-AF65-F5344CB8AC3E}">
        <p14:creationId xmlns:p14="http://schemas.microsoft.com/office/powerpoint/2010/main" val="368978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D6831EDE-4A3C-47AE-B484-A4CD7D832AF6}" type="datetimeFigureOut">
              <a:rPr lang="ar-IQ"/>
              <a:pPr>
                <a:defRPr/>
              </a:pPr>
              <a:t>15/04/1446</a:t>
            </a:fld>
            <a:endParaRPr lang="ar-IQ" dirty="0"/>
          </a:p>
        </p:txBody>
      </p:sp>
      <p:sp>
        <p:nvSpPr>
          <p:cNvPr id="5" name="عنصر نائب للتذييل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6" name="عنصر نائب لرقم الشريحة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93AA85B-624A-464B-AF05-92332BE23025}" type="slidenum">
              <a:rPr lang="ar-IQ"/>
              <a:pPr>
                <a:defRPr/>
              </a:pPr>
              <a:t>‹#›</a:t>
            </a:fld>
            <a:endParaRPr lang="ar-IQ" dirty="0"/>
          </a:p>
        </p:txBody>
      </p:sp>
    </p:spTree>
    <p:extLst>
      <p:ext uri="{BB962C8B-B14F-4D97-AF65-F5344CB8AC3E}">
        <p14:creationId xmlns:p14="http://schemas.microsoft.com/office/powerpoint/2010/main" val="33999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D590D8C6-6557-4C78-97D4-71EC864489A2}" type="datetimeFigureOut">
              <a:rPr lang="ar-IQ"/>
              <a:pPr>
                <a:defRPr/>
              </a:pPr>
              <a:t>15/04/1446</a:t>
            </a:fld>
            <a:endParaRPr lang="ar-IQ" dirty="0"/>
          </a:p>
        </p:txBody>
      </p:sp>
      <p:sp>
        <p:nvSpPr>
          <p:cNvPr id="5" name="عنصر نائب للتذييل 4"/>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6" name="عنصر نائب لرقم الشريحة 5"/>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8F87D41-7F55-46F4-A029-0324A70AE491}" type="slidenum">
              <a:rPr lang="ar-IQ"/>
              <a:pPr>
                <a:defRPr/>
              </a:pPr>
              <a:t>‹#›</a:t>
            </a:fld>
            <a:endParaRPr lang="ar-IQ" dirty="0"/>
          </a:p>
        </p:txBody>
      </p:sp>
    </p:spTree>
    <p:extLst>
      <p:ext uri="{BB962C8B-B14F-4D97-AF65-F5344CB8AC3E}">
        <p14:creationId xmlns:p14="http://schemas.microsoft.com/office/powerpoint/2010/main" val="237988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95EF04D4-90AC-47A4-9B4D-4A4AACE6A462}" type="datetimeFigureOut">
              <a:rPr lang="ar-IQ"/>
              <a:pPr>
                <a:defRPr/>
              </a:pPr>
              <a:t>15/04/1446</a:t>
            </a:fld>
            <a:endParaRPr lang="ar-IQ" dirty="0"/>
          </a:p>
        </p:txBody>
      </p:sp>
      <p:sp>
        <p:nvSpPr>
          <p:cNvPr id="6" name="عنصر نائب للتذييل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7" name="عنصر نائب لرقم الشريحة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21D7C27F-3A15-40FD-A680-FB361EB14722}" type="slidenum">
              <a:rPr lang="ar-IQ"/>
              <a:pPr>
                <a:defRPr/>
              </a:pPr>
              <a:t>‹#›</a:t>
            </a:fld>
            <a:endParaRPr lang="ar-IQ" dirty="0"/>
          </a:p>
        </p:txBody>
      </p:sp>
    </p:spTree>
    <p:extLst>
      <p:ext uri="{BB962C8B-B14F-4D97-AF65-F5344CB8AC3E}">
        <p14:creationId xmlns:p14="http://schemas.microsoft.com/office/powerpoint/2010/main" val="183955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58764237-4D50-49CB-A05A-765CEE8CEEF1}" type="datetimeFigureOut">
              <a:rPr lang="ar-IQ"/>
              <a:pPr>
                <a:defRPr/>
              </a:pPr>
              <a:t>15/04/1446</a:t>
            </a:fld>
            <a:endParaRPr lang="ar-IQ" dirty="0"/>
          </a:p>
        </p:txBody>
      </p:sp>
      <p:sp>
        <p:nvSpPr>
          <p:cNvPr id="8" name="عنصر نائب للتذييل 7"/>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9" name="عنصر نائب لرقم الشريحة 8"/>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52F88129-404F-4A0E-9FA3-03795D1C4EBE}" type="slidenum">
              <a:rPr lang="ar-IQ"/>
              <a:pPr>
                <a:defRPr/>
              </a:pPr>
              <a:t>‹#›</a:t>
            </a:fld>
            <a:endParaRPr lang="ar-IQ" dirty="0"/>
          </a:p>
        </p:txBody>
      </p:sp>
    </p:spTree>
    <p:extLst>
      <p:ext uri="{BB962C8B-B14F-4D97-AF65-F5344CB8AC3E}">
        <p14:creationId xmlns:p14="http://schemas.microsoft.com/office/powerpoint/2010/main" val="421520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21526887-C7FD-4D22-A2C8-EDD96998EF14}" type="datetimeFigureOut">
              <a:rPr lang="ar-IQ"/>
              <a:pPr>
                <a:defRPr/>
              </a:pPr>
              <a:t>15/04/1446</a:t>
            </a:fld>
            <a:endParaRPr lang="ar-IQ" dirty="0"/>
          </a:p>
        </p:txBody>
      </p:sp>
      <p:sp>
        <p:nvSpPr>
          <p:cNvPr id="4" name="عنصر نائب للتذييل 3"/>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5" name="عنصر نائب لرقم الشريحة 4"/>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8BB9ECC7-5C30-4ACC-8765-B9F3E0104509}" type="slidenum">
              <a:rPr lang="ar-IQ"/>
              <a:pPr>
                <a:defRPr/>
              </a:pPr>
              <a:t>‹#›</a:t>
            </a:fld>
            <a:endParaRPr lang="ar-IQ" dirty="0"/>
          </a:p>
        </p:txBody>
      </p:sp>
    </p:spTree>
    <p:extLst>
      <p:ext uri="{BB962C8B-B14F-4D97-AF65-F5344CB8AC3E}">
        <p14:creationId xmlns:p14="http://schemas.microsoft.com/office/powerpoint/2010/main" val="307264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3E3E8D3-4B40-4C07-9459-81FF74B69ACA}" type="datetimeFigureOut">
              <a:rPr lang="ar-IQ"/>
              <a:pPr>
                <a:defRPr/>
              </a:pPr>
              <a:t>15/04/1446</a:t>
            </a:fld>
            <a:endParaRPr lang="ar-IQ" dirty="0"/>
          </a:p>
        </p:txBody>
      </p:sp>
      <p:sp>
        <p:nvSpPr>
          <p:cNvPr id="3" name="عنصر نائب للتذييل 2"/>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4" name="عنصر نائب لرقم الشريحة 3"/>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8629EE9-0CC1-4C88-BEC4-DA6E5432FE5D}" type="slidenum">
              <a:rPr lang="ar-IQ"/>
              <a:pPr>
                <a:defRPr/>
              </a:pPr>
              <a:t>‹#›</a:t>
            </a:fld>
            <a:endParaRPr lang="ar-IQ" dirty="0"/>
          </a:p>
        </p:txBody>
      </p:sp>
    </p:spTree>
    <p:extLst>
      <p:ext uri="{BB962C8B-B14F-4D97-AF65-F5344CB8AC3E}">
        <p14:creationId xmlns:p14="http://schemas.microsoft.com/office/powerpoint/2010/main" val="394418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70F65F44-C03C-4775-901D-A0DB1231EB03}" type="datetimeFigureOut">
              <a:rPr lang="ar-IQ"/>
              <a:pPr>
                <a:defRPr/>
              </a:pPr>
              <a:t>15/04/1446</a:t>
            </a:fld>
            <a:endParaRPr lang="ar-IQ" dirty="0"/>
          </a:p>
        </p:txBody>
      </p:sp>
      <p:sp>
        <p:nvSpPr>
          <p:cNvPr id="6" name="عنصر نائب للتذييل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7" name="عنصر نائب لرقم الشريحة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D406FD87-350C-4B47-8228-374296B848B4}" type="slidenum">
              <a:rPr lang="ar-IQ"/>
              <a:pPr>
                <a:defRPr/>
              </a:pPr>
              <a:t>‹#›</a:t>
            </a:fld>
            <a:endParaRPr lang="ar-IQ" dirty="0"/>
          </a:p>
        </p:txBody>
      </p:sp>
    </p:spTree>
    <p:extLst>
      <p:ext uri="{BB962C8B-B14F-4D97-AF65-F5344CB8AC3E}">
        <p14:creationId xmlns:p14="http://schemas.microsoft.com/office/powerpoint/2010/main" val="1598919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dirty="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fontAlgn="base">
              <a:spcBef>
                <a:spcPct val="0"/>
              </a:spcBef>
              <a:spcAft>
                <a:spcPct val="0"/>
              </a:spcAft>
              <a:defRPr>
                <a:latin typeface="Arial" pitchFamily="34" charset="0"/>
                <a:cs typeface="Arial" pitchFamily="34" charset="0"/>
              </a:defRPr>
            </a:lvl1pPr>
          </a:lstStyle>
          <a:p>
            <a:pPr>
              <a:defRPr/>
            </a:pPr>
            <a:fld id="{AB82DD53-E9E5-4E30-87E5-E5637D43BDD9}" type="datetimeFigureOut">
              <a:rPr lang="ar-IQ"/>
              <a:pPr>
                <a:defRPr/>
              </a:pPr>
              <a:t>15/04/1446</a:t>
            </a:fld>
            <a:endParaRPr lang="ar-IQ" dirty="0"/>
          </a:p>
        </p:txBody>
      </p:sp>
      <p:sp>
        <p:nvSpPr>
          <p:cNvPr id="6" name="عنصر نائب للتذييل 5"/>
          <p:cNvSpPr>
            <a:spLocks noGrp="1"/>
          </p:cNvSpPr>
          <p:nvPr>
            <p:ph type="ftr" sz="quarter" idx="11"/>
          </p:nvPr>
        </p:nvSpPr>
        <p:spPr/>
        <p:txBody>
          <a:bodyPr/>
          <a:lstStyle>
            <a:lvl1pPr fontAlgn="base">
              <a:spcBef>
                <a:spcPct val="0"/>
              </a:spcBef>
              <a:spcAft>
                <a:spcPct val="0"/>
              </a:spcAft>
              <a:defRPr>
                <a:latin typeface="Arial" pitchFamily="34" charset="0"/>
                <a:cs typeface="Arial" pitchFamily="34" charset="0"/>
              </a:defRPr>
            </a:lvl1pPr>
          </a:lstStyle>
          <a:p>
            <a:pPr>
              <a:defRPr/>
            </a:pPr>
            <a:endParaRPr lang="ar-IQ" dirty="0"/>
          </a:p>
        </p:txBody>
      </p:sp>
      <p:sp>
        <p:nvSpPr>
          <p:cNvPr id="7" name="عنصر نائب لرقم الشريحة 6"/>
          <p:cNvSpPr>
            <a:spLocks noGrp="1"/>
          </p:cNvSpPr>
          <p:nvPr>
            <p:ph type="sldNum" sz="quarter" idx="12"/>
          </p:nvPr>
        </p:nvSpPr>
        <p:spPr/>
        <p:txBody>
          <a:bodyPr/>
          <a:lstStyle>
            <a:lvl1pPr fontAlgn="base">
              <a:spcBef>
                <a:spcPct val="0"/>
              </a:spcBef>
              <a:spcAft>
                <a:spcPct val="0"/>
              </a:spcAft>
              <a:defRPr>
                <a:latin typeface="Arial" pitchFamily="34" charset="0"/>
                <a:cs typeface="Arial" pitchFamily="34" charset="0"/>
              </a:defRPr>
            </a:lvl1pPr>
          </a:lstStyle>
          <a:p>
            <a:pPr>
              <a:defRPr/>
            </a:pPr>
            <a:fld id="{15936DF9-30FB-4628-B6A0-0E9ACE1DD8EA}" type="slidenum">
              <a:rPr lang="ar-IQ"/>
              <a:pPr>
                <a:defRPr/>
              </a:pPr>
              <a:t>‹#›</a:t>
            </a:fld>
            <a:endParaRPr lang="ar-IQ" dirty="0"/>
          </a:p>
        </p:txBody>
      </p:sp>
    </p:spTree>
    <p:extLst>
      <p:ext uri="{BB962C8B-B14F-4D97-AF65-F5344CB8AC3E}">
        <p14:creationId xmlns:p14="http://schemas.microsoft.com/office/powerpoint/2010/main" val="295828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Calibri"/>
                <a:cs typeface="Arial"/>
              </a:defRPr>
            </a:lvl1pPr>
          </a:lstStyle>
          <a:p>
            <a:pPr>
              <a:defRPr/>
            </a:pPr>
            <a:fld id="{48AA5B9E-3F10-47A3-9DD6-817A5354376C}" type="datetimeFigureOut">
              <a:rPr lang="ar-IQ"/>
              <a:pPr>
                <a:defRPr/>
              </a:pPr>
              <a:t>15/04/1446</a:t>
            </a:fld>
            <a:endParaRPr lang="ar-IQ" dirty="0"/>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Calibri"/>
                <a:cs typeface="Arial"/>
              </a:defRPr>
            </a:lvl1pPr>
          </a:lstStyle>
          <a:p>
            <a:pPr>
              <a:defRPr/>
            </a:pPr>
            <a:endParaRPr lang="ar-IQ" dirty="0"/>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prstClr val="black">
                    <a:tint val="75000"/>
                  </a:prstClr>
                </a:solidFill>
                <a:latin typeface="Calibri"/>
                <a:cs typeface="Arial"/>
              </a:defRPr>
            </a:lvl1pPr>
          </a:lstStyle>
          <a:p>
            <a:pPr>
              <a:defRPr/>
            </a:pPr>
            <a:fld id="{55A46C8D-347C-4274-9C74-D81E77A3AD58}" type="slidenum">
              <a:rPr lang="ar-IQ"/>
              <a:pPr>
                <a:defRPr/>
              </a:pPr>
              <a:t>‹#›</a:t>
            </a:fld>
            <a:endParaRPr lang="ar-IQ" dirty="0"/>
          </a:p>
        </p:txBody>
      </p:sp>
    </p:spTree>
    <p:extLst>
      <p:ext uri="{BB962C8B-B14F-4D97-AF65-F5344CB8AC3E}">
        <p14:creationId xmlns:p14="http://schemas.microsoft.com/office/powerpoint/2010/main" val="1324676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_ftnref1"/><Relationship Id="rId2" Type="http://schemas.openxmlformats.org/officeDocument/2006/relationships/hyperlink" Target="#_ftn1"/><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304800"/>
            <a:ext cx="7772400" cy="1371600"/>
          </a:xfrm>
        </p:spPr>
        <p:txBody>
          <a:bodyPr/>
          <a:lstStyle/>
          <a:p>
            <a:pPr eaLnBrk="1" hangingPunct="1"/>
            <a:r>
              <a:rPr lang="ar-IQ" sz="9600" b="1" dirty="0" smtClean="0">
                <a:solidFill>
                  <a:srgbClr val="FF0000"/>
                </a:solidFill>
              </a:rPr>
              <a:t>11</a:t>
            </a:r>
          </a:p>
        </p:txBody>
      </p:sp>
      <p:sp>
        <p:nvSpPr>
          <p:cNvPr id="3" name="Subtitle 2"/>
          <p:cNvSpPr>
            <a:spLocks noGrp="1"/>
          </p:cNvSpPr>
          <p:nvPr>
            <p:ph type="subTitle" idx="1"/>
          </p:nvPr>
        </p:nvSpPr>
        <p:spPr>
          <a:xfrm>
            <a:off x="762000" y="1905000"/>
            <a:ext cx="7772400" cy="4648200"/>
          </a:xfrm>
        </p:spPr>
        <p:txBody>
          <a:bodyPr rtlCol="1">
            <a:normAutofit fontScale="92500" lnSpcReduction="20000"/>
          </a:bodyPr>
          <a:lstStyle/>
          <a:p>
            <a:pPr eaLnBrk="1" fontAlgn="auto" hangingPunct="1">
              <a:spcAft>
                <a:spcPts val="0"/>
              </a:spcAft>
              <a:defRPr/>
            </a:pPr>
            <a:r>
              <a:rPr lang="ar-IQ" sz="3600" b="1" dirty="0" smtClean="0">
                <a:solidFill>
                  <a:srgbClr val="002060"/>
                </a:solidFill>
              </a:rPr>
              <a:t>المحاضرة 11</a:t>
            </a:r>
          </a:p>
          <a:p>
            <a:pPr eaLnBrk="1" fontAlgn="auto" hangingPunct="1">
              <a:spcAft>
                <a:spcPts val="0"/>
              </a:spcAft>
              <a:defRPr/>
            </a:pPr>
            <a:r>
              <a:rPr lang="ar-IQ" sz="3600" b="1" dirty="0" smtClean="0">
                <a:solidFill>
                  <a:srgbClr val="00B050"/>
                </a:solidFill>
              </a:rPr>
              <a:t>العام الدراسي</a:t>
            </a:r>
          </a:p>
          <a:p>
            <a:pPr eaLnBrk="1" fontAlgn="auto" hangingPunct="1">
              <a:spcAft>
                <a:spcPts val="0"/>
              </a:spcAft>
              <a:defRPr/>
            </a:pPr>
            <a:r>
              <a:rPr lang="ar-IQ" sz="3600" b="1" dirty="0" smtClean="0">
                <a:solidFill>
                  <a:srgbClr val="00B050"/>
                </a:solidFill>
              </a:rPr>
              <a:t>2024 – 2025</a:t>
            </a:r>
          </a:p>
          <a:p>
            <a:pPr eaLnBrk="1" fontAlgn="auto" hangingPunct="1">
              <a:spcAft>
                <a:spcPts val="0"/>
              </a:spcAft>
              <a:defRPr/>
            </a:pPr>
            <a:r>
              <a:rPr lang="ar-IQ" sz="3600" b="1" dirty="0" smtClean="0">
                <a:solidFill>
                  <a:srgbClr val="C00000"/>
                </a:solidFill>
              </a:rPr>
              <a:t>المرحلة </a:t>
            </a:r>
            <a:r>
              <a:rPr lang="ar-IQ" sz="3600" b="1" dirty="0">
                <a:solidFill>
                  <a:srgbClr val="C00000"/>
                </a:solidFill>
              </a:rPr>
              <a:t>الثالثة </a:t>
            </a:r>
            <a:r>
              <a:rPr lang="ar-IQ" sz="3600" b="1" dirty="0" smtClean="0">
                <a:solidFill>
                  <a:srgbClr val="C00000"/>
                </a:solidFill>
              </a:rPr>
              <a:t>الدراسة الصباحية والمسائية</a:t>
            </a:r>
          </a:p>
          <a:p>
            <a:pPr eaLnBrk="1" fontAlgn="auto" hangingPunct="1">
              <a:spcAft>
                <a:spcPts val="0"/>
              </a:spcAft>
              <a:defRPr/>
            </a:pPr>
            <a:r>
              <a:rPr lang="ar-IQ" sz="4800" b="1" dirty="0" smtClean="0">
                <a:solidFill>
                  <a:srgbClr val="7030A0"/>
                </a:solidFill>
              </a:rPr>
              <a:t>مادة تأهيل الإصابات الرياضية</a:t>
            </a:r>
          </a:p>
          <a:p>
            <a:pPr eaLnBrk="1" fontAlgn="auto" hangingPunct="1">
              <a:spcAft>
                <a:spcPts val="0"/>
              </a:spcAft>
              <a:defRPr/>
            </a:pPr>
            <a:r>
              <a:rPr lang="ar-IQ" sz="4800" b="1" dirty="0" smtClean="0">
                <a:solidFill>
                  <a:srgbClr val="FF0000"/>
                </a:solidFill>
              </a:rPr>
              <a:t>أ.د.حسن هادي الهلالي</a:t>
            </a:r>
          </a:p>
          <a:p>
            <a:pPr marL="342900" lvl="0" indent="-342900" eaLnBrk="1" hangingPunct="1">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marL="342900" lvl="0" indent="-342900" eaLnBrk="1" hangingPunct="1">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وعلوم </a:t>
            </a:r>
            <a:r>
              <a:rPr lang="ar-IQ" altLang="ar-IQ" b="1" kern="0" dirty="0" smtClean="0">
                <a:solidFill>
                  <a:srgbClr val="00B050"/>
                </a:solidFill>
                <a:latin typeface="Simplified Arabic" pitchFamily="18" charset="-78"/>
                <a:cs typeface="Simplified Arabic" pitchFamily="18" charset="-78"/>
              </a:rPr>
              <a:t>الرياضية</a:t>
            </a:r>
            <a:endParaRPr lang="en-US" altLang="ar-IQ" b="1" kern="0" dirty="0">
              <a:solidFill>
                <a:srgbClr val="00B05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825990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115888"/>
            <a:ext cx="8229600" cy="576262"/>
          </a:xfrm>
        </p:spPr>
        <p:txBody>
          <a:bodyPr rtlCol="1">
            <a:normAutofit fontScale="90000"/>
          </a:bodyPr>
          <a:lstStyle/>
          <a:p>
            <a:pPr eaLnBrk="1" fontAlgn="auto" hangingPunct="1">
              <a:spcAft>
                <a:spcPts val="0"/>
              </a:spcAft>
              <a:defRPr/>
            </a:pPr>
            <a:r>
              <a:rPr lang="ar-IQ" altLang="ar-IQ" sz="3200" b="1" smtClean="0">
                <a:solidFill>
                  <a:srgbClr val="FF0000"/>
                </a:solidFill>
              </a:rPr>
              <a:t>وظيفة العضلة التوأمية </a:t>
            </a:r>
            <a:r>
              <a:rPr lang="en-US" altLang="ar-IQ" sz="2800" b="1" smtClean="0"/>
              <a:t>Gastrocnemius Function of</a:t>
            </a:r>
            <a:r>
              <a:rPr lang="en-US" altLang="ar-IQ" sz="4000" smtClean="0"/>
              <a:t> </a:t>
            </a:r>
          </a:p>
        </p:txBody>
      </p:sp>
      <p:sp>
        <p:nvSpPr>
          <p:cNvPr id="49155" name="Rectangle 3"/>
          <p:cNvSpPr>
            <a:spLocks noGrp="1" noChangeArrowheads="1"/>
          </p:cNvSpPr>
          <p:nvPr>
            <p:ph idx="1"/>
          </p:nvPr>
        </p:nvSpPr>
        <p:spPr>
          <a:xfrm>
            <a:off x="179388" y="908050"/>
            <a:ext cx="8785225" cy="5761038"/>
          </a:xfrm>
        </p:spPr>
        <p:txBody>
          <a:bodyPr/>
          <a:lstStyle/>
          <a:p>
            <a:pPr marL="609600" indent="-609600" algn="just" eaLnBrk="1" hangingPunct="1"/>
            <a:r>
              <a:rPr lang="ar-IQ" altLang="ar-IQ" sz="2800" smtClean="0"/>
              <a:t>الوظيفة الرئيسة هو </a:t>
            </a:r>
            <a:r>
              <a:rPr lang="ar-IQ" altLang="ar-IQ" sz="2800" b="1" u="sng" smtClean="0">
                <a:solidFill>
                  <a:srgbClr val="FF0000"/>
                </a:solidFill>
              </a:rPr>
              <a:t>ثني مفصل الكاحل</a:t>
            </a:r>
            <a:r>
              <a:rPr lang="ar-IQ" altLang="ar-IQ" sz="2800" smtClean="0">
                <a:solidFill>
                  <a:srgbClr val="FF0000"/>
                </a:solidFill>
              </a:rPr>
              <a:t> </a:t>
            </a:r>
            <a:r>
              <a:rPr lang="ar-IQ" altLang="ar-IQ" sz="2800" smtClean="0"/>
              <a:t>نحو أخمص القدم وهي عضلة مثنية قوية وتُساعدها في الثني العضلة الأخمصية .</a:t>
            </a:r>
          </a:p>
          <a:p>
            <a:pPr marL="609600" indent="-609600" algn="just" eaLnBrk="1" hangingPunct="1"/>
            <a:r>
              <a:rPr lang="ar-IQ" altLang="ar-IQ" sz="2800" smtClean="0"/>
              <a:t>بسبب تكوينها من رأسين قصيرين سميكين مع صفاق طويل ووتر مدور لذا لها </a:t>
            </a:r>
            <a:r>
              <a:rPr lang="ar-IQ" altLang="ar-IQ" sz="2800" b="1" u="sng" smtClean="0">
                <a:solidFill>
                  <a:srgbClr val="FF0000"/>
                </a:solidFill>
              </a:rPr>
              <a:t>قدرة على قوة دفع الجسم بقوة في المشي والركض</a:t>
            </a:r>
            <a:r>
              <a:rPr lang="ar-IQ" altLang="ar-IQ" sz="2800" smtClean="0">
                <a:solidFill>
                  <a:srgbClr val="FF0000"/>
                </a:solidFill>
              </a:rPr>
              <a:t> </a:t>
            </a:r>
          </a:p>
          <a:p>
            <a:pPr marL="609600" indent="-609600" algn="just" eaLnBrk="1" hangingPunct="1"/>
            <a:r>
              <a:rPr lang="ar-IQ" altLang="ar-IQ" sz="2800" b="1" smtClean="0">
                <a:solidFill>
                  <a:srgbClr val="FF0000"/>
                </a:solidFill>
              </a:rPr>
              <a:t>(في المشي) </a:t>
            </a:r>
            <a:r>
              <a:rPr lang="ar-IQ" altLang="ar-IQ" sz="2800" smtClean="0"/>
              <a:t>حيث ترفع العقب (القسم الخلفي من القدم) إلى الأعلى في </a:t>
            </a:r>
            <a:r>
              <a:rPr lang="ar-IQ" altLang="ar-IQ" sz="2800" b="1" smtClean="0">
                <a:solidFill>
                  <a:srgbClr val="FF0000"/>
                </a:solidFill>
              </a:rPr>
              <a:t>المشي</a:t>
            </a:r>
            <a:r>
              <a:rPr lang="ar-IQ" altLang="ar-IQ" sz="2800" smtClean="0"/>
              <a:t> وبذا ترفع وزن الجسم من على سطح الأرض</a:t>
            </a:r>
          </a:p>
          <a:p>
            <a:pPr marL="609600" indent="-609600" algn="just" eaLnBrk="1" hangingPunct="1"/>
            <a:r>
              <a:rPr lang="ar-IQ" altLang="ar-IQ" sz="2800" smtClean="0"/>
              <a:t> </a:t>
            </a:r>
            <a:r>
              <a:rPr lang="ar-IQ" altLang="ar-IQ" sz="2800" b="1" smtClean="0">
                <a:solidFill>
                  <a:srgbClr val="FF0000"/>
                </a:solidFill>
              </a:rPr>
              <a:t>(وفي الركض) </a:t>
            </a:r>
            <a:r>
              <a:rPr lang="ar-IQ" altLang="ar-IQ" sz="2800" smtClean="0"/>
              <a:t>يزيد من قوة الدفع البروز الخلفي لعظم العقب خلف مفصل الكاحل.</a:t>
            </a:r>
          </a:p>
          <a:p>
            <a:pPr marL="609600" indent="-609600" algn="just" eaLnBrk="1" hangingPunct="1"/>
            <a:r>
              <a:rPr lang="ar-IQ" altLang="ar-IQ" sz="2800" b="1" smtClean="0">
                <a:solidFill>
                  <a:srgbClr val="FF0000"/>
                </a:solidFill>
              </a:rPr>
              <a:t>(في القفز) </a:t>
            </a:r>
            <a:r>
              <a:rPr lang="ar-IQ" altLang="ar-IQ" sz="2800" smtClean="0"/>
              <a:t>لها القدرة على التقلص المفاجئ والقوي الضروري للقفز وذلك لأنها عضلة دافعة لها القابلية على التقلص بقوة وبصورة مفاجئة .</a:t>
            </a:r>
          </a:p>
          <a:p>
            <a:pPr marL="609600" indent="-609600" algn="just" eaLnBrk="1" hangingPunct="1"/>
            <a:r>
              <a:rPr lang="ar-IQ" altLang="ar-IQ" sz="2800" smtClean="0"/>
              <a:t>تستطيع العضلة </a:t>
            </a:r>
            <a:r>
              <a:rPr lang="ar-IQ" altLang="ar-IQ" sz="2800" b="1" u="sng" smtClean="0">
                <a:solidFill>
                  <a:srgbClr val="FF0000"/>
                </a:solidFill>
              </a:rPr>
              <a:t>ثني مفصل الركبة</a:t>
            </a:r>
            <a:r>
              <a:rPr lang="ar-IQ" altLang="ar-IQ" sz="2800" smtClean="0">
                <a:solidFill>
                  <a:srgbClr val="FF0000"/>
                </a:solidFill>
              </a:rPr>
              <a:t> </a:t>
            </a:r>
            <a:r>
              <a:rPr lang="ar-IQ" altLang="ar-IQ" sz="2800" smtClean="0"/>
              <a:t>عند تثبيت القدم على سطح الأرض لمرورها على المفصل.</a:t>
            </a:r>
            <a:endParaRPr lang="en-US" altLang="ar-IQ" sz="2800" smtClean="0"/>
          </a:p>
        </p:txBody>
      </p:sp>
    </p:spTree>
    <p:extLst>
      <p:ext uri="{BB962C8B-B14F-4D97-AF65-F5344CB8AC3E}">
        <p14:creationId xmlns:p14="http://schemas.microsoft.com/office/powerpoint/2010/main" val="3269452389"/>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57200" y="115888"/>
            <a:ext cx="8229600" cy="576262"/>
          </a:xfrm>
        </p:spPr>
        <p:txBody>
          <a:bodyPr rtlCol="1">
            <a:normAutofit fontScale="90000"/>
          </a:bodyPr>
          <a:lstStyle/>
          <a:p>
            <a:pPr eaLnBrk="1" fontAlgn="auto" hangingPunct="1">
              <a:spcAft>
                <a:spcPts val="0"/>
              </a:spcAft>
              <a:defRPr/>
            </a:pPr>
            <a:r>
              <a:rPr lang="ar-IQ" altLang="ar-IQ" sz="2800" b="1" smtClean="0">
                <a:solidFill>
                  <a:srgbClr val="FF0000"/>
                </a:solidFill>
              </a:rPr>
              <a:t>العضلة الأخمصية  </a:t>
            </a:r>
            <a:r>
              <a:rPr lang="en-US" altLang="ar-IQ" sz="2800" b="1" smtClean="0"/>
              <a:t>Soleus</a:t>
            </a:r>
            <a:r>
              <a:rPr lang="en-US" altLang="ar-IQ" sz="4000" smtClean="0"/>
              <a:t> </a:t>
            </a:r>
          </a:p>
        </p:txBody>
      </p:sp>
      <p:sp>
        <p:nvSpPr>
          <p:cNvPr id="50179" name="Rectangle 3"/>
          <p:cNvSpPr>
            <a:spLocks noGrp="1" noChangeArrowheads="1"/>
          </p:cNvSpPr>
          <p:nvPr>
            <p:ph idx="1"/>
          </p:nvPr>
        </p:nvSpPr>
        <p:spPr>
          <a:xfrm>
            <a:off x="179388" y="1052513"/>
            <a:ext cx="8785225" cy="5472112"/>
          </a:xfrm>
        </p:spPr>
        <p:txBody>
          <a:bodyPr/>
          <a:lstStyle/>
          <a:p>
            <a:pPr algn="just" eaLnBrk="1" hangingPunct="1"/>
            <a:r>
              <a:rPr lang="ar-IQ" altLang="ar-IQ" sz="4400" smtClean="0">
                <a:latin typeface="Simplified Arabic" pitchFamily="18" charset="-78"/>
                <a:cs typeface="Simplified Arabic" pitchFamily="18" charset="-78"/>
              </a:rPr>
              <a:t>عضلة مسطحة تقع مباشرة أمام العضلة التوأمية الساقية من الخلف </a:t>
            </a:r>
          </a:p>
          <a:p>
            <a:pPr algn="just" eaLnBrk="1" hangingPunct="1"/>
            <a:r>
              <a:rPr lang="ar-IQ" altLang="ar-IQ" sz="4400" smtClean="0">
                <a:latin typeface="Simplified Arabic" pitchFamily="18" charset="-78"/>
                <a:cs typeface="Simplified Arabic" pitchFamily="18" charset="-78"/>
              </a:rPr>
              <a:t>وتفصل العضلة التوأمية الساقية عن العضلات العميقة للساق .</a:t>
            </a:r>
          </a:p>
          <a:p>
            <a:pPr algn="just" eaLnBrk="1" hangingPunct="1"/>
            <a:r>
              <a:rPr lang="ar-IQ" altLang="ar-IQ" sz="4400" smtClean="0">
                <a:latin typeface="Simplified Arabic" pitchFamily="18" charset="-78"/>
                <a:cs typeface="Simplified Arabic" pitchFamily="18" charset="-78"/>
              </a:rPr>
              <a:t>تنغرز هذه العضلة بوتر العرقوب (وتر اكيلس   </a:t>
            </a:r>
            <a:r>
              <a:rPr lang="en-US" altLang="ar-IQ" sz="4400" smtClean="0">
                <a:latin typeface="Simplified Arabic" pitchFamily="18" charset="-78"/>
                <a:cs typeface="Simplified Arabic" pitchFamily="18" charset="-78"/>
              </a:rPr>
              <a:t>Achilles tendon</a:t>
            </a:r>
            <a:r>
              <a:rPr lang="ar-IQ" altLang="ar-IQ" sz="4400" smtClean="0">
                <a:latin typeface="Simplified Arabic" pitchFamily="18" charset="-78"/>
                <a:cs typeface="Simplified Arabic" pitchFamily="18" charset="-78"/>
              </a:rPr>
              <a:t> ) بالسطح الخلفي للثلث الوسطي للعقب .</a:t>
            </a:r>
            <a:endParaRPr lang="en-US" altLang="ar-IQ" sz="4400" smtClean="0">
              <a:latin typeface="Simplified Arabic" pitchFamily="18" charset="-78"/>
              <a:cs typeface="Simplified Arabic" pitchFamily="18" charset="-78"/>
            </a:endParaRPr>
          </a:p>
        </p:txBody>
      </p:sp>
    </p:spTree>
    <p:extLst>
      <p:ext uri="{BB962C8B-B14F-4D97-AF65-F5344CB8AC3E}">
        <p14:creationId xmlns:p14="http://schemas.microsoft.com/office/powerpoint/2010/main" val="3434590303"/>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188913"/>
            <a:ext cx="8229600" cy="503237"/>
          </a:xfrm>
        </p:spPr>
        <p:txBody>
          <a:bodyPr rtlCol="1">
            <a:normAutofit fontScale="90000"/>
          </a:bodyPr>
          <a:lstStyle/>
          <a:p>
            <a:pPr eaLnBrk="1" fontAlgn="auto" hangingPunct="1">
              <a:spcAft>
                <a:spcPts val="0"/>
              </a:spcAft>
              <a:defRPr/>
            </a:pPr>
            <a:r>
              <a:rPr lang="ar-IQ" altLang="ar-IQ" sz="2800" b="1" dirty="0" smtClean="0">
                <a:solidFill>
                  <a:srgbClr val="FF0000"/>
                </a:solidFill>
              </a:rPr>
              <a:t>وظيفة العضلة </a:t>
            </a:r>
            <a:r>
              <a:rPr lang="ar-IQ" altLang="ar-IQ" sz="2800" b="1" dirty="0" err="1" smtClean="0">
                <a:solidFill>
                  <a:srgbClr val="FF0000"/>
                </a:solidFill>
              </a:rPr>
              <a:t>الأخمصية</a:t>
            </a:r>
            <a:r>
              <a:rPr lang="ar-IQ" altLang="ar-IQ" sz="4000" b="1" dirty="0" smtClean="0">
                <a:solidFill>
                  <a:srgbClr val="FF0000"/>
                </a:solidFill>
              </a:rPr>
              <a:t> </a:t>
            </a:r>
            <a:endParaRPr lang="en-US" altLang="ar-IQ" sz="4000" dirty="0" smtClean="0">
              <a:solidFill>
                <a:srgbClr val="FF0000"/>
              </a:solidFill>
            </a:endParaRPr>
          </a:p>
        </p:txBody>
      </p:sp>
      <p:sp>
        <p:nvSpPr>
          <p:cNvPr id="51203" name="Rectangle 3"/>
          <p:cNvSpPr>
            <a:spLocks noGrp="1" noChangeArrowheads="1"/>
          </p:cNvSpPr>
          <p:nvPr>
            <p:ph idx="1"/>
          </p:nvPr>
        </p:nvSpPr>
        <p:spPr>
          <a:xfrm>
            <a:off x="179388" y="1052513"/>
            <a:ext cx="8713787" cy="5472112"/>
          </a:xfrm>
        </p:spPr>
        <p:txBody>
          <a:bodyPr/>
          <a:lstStyle/>
          <a:p>
            <a:pPr marL="609600" indent="-609600" algn="just" eaLnBrk="1" hangingPunct="1"/>
            <a:r>
              <a:rPr lang="ar-IQ" altLang="ar-IQ" sz="4000" smtClean="0"/>
              <a:t>تُساعد العضلة التوأمية الساقية في </a:t>
            </a:r>
            <a:r>
              <a:rPr lang="ar-IQ" altLang="ar-IQ" sz="4000" b="1" u="sng" smtClean="0">
                <a:solidFill>
                  <a:srgbClr val="FF0000"/>
                </a:solidFill>
              </a:rPr>
              <a:t>ثني مفصل</a:t>
            </a:r>
            <a:r>
              <a:rPr lang="ar-IQ" altLang="ar-IQ" sz="4000" smtClean="0">
                <a:solidFill>
                  <a:srgbClr val="FF0000"/>
                </a:solidFill>
              </a:rPr>
              <a:t> </a:t>
            </a:r>
            <a:r>
              <a:rPr lang="ar-IQ" altLang="ar-IQ" sz="4000" b="1" u="sng" smtClean="0">
                <a:solidFill>
                  <a:srgbClr val="FF0000"/>
                </a:solidFill>
              </a:rPr>
              <a:t>الكاحل</a:t>
            </a:r>
            <a:r>
              <a:rPr lang="ar-IQ" altLang="ar-IQ" sz="4000" smtClean="0">
                <a:solidFill>
                  <a:srgbClr val="FF0000"/>
                </a:solidFill>
              </a:rPr>
              <a:t> </a:t>
            </a:r>
            <a:r>
              <a:rPr lang="ar-IQ" altLang="ar-IQ" sz="4000" smtClean="0"/>
              <a:t>نحو أخمص القدم وثني مفصل الكاحل في حالة ثني مفصل الركبة ثنياً كاملاً .</a:t>
            </a:r>
          </a:p>
          <a:p>
            <a:pPr marL="609600" indent="-609600" algn="just" eaLnBrk="1" hangingPunct="1"/>
            <a:r>
              <a:rPr lang="ar-IQ" altLang="ar-IQ" sz="4000" smtClean="0"/>
              <a:t>المحافظة على </a:t>
            </a:r>
            <a:r>
              <a:rPr lang="ar-IQ" altLang="ar-IQ" sz="4000" b="1" u="sng" smtClean="0">
                <a:solidFill>
                  <a:srgbClr val="FF0000"/>
                </a:solidFill>
              </a:rPr>
              <a:t>موازنة وضعية الجسم</a:t>
            </a:r>
            <a:r>
              <a:rPr lang="ar-IQ" altLang="ar-IQ" sz="4000" smtClean="0">
                <a:solidFill>
                  <a:srgbClr val="FF0000"/>
                </a:solidFill>
              </a:rPr>
              <a:t> </a:t>
            </a:r>
            <a:r>
              <a:rPr lang="ar-IQ" altLang="ar-IQ" sz="4000" smtClean="0"/>
              <a:t>وذلك بتثبيت الساق على القدم عند الوقوف.</a:t>
            </a:r>
          </a:p>
          <a:p>
            <a:pPr marL="609600" indent="-609600" algn="just" eaLnBrk="1" hangingPunct="1"/>
            <a:r>
              <a:rPr lang="ar-IQ" altLang="ar-IQ" sz="4000" smtClean="0"/>
              <a:t>تُساعد العضلة التوأمية في المشي والركض.</a:t>
            </a:r>
            <a:r>
              <a:rPr lang="ar-IQ" altLang="ar-IQ" sz="2800" smtClean="0"/>
              <a:t> </a:t>
            </a:r>
            <a:endParaRPr lang="en-US" altLang="ar-IQ" sz="2800" smtClean="0"/>
          </a:p>
        </p:txBody>
      </p:sp>
    </p:spTree>
    <p:extLst>
      <p:ext uri="{BB962C8B-B14F-4D97-AF65-F5344CB8AC3E}">
        <p14:creationId xmlns:p14="http://schemas.microsoft.com/office/powerpoint/2010/main" val="467115824"/>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115888"/>
            <a:ext cx="8229600" cy="504825"/>
          </a:xfrm>
        </p:spPr>
        <p:txBody>
          <a:bodyPr rtlCol="1">
            <a:normAutofit fontScale="90000"/>
          </a:bodyPr>
          <a:lstStyle/>
          <a:p>
            <a:pPr eaLnBrk="1" fontAlgn="auto" hangingPunct="1">
              <a:spcAft>
                <a:spcPts val="0"/>
              </a:spcAft>
              <a:defRPr/>
            </a:pPr>
            <a:r>
              <a:rPr lang="ar-SA" altLang="ar-IQ" sz="2800" b="1" dirty="0" smtClean="0">
                <a:solidFill>
                  <a:srgbClr val="FF0000"/>
                </a:solidFill>
              </a:rPr>
              <a:t>ميكانيكية عمل وتر </a:t>
            </a:r>
            <a:r>
              <a:rPr lang="ar-SA" altLang="ar-IQ" sz="2800" b="1" dirty="0" err="1" smtClean="0">
                <a:solidFill>
                  <a:srgbClr val="FF0000"/>
                </a:solidFill>
              </a:rPr>
              <a:t>اكيلس</a:t>
            </a:r>
            <a:r>
              <a:rPr lang="ar-SA" altLang="ar-IQ" sz="2800" b="1" dirty="0" smtClean="0">
                <a:solidFill>
                  <a:srgbClr val="FF0000"/>
                </a:solidFill>
              </a:rPr>
              <a:t>  </a:t>
            </a:r>
            <a:r>
              <a:rPr lang="en-US" altLang="ar-IQ" sz="2000" b="1" dirty="0" smtClean="0">
                <a:solidFill>
                  <a:srgbClr val="FF0000"/>
                </a:solidFill>
              </a:rPr>
              <a:t>Mechanism of action for Achilles tendon</a:t>
            </a:r>
          </a:p>
        </p:txBody>
      </p:sp>
      <p:sp>
        <p:nvSpPr>
          <p:cNvPr id="52227" name="Rectangle 3"/>
          <p:cNvSpPr>
            <a:spLocks noGrp="1" noChangeArrowheads="1"/>
          </p:cNvSpPr>
          <p:nvPr>
            <p:ph idx="1"/>
          </p:nvPr>
        </p:nvSpPr>
        <p:spPr>
          <a:xfrm>
            <a:off x="179388" y="765175"/>
            <a:ext cx="8785225" cy="5759450"/>
          </a:xfrm>
        </p:spPr>
        <p:txBody>
          <a:bodyPr/>
          <a:lstStyle/>
          <a:p>
            <a:pPr algn="just" eaLnBrk="1" hangingPunct="1">
              <a:lnSpc>
                <a:spcPct val="90000"/>
              </a:lnSpc>
            </a:pPr>
            <a:r>
              <a:rPr lang="ar-SA" altLang="ar-IQ" sz="4000" smtClean="0"/>
              <a:t>إن ميكانيكية انتقال وزن الجسم من أعلى الجسم إلى القدمان اللذان يقومان بدورهما في عملية انتقال الجسم.</a:t>
            </a:r>
          </a:p>
          <a:p>
            <a:pPr algn="just" eaLnBrk="1" hangingPunct="1">
              <a:lnSpc>
                <a:spcPct val="90000"/>
              </a:lnSpc>
            </a:pPr>
            <a:r>
              <a:rPr lang="ar-SA" altLang="ar-IQ" sz="4000" smtClean="0">
                <a:solidFill>
                  <a:srgbClr val="CC0099"/>
                </a:solidFill>
              </a:rPr>
              <a:t>فمن المعروف أن خط ثقل الجسم يمر في عظم الفخذ إلى عظم القصبة خلفاً والعظم الزورقي أماماً.</a:t>
            </a:r>
          </a:p>
          <a:p>
            <a:pPr algn="just" eaLnBrk="1" hangingPunct="1">
              <a:lnSpc>
                <a:spcPct val="90000"/>
              </a:lnSpc>
            </a:pPr>
            <a:r>
              <a:rPr lang="ar-SA" altLang="ar-IQ" sz="4000" smtClean="0"/>
              <a:t>حيث يحول عظم القصبة نصيبه إلى الأرض.</a:t>
            </a:r>
          </a:p>
          <a:p>
            <a:pPr algn="just" eaLnBrk="1" hangingPunct="1">
              <a:lnSpc>
                <a:spcPct val="90000"/>
              </a:lnSpc>
            </a:pPr>
            <a:r>
              <a:rPr lang="ar-SA" altLang="ar-IQ" sz="4000" smtClean="0"/>
              <a:t>أما العظم الزورقي فيحول نصيبه أماماً إلى بقية عظام المشط وهذا التوزيع الطبيعي هو ما يسمى </a:t>
            </a:r>
            <a:r>
              <a:rPr lang="ar-SA" altLang="ar-IQ" sz="4000" b="1" smtClean="0">
                <a:solidFill>
                  <a:srgbClr val="FF0000"/>
                </a:solidFill>
              </a:rPr>
              <a:t>بمرونة حركة القدم</a:t>
            </a:r>
            <a:r>
              <a:rPr lang="ar-SA" altLang="ar-IQ" sz="4000" smtClean="0"/>
              <a:t>.</a:t>
            </a:r>
          </a:p>
        </p:txBody>
      </p:sp>
    </p:spTree>
    <p:extLst>
      <p:ext uri="{BB962C8B-B14F-4D97-AF65-F5344CB8AC3E}">
        <p14:creationId xmlns:p14="http://schemas.microsoft.com/office/powerpoint/2010/main" val="1306934880"/>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عنوان 1"/>
          <p:cNvSpPr>
            <a:spLocks noGrp="1"/>
          </p:cNvSpPr>
          <p:nvPr>
            <p:ph type="title"/>
          </p:nvPr>
        </p:nvSpPr>
        <p:spPr>
          <a:xfrm>
            <a:off x="457200" y="274638"/>
            <a:ext cx="8229600" cy="633412"/>
          </a:xfrm>
        </p:spPr>
        <p:txBody>
          <a:bodyPr rtlCol="1">
            <a:normAutofit fontScale="90000"/>
          </a:bodyPr>
          <a:lstStyle/>
          <a:p>
            <a:pPr eaLnBrk="1" fontAlgn="auto" hangingPunct="1">
              <a:spcAft>
                <a:spcPts val="0"/>
              </a:spcAft>
              <a:defRPr/>
            </a:pPr>
            <a:r>
              <a:rPr lang="ar-SA" altLang="ar-IQ" b="1" dirty="0" smtClean="0">
                <a:solidFill>
                  <a:srgbClr val="FF0000"/>
                </a:solidFill>
                <a:latin typeface="Simplified Arabic" pitchFamily="18" charset="-78"/>
                <a:cs typeface="Simplified Arabic" pitchFamily="18" charset="-78"/>
              </a:rPr>
              <a:t>دور وتر </a:t>
            </a:r>
            <a:r>
              <a:rPr lang="ar-SA" altLang="ar-IQ" b="1" dirty="0" err="1" smtClean="0">
                <a:solidFill>
                  <a:srgbClr val="FF0000"/>
                </a:solidFill>
                <a:latin typeface="Simplified Arabic" pitchFamily="18" charset="-78"/>
                <a:cs typeface="Simplified Arabic" pitchFamily="18" charset="-78"/>
              </a:rPr>
              <a:t>اكيلس</a:t>
            </a:r>
            <a:r>
              <a:rPr lang="ar-SA" altLang="ar-IQ" b="1" dirty="0" smtClean="0">
                <a:solidFill>
                  <a:srgbClr val="FF0000"/>
                </a:solidFill>
                <a:latin typeface="Simplified Arabic" pitchFamily="18" charset="-78"/>
                <a:cs typeface="Simplified Arabic" pitchFamily="18" charset="-78"/>
              </a:rPr>
              <a:t> في انتقال وزن الجسم</a:t>
            </a:r>
            <a:endParaRPr lang="ar-IQ" altLang="ar-IQ" b="1" dirty="0" smtClean="0">
              <a:solidFill>
                <a:srgbClr val="FF0000"/>
              </a:solidFill>
              <a:latin typeface="Simplified Arabic" pitchFamily="18" charset="-78"/>
              <a:cs typeface="Simplified Arabic" pitchFamily="18" charset="-78"/>
            </a:endParaRPr>
          </a:p>
        </p:txBody>
      </p:sp>
      <p:sp>
        <p:nvSpPr>
          <p:cNvPr id="53251" name="عنصر نائب للمحتوى 2"/>
          <p:cNvSpPr>
            <a:spLocks noGrp="1"/>
          </p:cNvSpPr>
          <p:nvPr>
            <p:ph idx="1"/>
          </p:nvPr>
        </p:nvSpPr>
        <p:spPr>
          <a:xfrm>
            <a:off x="250825" y="1125538"/>
            <a:ext cx="8713788" cy="5616575"/>
          </a:xfrm>
        </p:spPr>
        <p:txBody>
          <a:bodyPr/>
          <a:lstStyle/>
          <a:p>
            <a:pPr algn="just" eaLnBrk="1" hangingPunct="1"/>
            <a:r>
              <a:rPr lang="ar-IQ" altLang="ar-IQ" sz="3600" b="1" smtClean="0">
                <a:solidFill>
                  <a:srgbClr val="0000FF"/>
                </a:solidFill>
                <a:latin typeface="Simplified Arabic" pitchFamily="18" charset="-78"/>
                <a:cs typeface="Simplified Arabic" pitchFamily="18" charset="-78"/>
              </a:rPr>
              <a:t>دور وتر اكيلس في هذه العملية المحافظة على موازنة وضعية الجسم وذلك:- </a:t>
            </a:r>
          </a:p>
          <a:p>
            <a:pPr algn="just" eaLnBrk="1" hangingPunct="1"/>
            <a:r>
              <a:rPr lang="ar-IQ" altLang="ar-IQ" sz="3600" b="1" smtClean="0">
                <a:solidFill>
                  <a:srgbClr val="FF00FF"/>
                </a:solidFill>
                <a:latin typeface="Simplified Arabic" pitchFamily="18" charset="-78"/>
                <a:cs typeface="Simplified Arabic" pitchFamily="18" charset="-78"/>
              </a:rPr>
              <a:t>بتثبيت الساق على القدم عند الوقوف.</a:t>
            </a:r>
          </a:p>
          <a:p>
            <a:pPr algn="just" eaLnBrk="1" hangingPunct="1"/>
            <a:r>
              <a:rPr lang="ar-IQ" altLang="ar-IQ" sz="3600" b="1" smtClean="0">
                <a:solidFill>
                  <a:srgbClr val="009900"/>
                </a:solidFill>
                <a:latin typeface="Simplified Arabic" pitchFamily="18" charset="-78"/>
                <a:cs typeface="Simplified Arabic" pitchFamily="18" charset="-78"/>
              </a:rPr>
              <a:t>والمساعدة في المشي والركض </a:t>
            </a:r>
          </a:p>
          <a:p>
            <a:pPr algn="just" eaLnBrk="1" hangingPunct="1"/>
            <a:r>
              <a:rPr lang="ar-IQ" altLang="ar-IQ" sz="3600" b="1" smtClean="0">
                <a:latin typeface="Simplified Arabic" pitchFamily="18" charset="-78"/>
                <a:cs typeface="Simplified Arabic" pitchFamily="18" charset="-78"/>
              </a:rPr>
              <a:t>وبما أن وتر اكيلس رُكبَ بشكل عمودي ومستقيم على عظم القصبة فإن أي تغيير في تركيب ووضع وحالة الوتر يجعله في حالة شد دائم مما يقلل من كفاءته لأداء وظائفه وكذلك وظائف العضلات المرتبطة به (العضلة التوأمية والعضلة الأخمصية). </a:t>
            </a:r>
          </a:p>
        </p:txBody>
      </p:sp>
    </p:spTree>
    <p:extLst>
      <p:ext uri="{BB962C8B-B14F-4D97-AF65-F5344CB8AC3E}">
        <p14:creationId xmlns:p14="http://schemas.microsoft.com/office/powerpoint/2010/main" val="2792007957"/>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عنوان 1"/>
          <p:cNvSpPr>
            <a:spLocks noGrp="1"/>
          </p:cNvSpPr>
          <p:nvPr>
            <p:ph type="title"/>
          </p:nvPr>
        </p:nvSpPr>
        <p:spPr>
          <a:xfrm>
            <a:off x="457200" y="115888"/>
            <a:ext cx="8229600" cy="720725"/>
          </a:xfrm>
        </p:spPr>
        <p:txBody>
          <a:bodyPr/>
          <a:lstStyle/>
          <a:p>
            <a:pPr eaLnBrk="1" hangingPunct="1"/>
            <a:r>
              <a:rPr lang="ar-IQ" altLang="ar-IQ" sz="3600" b="1" smtClean="0">
                <a:solidFill>
                  <a:srgbClr val="FF0000"/>
                </a:solidFill>
                <a:latin typeface="Simplified Arabic" pitchFamily="18" charset="-78"/>
                <a:cs typeface="Simplified Arabic" pitchFamily="18" charset="-78"/>
              </a:rPr>
              <a:t>صورة توضح العظم الزورقي</a:t>
            </a:r>
          </a:p>
        </p:txBody>
      </p:sp>
      <p:pic>
        <p:nvPicPr>
          <p:cNvPr id="5427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19250" y="1125538"/>
            <a:ext cx="5473700" cy="5399087"/>
          </a:xfrm>
          <a:noFill/>
        </p:spPr>
      </p:pic>
    </p:spTree>
    <p:extLst>
      <p:ext uri="{BB962C8B-B14F-4D97-AF65-F5344CB8AC3E}">
        <p14:creationId xmlns:p14="http://schemas.microsoft.com/office/powerpoint/2010/main" val="2996368734"/>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4638"/>
            <a:ext cx="8229600" cy="633412"/>
          </a:xfrm>
        </p:spPr>
        <p:txBody>
          <a:bodyPr rtlCol="1">
            <a:normAutofit fontScale="90000"/>
          </a:bodyPr>
          <a:lstStyle/>
          <a:p>
            <a:pPr eaLnBrk="1" fontAlgn="auto" hangingPunct="1">
              <a:spcAft>
                <a:spcPts val="0"/>
              </a:spcAft>
              <a:defRPr/>
            </a:pPr>
            <a:r>
              <a:rPr lang="ar-IQ" altLang="ar-IQ" sz="3200" b="1" smtClean="0">
                <a:solidFill>
                  <a:srgbClr val="FF0000"/>
                </a:solidFill>
              </a:rPr>
              <a:t>إصابات وتر اكيلس </a:t>
            </a:r>
            <a:r>
              <a:rPr lang="ar-IQ" altLang="ar-IQ" sz="3200" b="1" smtClean="0"/>
              <a:t>:</a:t>
            </a:r>
            <a:r>
              <a:rPr lang="ar-IQ" altLang="ar-IQ" sz="3200" smtClean="0"/>
              <a:t> </a:t>
            </a:r>
            <a:r>
              <a:rPr lang="en-US" altLang="ar-IQ" sz="3200" b="1" smtClean="0"/>
              <a:t>Achilles tendon injuries</a:t>
            </a:r>
            <a:r>
              <a:rPr lang="en-US" altLang="ar-IQ" sz="4000" smtClean="0"/>
              <a:t> </a:t>
            </a:r>
          </a:p>
        </p:txBody>
      </p:sp>
      <p:sp>
        <p:nvSpPr>
          <p:cNvPr id="55299" name="Rectangle 3"/>
          <p:cNvSpPr>
            <a:spLocks noGrp="1" noChangeArrowheads="1"/>
          </p:cNvSpPr>
          <p:nvPr>
            <p:ph idx="1"/>
          </p:nvPr>
        </p:nvSpPr>
        <p:spPr>
          <a:xfrm>
            <a:off x="179388" y="1052513"/>
            <a:ext cx="8785225" cy="5472112"/>
          </a:xfrm>
        </p:spPr>
        <p:txBody>
          <a:bodyPr/>
          <a:lstStyle/>
          <a:p>
            <a:pPr algn="just" eaLnBrk="1" hangingPunct="1">
              <a:lnSpc>
                <a:spcPct val="90000"/>
              </a:lnSpc>
            </a:pPr>
            <a:r>
              <a:rPr lang="ar-IQ" altLang="ar-IQ" b="1" smtClean="0">
                <a:solidFill>
                  <a:srgbClr val="FF0000"/>
                </a:solidFill>
              </a:rPr>
              <a:t>1ـ إصابات تمزق (سحب الوتر) </a:t>
            </a:r>
            <a:r>
              <a:rPr lang="en-US" altLang="ar-IQ" b="1" smtClean="0">
                <a:solidFill>
                  <a:srgbClr val="FF0000"/>
                </a:solidFill>
              </a:rPr>
              <a:t>(Pull)</a:t>
            </a:r>
            <a:r>
              <a:rPr lang="ar-IQ" altLang="ar-IQ" b="1" smtClean="0">
                <a:solidFill>
                  <a:srgbClr val="FF0000"/>
                </a:solidFill>
              </a:rPr>
              <a:t>:</a:t>
            </a:r>
          </a:p>
          <a:p>
            <a:pPr algn="just" eaLnBrk="1" hangingPunct="1">
              <a:lnSpc>
                <a:spcPct val="90000"/>
              </a:lnSpc>
            </a:pPr>
            <a:r>
              <a:rPr lang="ar-IQ" altLang="ar-IQ" b="1" smtClean="0"/>
              <a:t>وهي تمزقات ليفية في الوتر(</a:t>
            </a:r>
            <a:r>
              <a:rPr lang="en-US" altLang="ar-IQ" b="1" smtClean="0"/>
              <a:t>Fibers tear in tendon</a:t>
            </a:r>
            <a:r>
              <a:rPr lang="ar-IQ" altLang="ar-IQ" b="1" smtClean="0"/>
              <a:t>).</a:t>
            </a:r>
          </a:p>
          <a:p>
            <a:pPr algn="just" eaLnBrk="1" hangingPunct="1">
              <a:lnSpc>
                <a:spcPct val="90000"/>
              </a:lnSpc>
            </a:pPr>
            <a:r>
              <a:rPr lang="ar-IQ" altLang="ar-IQ" b="1" u="sng" smtClean="0"/>
              <a:t>ميكانيكية الإصابة </a:t>
            </a:r>
            <a:r>
              <a:rPr lang="en-US" altLang="ar-IQ" b="1" u="sng" smtClean="0"/>
              <a:t>Mechanism of injury</a:t>
            </a:r>
            <a:endParaRPr lang="ar-IQ" altLang="ar-IQ" b="1" u="sng" smtClean="0"/>
          </a:p>
          <a:p>
            <a:pPr algn="just" eaLnBrk="1" hangingPunct="1">
              <a:lnSpc>
                <a:spcPct val="90000"/>
              </a:lnSpc>
            </a:pPr>
            <a:r>
              <a:rPr lang="ar-IQ" altLang="ar-IQ" b="1" u="sng" smtClean="0"/>
              <a:t>تحدث </a:t>
            </a:r>
            <a:r>
              <a:rPr lang="ar-IQ" altLang="ar-IQ" smtClean="0"/>
              <a:t>هذه الإصابة في الغالب نتيجة لعدم وجود تعاون عضلي بين العضلات العاملة والأخرى المتضادة.</a:t>
            </a:r>
          </a:p>
          <a:p>
            <a:pPr algn="just" eaLnBrk="1" hangingPunct="1">
              <a:lnSpc>
                <a:spcPct val="90000"/>
              </a:lnSpc>
            </a:pPr>
            <a:r>
              <a:rPr lang="ar-IQ" altLang="ar-IQ" b="1" u="sng" smtClean="0"/>
              <a:t>ويحدث هذا التمزق</a:t>
            </a:r>
            <a:r>
              <a:rPr lang="ar-IQ" altLang="ar-IQ" smtClean="0"/>
              <a:t> عادة بعد التواء مفصل الكعب أو بعد عملية انقباض شديد في القدم ، مما يؤدي إلى إصابة الوتر</a:t>
            </a:r>
            <a:r>
              <a:rPr lang="en-US" altLang="ar-IQ" smtClean="0"/>
              <a:t> </a:t>
            </a:r>
            <a:r>
              <a:rPr lang="ar-IQ" altLang="ar-IQ" smtClean="0"/>
              <a:t>بالتمزق وقد تكون الإصابة حادة أو معتدلة.</a:t>
            </a:r>
          </a:p>
          <a:p>
            <a:pPr algn="just" eaLnBrk="1" hangingPunct="1">
              <a:lnSpc>
                <a:spcPct val="90000"/>
              </a:lnSpc>
            </a:pPr>
            <a:r>
              <a:rPr lang="ar-IQ" altLang="ar-IQ" smtClean="0"/>
              <a:t>ففي الإصابة الحادة يحدث إما فصل جزئي أو كامل للوتر وفي بعض الحالات قد يُقطع الوتر. </a:t>
            </a:r>
            <a:endParaRPr lang="en-US" altLang="ar-IQ" smtClean="0"/>
          </a:p>
        </p:txBody>
      </p:sp>
    </p:spTree>
    <p:extLst>
      <p:ext uri="{BB962C8B-B14F-4D97-AF65-F5344CB8AC3E}">
        <p14:creationId xmlns:p14="http://schemas.microsoft.com/office/powerpoint/2010/main" val="1865072115"/>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274638"/>
            <a:ext cx="8229600" cy="706437"/>
          </a:xfrm>
        </p:spPr>
        <p:txBody>
          <a:bodyPr/>
          <a:lstStyle/>
          <a:p>
            <a:pPr eaLnBrk="1" hangingPunct="1"/>
            <a:r>
              <a:rPr lang="ar-IQ" altLang="ar-IQ" sz="3600" b="1" smtClean="0">
                <a:solidFill>
                  <a:srgbClr val="FF0000"/>
                </a:solidFill>
                <a:latin typeface="Simplified Arabic" pitchFamily="18" charset="-78"/>
                <a:cs typeface="Simplified Arabic" pitchFamily="18" charset="-78"/>
              </a:rPr>
              <a:t>صورة توضح إصابة وتر أكيلس</a:t>
            </a:r>
            <a:endParaRPr lang="en-US" altLang="ar-IQ" sz="3600" b="1" smtClean="0">
              <a:solidFill>
                <a:srgbClr val="FF0000"/>
              </a:solidFill>
              <a:latin typeface="Simplified Arabic" pitchFamily="18" charset="-78"/>
              <a:cs typeface="Simplified Arabic" pitchFamily="18" charset="-78"/>
            </a:endParaRPr>
          </a:p>
        </p:txBody>
      </p:sp>
      <p:pic>
        <p:nvPicPr>
          <p:cNvPr id="56323" name="Picture 4" descr="11224703767"/>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1341438"/>
            <a:ext cx="5759450" cy="5040312"/>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5058683"/>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561975"/>
          </a:xfrm>
        </p:spPr>
        <p:txBody>
          <a:bodyPr/>
          <a:lstStyle/>
          <a:p>
            <a:pPr eaLnBrk="1" hangingPunct="1"/>
            <a:r>
              <a:rPr lang="ar-IQ" altLang="ar-IQ" sz="2800" b="1" smtClean="0">
                <a:solidFill>
                  <a:srgbClr val="FF0000"/>
                </a:solidFill>
              </a:rPr>
              <a:t>س : ماهي أسباب إصابة سحب وتر أكيلس</a:t>
            </a:r>
            <a:r>
              <a:rPr lang="en-US" altLang="ar-IQ" sz="2800" smtClean="0">
                <a:solidFill>
                  <a:srgbClr val="FF0000"/>
                </a:solidFill>
              </a:rPr>
              <a:t>   </a:t>
            </a:r>
            <a:r>
              <a:rPr lang="ar-IQ" altLang="ar-IQ" sz="2800" smtClean="0">
                <a:solidFill>
                  <a:srgbClr val="FF0000"/>
                </a:solidFill>
              </a:rPr>
              <a:t> </a:t>
            </a:r>
            <a:endParaRPr lang="en-US" altLang="ar-IQ" sz="2800" smtClean="0">
              <a:solidFill>
                <a:srgbClr val="FF0000"/>
              </a:solidFill>
            </a:endParaRPr>
          </a:p>
        </p:txBody>
      </p:sp>
      <p:sp>
        <p:nvSpPr>
          <p:cNvPr id="57347" name="Rectangle 3"/>
          <p:cNvSpPr>
            <a:spLocks noGrp="1" noChangeArrowheads="1"/>
          </p:cNvSpPr>
          <p:nvPr>
            <p:ph idx="1"/>
          </p:nvPr>
        </p:nvSpPr>
        <p:spPr>
          <a:xfrm>
            <a:off x="250825" y="1052513"/>
            <a:ext cx="8642350" cy="5689600"/>
          </a:xfrm>
        </p:spPr>
        <p:txBody>
          <a:bodyPr/>
          <a:lstStyle/>
          <a:p>
            <a:pPr algn="just" eaLnBrk="1" hangingPunct="1"/>
            <a:r>
              <a:rPr lang="ar-IQ" altLang="ar-IQ" sz="3600" smtClean="0"/>
              <a:t>1. </a:t>
            </a:r>
            <a:r>
              <a:rPr lang="ar-IQ" altLang="ar-IQ" sz="3600" b="1" u="sng" smtClean="0"/>
              <a:t>عدم تناسق عضلي</a:t>
            </a:r>
            <a:r>
              <a:rPr lang="ar-IQ" altLang="ar-IQ" sz="3600" smtClean="0"/>
              <a:t> </a:t>
            </a:r>
            <a:r>
              <a:rPr lang="en-US" altLang="ar-IQ" sz="3600" smtClean="0"/>
              <a:t>(Muscle agreement)</a:t>
            </a:r>
            <a:r>
              <a:rPr lang="ar-IQ" altLang="ar-IQ" sz="3600" smtClean="0"/>
              <a:t> بين العضلات المتعاكسة في العمل.</a:t>
            </a:r>
          </a:p>
          <a:p>
            <a:pPr algn="just" eaLnBrk="1" hangingPunct="1"/>
            <a:r>
              <a:rPr lang="ar-IQ" altLang="ar-IQ" sz="3600" smtClean="0"/>
              <a:t>2. النشاط الرياضي على </a:t>
            </a:r>
            <a:r>
              <a:rPr lang="ar-IQ" altLang="ar-IQ" sz="3600" b="1" u="sng" smtClean="0"/>
              <a:t>أرض صلبة</a:t>
            </a:r>
            <a:r>
              <a:rPr lang="ar-IQ" altLang="ar-IQ" sz="3600" smtClean="0"/>
              <a:t> غير مستوية.</a:t>
            </a:r>
          </a:p>
          <a:p>
            <a:pPr algn="just" eaLnBrk="1" hangingPunct="1"/>
            <a:r>
              <a:rPr lang="ar-IQ" altLang="ar-IQ" sz="3600" smtClean="0"/>
              <a:t>3. </a:t>
            </a:r>
            <a:r>
              <a:rPr lang="ar-IQ" altLang="ar-IQ" sz="3600" b="1" u="sng" smtClean="0"/>
              <a:t>أخطاء التدريب</a:t>
            </a:r>
            <a:r>
              <a:rPr lang="ar-IQ" altLang="ar-IQ" sz="3600" smtClean="0"/>
              <a:t> ،عدم توافق الحمل التدريبي مع قدرة الرياضي أو التدريب قبل استعادة الشفاء</a:t>
            </a:r>
            <a:r>
              <a:rPr lang="en-US" altLang="ar-IQ" sz="3600" smtClean="0"/>
              <a:t>recovery </a:t>
            </a:r>
            <a:r>
              <a:rPr lang="ar-IQ" altLang="ar-IQ" sz="3600" smtClean="0"/>
              <a:t>.</a:t>
            </a:r>
          </a:p>
          <a:p>
            <a:pPr algn="just" eaLnBrk="1" hangingPunct="1"/>
            <a:r>
              <a:rPr lang="ar-IQ" altLang="ar-IQ" sz="3600" smtClean="0"/>
              <a:t>4. </a:t>
            </a:r>
            <a:r>
              <a:rPr lang="ar-IQ" altLang="ar-IQ" sz="3600" b="1" u="sng" smtClean="0"/>
              <a:t>تشوهات القدم</a:t>
            </a:r>
            <a:r>
              <a:rPr lang="ar-IQ" altLang="ar-IQ" sz="3600" smtClean="0"/>
              <a:t> </a:t>
            </a:r>
            <a:r>
              <a:rPr lang="en-US" altLang="ar-IQ" sz="3600" smtClean="0"/>
              <a:t>(foot deformity)</a:t>
            </a:r>
            <a:r>
              <a:rPr lang="ar-IQ" altLang="ar-IQ" sz="3600" smtClean="0"/>
              <a:t>.</a:t>
            </a:r>
            <a:endParaRPr lang="en-US" altLang="ar-IQ" sz="3600" smtClean="0"/>
          </a:p>
        </p:txBody>
      </p:sp>
    </p:spTree>
    <p:extLst>
      <p:ext uri="{BB962C8B-B14F-4D97-AF65-F5344CB8AC3E}">
        <p14:creationId xmlns:p14="http://schemas.microsoft.com/office/powerpoint/2010/main" val="4092451473"/>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274638"/>
            <a:ext cx="8229600" cy="706437"/>
          </a:xfrm>
        </p:spPr>
        <p:txBody>
          <a:bodyPr/>
          <a:lstStyle/>
          <a:p>
            <a:pPr eaLnBrk="1" hangingPunct="1"/>
            <a:r>
              <a:rPr lang="ar-IQ" altLang="ar-IQ" sz="3200" b="1" smtClean="0">
                <a:solidFill>
                  <a:srgbClr val="FF0000"/>
                </a:solidFill>
              </a:rPr>
              <a:t>أعراض</a:t>
            </a:r>
            <a:r>
              <a:rPr lang="en-US" altLang="ar-IQ" sz="3200" b="1" smtClean="0">
                <a:solidFill>
                  <a:srgbClr val="FF0000"/>
                </a:solidFill>
              </a:rPr>
              <a:t> </a:t>
            </a:r>
            <a:r>
              <a:rPr lang="ar-IQ" altLang="ar-IQ" sz="3200" b="1" smtClean="0">
                <a:solidFill>
                  <a:srgbClr val="FF0000"/>
                </a:solidFill>
              </a:rPr>
              <a:t>إصابة سحب وتر أكيلس</a:t>
            </a:r>
            <a:r>
              <a:rPr lang="en-US" altLang="ar-IQ" sz="3200" smtClean="0">
                <a:solidFill>
                  <a:srgbClr val="FF0000"/>
                </a:solidFill>
              </a:rPr>
              <a:t> </a:t>
            </a:r>
          </a:p>
        </p:txBody>
      </p:sp>
      <p:sp>
        <p:nvSpPr>
          <p:cNvPr id="58371" name="Rectangle 3"/>
          <p:cNvSpPr>
            <a:spLocks noGrp="1" noChangeArrowheads="1"/>
          </p:cNvSpPr>
          <p:nvPr>
            <p:ph idx="1"/>
          </p:nvPr>
        </p:nvSpPr>
        <p:spPr>
          <a:xfrm>
            <a:off x="457200" y="1052513"/>
            <a:ext cx="8229600" cy="5472112"/>
          </a:xfrm>
        </p:spPr>
        <p:txBody>
          <a:bodyPr/>
          <a:lstStyle/>
          <a:p>
            <a:pPr algn="just" eaLnBrk="1" hangingPunct="1"/>
            <a:r>
              <a:rPr lang="ar-IQ" altLang="ar-IQ" sz="7200" smtClean="0"/>
              <a:t>1. </a:t>
            </a:r>
            <a:r>
              <a:rPr lang="ar-IQ" altLang="ar-IQ" sz="7200" b="1" u="sng" smtClean="0"/>
              <a:t>ألم</a:t>
            </a:r>
            <a:r>
              <a:rPr lang="ar-IQ" altLang="ar-IQ" sz="7200" smtClean="0"/>
              <a:t> </a:t>
            </a:r>
            <a:r>
              <a:rPr lang="en-US" altLang="ar-IQ" sz="7200" smtClean="0"/>
              <a:t>(pain)</a:t>
            </a:r>
            <a:r>
              <a:rPr lang="ar-IQ" altLang="ar-IQ" sz="7200" smtClean="0"/>
              <a:t> شديد عند استعمال القدم.</a:t>
            </a:r>
          </a:p>
          <a:p>
            <a:pPr algn="just" eaLnBrk="1" hangingPunct="1"/>
            <a:r>
              <a:rPr lang="ar-IQ" altLang="ar-IQ" sz="7200" smtClean="0"/>
              <a:t>2. </a:t>
            </a:r>
            <a:r>
              <a:rPr lang="ar-IQ" altLang="ar-IQ" sz="7200" b="1" u="sng" smtClean="0"/>
              <a:t>ضَعف </a:t>
            </a:r>
            <a:r>
              <a:rPr lang="en-US" altLang="ar-IQ" sz="7200" smtClean="0"/>
              <a:t>(deformity) </a:t>
            </a:r>
            <a:r>
              <a:rPr lang="ar-IQ" altLang="ar-IQ" sz="7200" smtClean="0"/>
              <a:t>عضلات أخمص القدم.</a:t>
            </a:r>
            <a:endParaRPr lang="en-US" altLang="ar-IQ" sz="7200" smtClean="0"/>
          </a:p>
        </p:txBody>
      </p:sp>
    </p:spTree>
    <p:extLst>
      <p:ext uri="{BB962C8B-B14F-4D97-AF65-F5344CB8AC3E}">
        <p14:creationId xmlns:p14="http://schemas.microsoft.com/office/powerpoint/2010/main" val="270822080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60350"/>
            <a:ext cx="7772400" cy="865188"/>
          </a:xfrm>
        </p:spPr>
        <p:txBody>
          <a:bodyPr/>
          <a:lstStyle/>
          <a:p>
            <a:pPr eaLnBrk="1" hangingPunct="1"/>
            <a:r>
              <a:rPr lang="ar-IQ" altLang="ar-IQ" smtClean="0">
                <a:solidFill>
                  <a:srgbClr val="0000FF"/>
                </a:solidFill>
              </a:rPr>
              <a:t>بسم الله الرحمن الرحيم </a:t>
            </a:r>
            <a:endParaRPr lang="en-US" altLang="ar-IQ" smtClean="0">
              <a:solidFill>
                <a:srgbClr val="0000FF"/>
              </a:solidFill>
            </a:endParaRPr>
          </a:p>
        </p:txBody>
      </p:sp>
      <p:sp>
        <p:nvSpPr>
          <p:cNvPr id="15363" name="Rectangle 3"/>
          <p:cNvSpPr>
            <a:spLocks noGrp="1" noChangeArrowheads="1"/>
          </p:cNvSpPr>
          <p:nvPr>
            <p:ph type="subTitle" idx="1"/>
          </p:nvPr>
        </p:nvSpPr>
        <p:spPr>
          <a:xfrm>
            <a:off x="323850" y="1341438"/>
            <a:ext cx="8280400" cy="5111750"/>
          </a:xfrm>
        </p:spPr>
        <p:txBody>
          <a:bodyPr/>
          <a:lstStyle/>
          <a:p>
            <a:pPr eaLnBrk="1" hangingPunct="1"/>
            <a:r>
              <a:rPr lang="ar-IQ" altLang="ar-IQ" sz="4000" b="1" dirty="0" smtClean="0">
                <a:solidFill>
                  <a:srgbClr val="009900"/>
                </a:solidFill>
                <a:latin typeface="Simplified Arabic" pitchFamily="18" charset="-78"/>
                <a:cs typeface="Simplified Arabic" pitchFamily="18" charset="-78"/>
              </a:rPr>
              <a:t>الفصل الثالث</a:t>
            </a:r>
          </a:p>
          <a:p>
            <a:pPr eaLnBrk="1" hangingPunct="1"/>
            <a:r>
              <a:rPr lang="ar-IQ" altLang="ar-IQ" sz="4000" b="1" dirty="0" smtClean="0">
                <a:solidFill>
                  <a:srgbClr val="FF0000"/>
                </a:solidFill>
                <a:latin typeface="Simplified Arabic" pitchFamily="18" charset="-78"/>
                <a:cs typeface="Simplified Arabic" pitchFamily="18" charset="-78"/>
              </a:rPr>
              <a:t> ( الجهاز العضلي وإصاباته )</a:t>
            </a:r>
          </a:p>
          <a:p>
            <a:pPr eaLnBrk="1" hangingPunct="1"/>
            <a:r>
              <a:rPr lang="ar-IQ" altLang="ar-IQ" sz="4000" b="1" dirty="0" smtClean="0">
                <a:solidFill>
                  <a:srgbClr val="9966FF"/>
                </a:solidFill>
                <a:latin typeface="Simplified Arabic" pitchFamily="18" charset="-78"/>
                <a:cs typeface="Simplified Arabic" pitchFamily="18" charset="-78"/>
              </a:rPr>
              <a:t>( </a:t>
            </a:r>
            <a:r>
              <a:rPr lang="en-US" altLang="ar-IQ" sz="4000" b="1" dirty="0" smtClean="0">
                <a:solidFill>
                  <a:srgbClr val="9966FF"/>
                </a:solidFill>
                <a:latin typeface="Simplified Arabic" pitchFamily="18" charset="-78"/>
                <a:cs typeface="Simplified Arabic" pitchFamily="18" charset="-78"/>
              </a:rPr>
              <a:t>( Muscular System</a:t>
            </a:r>
            <a:endParaRPr lang="ar-IQ" altLang="ar-IQ" sz="4000" b="1" dirty="0" smtClean="0">
              <a:solidFill>
                <a:srgbClr val="9966FF"/>
              </a:solidFill>
              <a:latin typeface="Simplified Arabic" pitchFamily="18" charset="-78"/>
              <a:cs typeface="Simplified Arabic" pitchFamily="18" charset="-78"/>
            </a:endParaRPr>
          </a:p>
          <a:p>
            <a:pPr eaLnBrk="1" hangingPunct="1"/>
            <a:r>
              <a:rPr lang="ar-IQ" altLang="ar-IQ" sz="4000" b="1" dirty="0" smtClean="0">
                <a:solidFill>
                  <a:srgbClr val="009900"/>
                </a:solidFill>
                <a:latin typeface="Simplified Arabic" pitchFamily="18" charset="-78"/>
                <a:cs typeface="Simplified Arabic" pitchFamily="18" charset="-78"/>
              </a:rPr>
              <a:t>محاضرة رقم (11) </a:t>
            </a:r>
          </a:p>
          <a:p>
            <a:pPr eaLnBrk="1" hangingPunct="1"/>
            <a:r>
              <a:rPr lang="ar-IQ" altLang="ar-IQ" sz="4000" b="1" dirty="0" smtClean="0">
                <a:solidFill>
                  <a:srgbClr val="FF0000"/>
                </a:solidFill>
                <a:latin typeface="Simplified Arabic" pitchFamily="18" charset="-78"/>
                <a:cs typeface="Simplified Arabic" pitchFamily="18" charset="-78"/>
              </a:rPr>
              <a:t>الجزء الثالث (الأخير) من الفصل الثالث</a:t>
            </a:r>
            <a:endParaRPr lang="en-US" altLang="ar-IQ" sz="4000" b="1" dirty="0" smtClean="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128478680"/>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57200" y="188913"/>
            <a:ext cx="8229600" cy="647700"/>
          </a:xfrm>
        </p:spPr>
        <p:txBody>
          <a:bodyPr rtlCol="1">
            <a:normAutofit fontScale="90000"/>
          </a:bodyPr>
          <a:lstStyle/>
          <a:p>
            <a:pPr eaLnBrk="1" fontAlgn="auto" hangingPunct="1">
              <a:spcAft>
                <a:spcPts val="0"/>
              </a:spcAft>
              <a:defRPr/>
            </a:pPr>
            <a:r>
              <a:rPr lang="ar-IQ" altLang="ar-IQ" sz="2800" b="1" dirty="0" smtClean="0">
                <a:solidFill>
                  <a:srgbClr val="FF0000"/>
                </a:solidFill>
              </a:rPr>
              <a:t>إسعافات إصابة سحب وتر </a:t>
            </a:r>
            <a:r>
              <a:rPr lang="ar-IQ" altLang="ar-IQ" sz="2800" b="1" dirty="0" err="1" smtClean="0">
                <a:solidFill>
                  <a:srgbClr val="FF0000"/>
                </a:solidFill>
              </a:rPr>
              <a:t>أكيلس</a:t>
            </a:r>
            <a:r>
              <a:rPr lang="en-US" altLang="ar-IQ" sz="4000" dirty="0" smtClean="0">
                <a:solidFill>
                  <a:srgbClr val="FF0000"/>
                </a:solidFill>
              </a:rPr>
              <a:t> </a:t>
            </a:r>
          </a:p>
        </p:txBody>
      </p:sp>
      <p:sp>
        <p:nvSpPr>
          <p:cNvPr id="59395" name="Rectangle 3"/>
          <p:cNvSpPr>
            <a:spLocks noGrp="1" noChangeArrowheads="1"/>
          </p:cNvSpPr>
          <p:nvPr>
            <p:ph idx="1"/>
          </p:nvPr>
        </p:nvSpPr>
        <p:spPr>
          <a:xfrm>
            <a:off x="250825" y="1125538"/>
            <a:ext cx="8642350" cy="5472112"/>
          </a:xfrm>
        </p:spPr>
        <p:txBody>
          <a:bodyPr/>
          <a:lstStyle/>
          <a:p>
            <a:pPr marL="609600" indent="-609600" algn="just" eaLnBrk="1" hangingPunct="1"/>
            <a:r>
              <a:rPr lang="ar-IQ" altLang="ar-IQ" b="1" u="sng" smtClean="0"/>
              <a:t>الراحة التامة</a:t>
            </a:r>
            <a:r>
              <a:rPr lang="ar-IQ" altLang="ar-IQ" smtClean="0"/>
              <a:t> لحين زوال الألم مع المسكنات.</a:t>
            </a:r>
          </a:p>
          <a:p>
            <a:pPr marL="609600" indent="-609600" algn="just" eaLnBrk="1" hangingPunct="1"/>
            <a:r>
              <a:rPr lang="ar-IQ" altLang="ar-IQ" b="1" u="sng" smtClean="0"/>
              <a:t>الثلج</a:t>
            </a:r>
            <a:r>
              <a:rPr lang="ar-IQ" altLang="ar-IQ" smtClean="0"/>
              <a:t> (في معظم حالات تمزق وتر اكيلس لا يحدث نزيف داخلي بشكل كبير لذلك يجب أن تستخدم الكمادات الباردة فترة قصيرة لا تتعدى الساعة).</a:t>
            </a:r>
          </a:p>
          <a:p>
            <a:pPr marL="609600" indent="-609600" algn="just" eaLnBrk="1" hangingPunct="1"/>
            <a:r>
              <a:rPr lang="ar-IQ" altLang="ar-IQ" b="1" u="sng" smtClean="0"/>
              <a:t>أربطة</a:t>
            </a:r>
            <a:r>
              <a:rPr lang="ar-IQ" altLang="ar-IQ" smtClean="0"/>
              <a:t> لدعم وتقوية الوتر.</a:t>
            </a:r>
          </a:p>
          <a:p>
            <a:pPr marL="609600" indent="-609600" algn="just" eaLnBrk="1" hangingPunct="1"/>
            <a:r>
              <a:rPr lang="ar-IQ" altLang="ar-IQ" b="1" u="sng" smtClean="0"/>
              <a:t>رفع الكعبين</a:t>
            </a:r>
            <a:r>
              <a:rPr lang="ar-IQ" altLang="ar-IQ" smtClean="0"/>
              <a:t> بواسطة إسفنج مطاطي أسفل الكعبين بالحذاء وذلك من أجل تحديد المد الزائد لوتر اكيلس المصاب مما يقلل من احتمال تكرار الإصابة وسرعة الشفاء.</a:t>
            </a:r>
            <a:endParaRPr lang="en-US" altLang="ar-IQ" smtClean="0"/>
          </a:p>
        </p:txBody>
      </p:sp>
    </p:spTree>
    <p:extLst>
      <p:ext uri="{BB962C8B-B14F-4D97-AF65-F5344CB8AC3E}">
        <p14:creationId xmlns:p14="http://schemas.microsoft.com/office/powerpoint/2010/main" val="4275701733"/>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274638"/>
            <a:ext cx="8229600" cy="633412"/>
          </a:xfrm>
        </p:spPr>
        <p:txBody>
          <a:bodyPr rtlCol="1">
            <a:normAutofit fontScale="90000"/>
          </a:bodyPr>
          <a:lstStyle/>
          <a:p>
            <a:pPr eaLnBrk="1" fontAlgn="auto" hangingPunct="1">
              <a:spcAft>
                <a:spcPts val="0"/>
              </a:spcAft>
              <a:defRPr/>
            </a:pPr>
            <a:r>
              <a:rPr lang="ar-IQ" altLang="ar-IQ" sz="2800" b="1" dirty="0" smtClean="0">
                <a:solidFill>
                  <a:srgbClr val="FF0000"/>
                </a:solidFill>
              </a:rPr>
              <a:t>علاج</a:t>
            </a:r>
            <a:r>
              <a:rPr lang="en-US" altLang="ar-IQ" sz="2800" dirty="0" smtClean="0">
                <a:solidFill>
                  <a:srgbClr val="FF0000"/>
                </a:solidFill>
              </a:rPr>
              <a:t> </a:t>
            </a:r>
            <a:r>
              <a:rPr lang="ar-IQ" altLang="ar-IQ" sz="2800" b="1" dirty="0" smtClean="0">
                <a:solidFill>
                  <a:srgbClr val="FF0000"/>
                </a:solidFill>
              </a:rPr>
              <a:t>إصابة سحب وتر </a:t>
            </a:r>
            <a:r>
              <a:rPr lang="ar-IQ" altLang="ar-IQ" sz="2800" b="1" dirty="0" err="1" smtClean="0">
                <a:solidFill>
                  <a:srgbClr val="FF0000"/>
                </a:solidFill>
              </a:rPr>
              <a:t>أكيلس</a:t>
            </a:r>
            <a:r>
              <a:rPr lang="en-US" altLang="ar-IQ" sz="4000" dirty="0" smtClean="0">
                <a:solidFill>
                  <a:srgbClr val="FF0000"/>
                </a:solidFill>
              </a:rPr>
              <a:t> </a:t>
            </a:r>
          </a:p>
        </p:txBody>
      </p:sp>
      <p:sp>
        <p:nvSpPr>
          <p:cNvPr id="60419" name="Rectangle 3"/>
          <p:cNvSpPr>
            <a:spLocks noGrp="1" noChangeArrowheads="1"/>
          </p:cNvSpPr>
          <p:nvPr>
            <p:ph idx="1"/>
          </p:nvPr>
        </p:nvSpPr>
        <p:spPr>
          <a:xfrm>
            <a:off x="179388" y="1125538"/>
            <a:ext cx="8785225" cy="5327650"/>
          </a:xfrm>
        </p:spPr>
        <p:txBody>
          <a:bodyPr/>
          <a:lstStyle/>
          <a:p>
            <a:pPr algn="just" eaLnBrk="1" hangingPunct="1"/>
            <a:r>
              <a:rPr lang="ar-IQ" altLang="ar-IQ" smtClean="0"/>
              <a:t>يجب سرعة العلاج حتى لا تتضاعف الإصابة. </a:t>
            </a:r>
          </a:p>
          <a:p>
            <a:pPr algn="just" eaLnBrk="1" hangingPunct="1"/>
            <a:r>
              <a:rPr lang="ar-IQ" altLang="ar-IQ" b="1" u="sng" smtClean="0"/>
              <a:t>رفع الكعبين</a:t>
            </a:r>
            <a:r>
              <a:rPr lang="ar-IQ" altLang="ar-IQ" smtClean="0"/>
              <a:t> وذلك بواسطة وضع إسفنج مطاطي في أسفل الكعبين بالحذاء الذي يلبسه اللاعب المصاب ، وأهمية ذلك هو الحد من حدوث أي إطالة أو مد زائد لوتر اكيلس المصاب وتلك الطريقة تقلل من الإثارة الواقعة على الوتر نتيجة للإصابة.</a:t>
            </a:r>
          </a:p>
          <a:p>
            <a:pPr algn="just" eaLnBrk="1" hangingPunct="1"/>
            <a:r>
              <a:rPr lang="ar-IQ" altLang="ar-IQ" b="1" u="sng" smtClean="0"/>
              <a:t>تمارين</a:t>
            </a:r>
            <a:r>
              <a:rPr lang="ar-IQ" altLang="ar-IQ" smtClean="0"/>
              <a:t> علاجية خفيفة.</a:t>
            </a:r>
          </a:p>
          <a:p>
            <a:pPr algn="just" eaLnBrk="1" hangingPunct="1"/>
            <a:r>
              <a:rPr lang="ar-IQ" altLang="ar-IQ" smtClean="0"/>
              <a:t>و بعد عدة أيام يكون اللاعب المصاب قادراً على العودة ، ولكن يجب إجراء </a:t>
            </a:r>
            <a:r>
              <a:rPr lang="ar-IQ" altLang="ar-IQ" b="1" u="sng" smtClean="0"/>
              <a:t>الحماية الكافية</a:t>
            </a:r>
            <a:r>
              <a:rPr lang="ar-IQ" altLang="ar-IQ" smtClean="0"/>
              <a:t> عن طريق الأشرطة اللاصقة ولأربطة الضاغطة لتفادي تكرار الإصابة.</a:t>
            </a:r>
            <a:endParaRPr lang="en-US" altLang="ar-IQ" smtClean="0"/>
          </a:p>
        </p:txBody>
      </p:sp>
    </p:spTree>
    <p:extLst>
      <p:ext uri="{BB962C8B-B14F-4D97-AF65-F5344CB8AC3E}">
        <p14:creationId xmlns:p14="http://schemas.microsoft.com/office/powerpoint/2010/main" val="417817393"/>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74638"/>
            <a:ext cx="8229600" cy="490537"/>
          </a:xfrm>
        </p:spPr>
        <p:txBody>
          <a:bodyPr rtlCol="1">
            <a:normAutofit fontScale="90000"/>
          </a:bodyPr>
          <a:lstStyle/>
          <a:p>
            <a:pPr eaLnBrk="1" fontAlgn="auto" hangingPunct="1">
              <a:spcAft>
                <a:spcPts val="0"/>
              </a:spcAft>
              <a:defRPr/>
            </a:pPr>
            <a:r>
              <a:rPr lang="ar-IQ" altLang="ar-IQ" sz="3200" b="1" dirty="0" smtClean="0">
                <a:solidFill>
                  <a:srgbClr val="FF0000"/>
                </a:solidFill>
              </a:rPr>
              <a:t>2ـ إصابة قطع وتر </a:t>
            </a:r>
            <a:r>
              <a:rPr lang="ar-IQ" altLang="ar-IQ" sz="3200" b="1" dirty="0" err="1" smtClean="0">
                <a:solidFill>
                  <a:srgbClr val="FF0000"/>
                </a:solidFill>
              </a:rPr>
              <a:t>اكيلس</a:t>
            </a:r>
            <a:r>
              <a:rPr lang="ar-IQ" altLang="ar-IQ" sz="3200" b="1" dirty="0" smtClean="0">
                <a:solidFill>
                  <a:srgbClr val="FF0000"/>
                </a:solidFill>
              </a:rPr>
              <a:t>  </a:t>
            </a:r>
            <a:r>
              <a:rPr lang="en-US" altLang="ar-IQ" sz="2400" b="1" dirty="0" smtClean="0">
                <a:solidFill>
                  <a:srgbClr val="FF0000"/>
                </a:solidFill>
              </a:rPr>
              <a:t>Achilles tendon cutoff  injury</a:t>
            </a:r>
          </a:p>
        </p:txBody>
      </p:sp>
      <p:sp>
        <p:nvSpPr>
          <p:cNvPr id="61443" name="Rectangle 3"/>
          <p:cNvSpPr>
            <a:spLocks noGrp="1" noChangeArrowheads="1"/>
          </p:cNvSpPr>
          <p:nvPr>
            <p:ph idx="1"/>
          </p:nvPr>
        </p:nvSpPr>
        <p:spPr>
          <a:xfrm>
            <a:off x="250825" y="1052513"/>
            <a:ext cx="8713788" cy="5545137"/>
          </a:xfrm>
        </p:spPr>
        <p:txBody>
          <a:bodyPr/>
          <a:lstStyle/>
          <a:p>
            <a:pPr algn="just" eaLnBrk="1" hangingPunct="1"/>
            <a:r>
              <a:rPr lang="ar-IQ" altLang="ar-IQ" sz="3600" smtClean="0"/>
              <a:t>يُعد قطع وتر اكيلس من الإصابات التي يمكن حدوثها في مجال الممارسة الرياضية.</a:t>
            </a:r>
          </a:p>
          <a:p>
            <a:pPr algn="just" eaLnBrk="1" hangingPunct="1"/>
            <a:r>
              <a:rPr lang="ar-IQ" altLang="ar-IQ" sz="3600" smtClean="0"/>
              <a:t>ومعظم حالات قطع وتر اكيلس تحدث للاعبين من سن 30 أو أكثر.</a:t>
            </a:r>
          </a:p>
          <a:p>
            <a:pPr algn="just" eaLnBrk="1" hangingPunct="1"/>
            <a:r>
              <a:rPr lang="ar-IQ" altLang="ar-IQ" sz="3600" smtClean="0"/>
              <a:t>وليس معنى ذلك إن تلك الفئة الوحيدة التي تتعرض لمثل هذه الإصابة ولكن قطع وتر اكيلس من الممكن أن يصاب به أي لاعب في أي سن.</a:t>
            </a:r>
            <a:endParaRPr lang="en-US" altLang="ar-IQ" sz="3600" smtClean="0"/>
          </a:p>
        </p:txBody>
      </p:sp>
    </p:spTree>
    <p:extLst>
      <p:ext uri="{BB962C8B-B14F-4D97-AF65-F5344CB8AC3E}">
        <p14:creationId xmlns:p14="http://schemas.microsoft.com/office/powerpoint/2010/main" val="184883330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633412"/>
          </a:xfrm>
        </p:spPr>
        <p:txBody>
          <a:bodyPr/>
          <a:lstStyle/>
          <a:p>
            <a:pPr eaLnBrk="1" hangingPunct="1"/>
            <a:r>
              <a:rPr lang="en-US" altLang="ar-IQ" sz="3200" b="1" smtClean="0">
                <a:solidFill>
                  <a:srgbClr val="FF0000"/>
                </a:solidFill>
                <a:latin typeface="Simplified Arabic" pitchFamily="18" charset="-78"/>
                <a:cs typeface="Simplified Arabic" pitchFamily="18" charset="-78"/>
              </a:rPr>
              <a:t> </a:t>
            </a:r>
            <a:r>
              <a:rPr lang="ar-IQ" altLang="ar-IQ" sz="3200" b="1" smtClean="0">
                <a:solidFill>
                  <a:srgbClr val="FF0000"/>
                </a:solidFill>
                <a:latin typeface="Simplified Arabic" pitchFamily="18" charset="-78"/>
                <a:cs typeface="Simplified Arabic" pitchFamily="18" charset="-78"/>
              </a:rPr>
              <a:t>س: ماهي ميكانيكية إصابة قطع وتر اكيلس</a:t>
            </a:r>
            <a:endParaRPr lang="en-US" altLang="ar-IQ" sz="3200" b="1" smtClean="0">
              <a:solidFill>
                <a:srgbClr val="FF0000"/>
              </a:solidFill>
              <a:latin typeface="Simplified Arabic" pitchFamily="18" charset="-78"/>
              <a:cs typeface="Simplified Arabic" pitchFamily="18" charset="-78"/>
            </a:endParaRPr>
          </a:p>
        </p:txBody>
      </p:sp>
      <p:sp>
        <p:nvSpPr>
          <p:cNvPr id="62467" name="Rectangle 3"/>
          <p:cNvSpPr>
            <a:spLocks noGrp="1" noChangeArrowheads="1"/>
          </p:cNvSpPr>
          <p:nvPr>
            <p:ph idx="1"/>
          </p:nvPr>
        </p:nvSpPr>
        <p:spPr>
          <a:xfrm>
            <a:off x="179388" y="1196975"/>
            <a:ext cx="8785225" cy="5327650"/>
          </a:xfrm>
        </p:spPr>
        <p:txBody>
          <a:bodyPr/>
          <a:lstStyle/>
          <a:p>
            <a:pPr algn="just" eaLnBrk="1" hangingPunct="1"/>
            <a:r>
              <a:rPr lang="ar-IQ" altLang="ar-IQ" sz="8000" smtClean="0"/>
              <a:t>الوقوف المفاجئ </a:t>
            </a:r>
          </a:p>
          <a:p>
            <a:pPr algn="just" eaLnBrk="1" hangingPunct="1"/>
            <a:r>
              <a:rPr lang="ar-IQ" altLang="ar-IQ" sz="8000" smtClean="0"/>
              <a:t>والتحرك المفاجئ أيضاً عندما تكون الركبة قد دفعت للخارج بالكامل.</a:t>
            </a:r>
            <a:r>
              <a:rPr lang="ar-IQ" altLang="ar-IQ" smtClean="0"/>
              <a:t> </a:t>
            </a:r>
            <a:endParaRPr lang="en-US" altLang="ar-IQ" smtClean="0"/>
          </a:p>
        </p:txBody>
      </p:sp>
    </p:spTree>
    <p:extLst>
      <p:ext uri="{BB962C8B-B14F-4D97-AF65-F5344CB8AC3E}">
        <p14:creationId xmlns:p14="http://schemas.microsoft.com/office/powerpoint/2010/main" val="3140307115"/>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29600" cy="706437"/>
          </a:xfrm>
        </p:spPr>
        <p:txBody>
          <a:bodyPr/>
          <a:lstStyle/>
          <a:p>
            <a:pPr eaLnBrk="1" hangingPunct="1"/>
            <a:r>
              <a:rPr lang="ar-IQ" altLang="ar-IQ" sz="2800" b="1" smtClean="0">
                <a:solidFill>
                  <a:srgbClr val="FF0000"/>
                </a:solidFill>
              </a:rPr>
              <a:t>س : ماهي أسباب إصابة قطع وتر اكيلس</a:t>
            </a:r>
            <a:r>
              <a:rPr lang="en-US" altLang="ar-IQ" sz="4000" smtClean="0">
                <a:solidFill>
                  <a:srgbClr val="FF0000"/>
                </a:solidFill>
              </a:rPr>
              <a:t> </a:t>
            </a:r>
          </a:p>
        </p:txBody>
      </p:sp>
      <p:sp>
        <p:nvSpPr>
          <p:cNvPr id="63491" name="Rectangle 3"/>
          <p:cNvSpPr>
            <a:spLocks noGrp="1" noChangeArrowheads="1"/>
          </p:cNvSpPr>
          <p:nvPr>
            <p:ph idx="1"/>
          </p:nvPr>
        </p:nvSpPr>
        <p:spPr>
          <a:xfrm>
            <a:off x="457200" y="981075"/>
            <a:ext cx="8435975" cy="5616575"/>
          </a:xfrm>
        </p:spPr>
        <p:txBody>
          <a:bodyPr/>
          <a:lstStyle/>
          <a:p>
            <a:pPr marL="609600" indent="-609600" algn="just" eaLnBrk="1" hangingPunct="1"/>
            <a:r>
              <a:rPr lang="ar-IQ" altLang="ar-IQ" sz="4400" smtClean="0"/>
              <a:t>في حالات نادرة ينقطع الوتر</a:t>
            </a:r>
            <a:r>
              <a:rPr lang="en-US" altLang="ar-IQ" sz="4400" smtClean="0"/>
              <a:t>(tendon)</a:t>
            </a:r>
            <a:r>
              <a:rPr lang="ar-IQ" altLang="ar-IQ" sz="4400" smtClean="0"/>
              <a:t> نتيجة </a:t>
            </a:r>
            <a:r>
              <a:rPr lang="ar-IQ" altLang="ar-IQ" sz="4400" b="1" u="sng" smtClean="0"/>
              <a:t>شدة خارجية</a:t>
            </a:r>
            <a:r>
              <a:rPr lang="ar-IQ" altLang="ar-IQ" sz="4400" smtClean="0"/>
              <a:t>.</a:t>
            </a:r>
          </a:p>
          <a:p>
            <a:pPr marL="609600" indent="-609600" algn="just" eaLnBrk="1" hangingPunct="1"/>
            <a:r>
              <a:rPr lang="ar-IQ" altLang="ar-IQ" sz="4400" smtClean="0"/>
              <a:t>في </a:t>
            </a:r>
            <a:r>
              <a:rPr lang="ar-IQ" altLang="ar-IQ" sz="4400" b="1" u="sng" smtClean="0"/>
              <a:t>حالات الحُقن</a:t>
            </a:r>
            <a:r>
              <a:rPr lang="ar-IQ" altLang="ar-IQ" sz="4400" smtClean="0"/>
              <a:t> </a:t>
            </a:r>
            <a:r>
              <a:rPr lang="en-US" altLang="ar-IQ" sz="4400" smtClean="0"/>
              <a:t>(injection)</a:t>
            </a:r>
            <a:r>
              <a:rPr lang="ar-IQ" altLang="ar-IQ" sz="4400" smtClean="0"/>
              <a:t> الموضعية عند الإصابة بتمزق الوتر (السحب). </a:t>
            </a:r>
          </a:p>
          <a:p>
            <a:pPr marL="609600" indent="-609600" algn="just" eaLnBrk="1" hangingPunct="1"/>
            <a:r>
              <a:rPr lang="ar-IQ" altLang="ar-IQ" sz="4400" smtClean="0"/>
              <a:t>عادة يحدث قطع الوتر في الحالات التي يكون فيها الوتر </a:t>
            </a:r>
            <a:r>
              <a:rPr lang="ar-IQ" altLang="ar-IQ" sz="4400" b="1" u="sng" smtClean="0"/>
              <a:t>ملتهباً</a:t>
            </a:r>
            <a:r>
              <a:rPr lang="ar-IQ" altLang="ar-IQ" sz="4400" smtClean="0"/>
              <a:t> التهابا حاداً.</a:t>
            </a:r>
            <a:endParaRPr lang="en-US" altLang="ar-IQ" sz="4400" smtClean="0"/>
          </a:p>
        </p:txBody>
      </p:sp>
    </p:spTree>
    <p:extLst>
      <p:ext uri="{BB962C8B-B14F-4D97-AF65-F5344CB8AC3E}">
        <p14:creationId xmlns:p14="http://schemas.microsoft.com/office/powerpoint/2010/main" val="970602683"/>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74638"/>
            <a:ext cx="8229600" cy="706437"/>
          </a:xfrm>
        </p:spPr>
        <p:txBody>
          <a:bodyPr/>
          <a:lstStyle/>
          <a:p>
            <a:pPr eaLnBrk="1" hangingPunct="1"/>
            <a:r>
              <a:rPr lang="ar-IQ" altLang="ar-IQ" sz="3200" b="1" smtClean="0">
                <a:solidFill>
                  <a:srgbClr val="FF0000"/>
                </a:solidFill>
              </a:rPr>
              <a:t>الوقاية من</a:t>
            </a:r>
            <a:r>
              <a:rPr lang="en-US" altLang="ar-IQ" sz="3200" b="1" smtClean="0">
                <a:solidFill>
                  <a:srgbClr val="FF0000"/>
                </a:solidFill>
              </a:rPr>
              <a:t> </a:t>
            </a:r>
            <a:r>
              <a:rPr lang="ar-IQ" altLang="ar-IQ" sz="3200" b="1" smtClean="0">
                <a:solidFill>
                  <a:srgbClr val="FF0000"/>
                </a:solidFill>
              </a:rPr>
              <a:t>إصابة قطع وتر اكيلس</a:t>
            </a:r>
            <a:r>
              <a:rPr lang="en-US" altLang="ar-IQ" sz="3200" smtClean="0">
                <a:solidFill>
                  <a:srgbClr val="FF0000"/>
                </a:solidFill>
              </a:rPr>
              <a:t> </a:t>
            </a:r>
          </a:p>
        </p:txBody>
      </p:sp>
      <p:sp>
        <p:nvSpPr>
          <p:cNvPr id="64515" name="Rectangle 3"/>
          <p:cNvSpPr>
            <a:spLocks noGrp="1" noChangeArrowheads="1"/>
          </p:cNvSpPr>
          <p:nvPr>
            <p:ph idx="1"/>
          </p:nvPr>
        </p:nvSpPr>
        <p:spPr>
          <a:xfrm>
            <a:off x="179388" y="1125538"/>
            <a:ext cx="8785225" cy="5327650"/>
          </a:xfrm>
        </p:spPr>
        <p:txBody>
          <a:bodyPr/>
          <a:lstStyle/>
          <a:p>
            <a:pPr algn="just" eaLnBrk="1" hangingPunct="1"/>
            <a:r>
              <a:rPr lang="ar-IQ" altLang="ar-IQ" sz="4800" smtClean="0"/>
              <a:t>1. تحديد الحُقن الطبية الموضعية ومكانها حسب إرشادات الطبيب.</a:t>
            </a:r>
          </a:p>
          <a:p>
            <a:pPr algn="just" eaLnBrk="1" hangingPunct="1"/>
            <a:r>
              <a:rPr lang="ar-IQ" altLang="ar-IQ" sz="4800" smtClean="0"/>
              <a:t>2. الراحة.</a:t>
            </a:r>
          </a:p>
          <a:p>
            <a:pPr algn="just" eaLnBrk="1" hangingPunct="1"/>
            <a:r>
              <a:rPr lang="ar-IQ" altLang="ar-IQ" sz="4800" smtClean="0"/>
              <a:t>3. التدريب بحرص واختيار أحذية مناسبة لكل أرضية ملعب.</a:t>
            </a:r>
            <a:endParaRPr lang="en-US" altLang="ar-IQ" sz="4800" smtClean="0"/>
          </a:p>
        </p:txBody>
      </p:sp>
    </p:spTree>
    <p:extLst>
      <p:ext uri="{BB962C8B-B14F-4D97-AF65-F5344CB8AC3E}">
        <p14:creationId xmlns:p14="http://schemas.microsoft.com/office/powerpoint/2010/main" val="2737022465"/>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4638"/>
            <a:ext cx="8229600" cy="633412"/>
          </a:xfrm>
        </p:spPr>
        <p:txBody>
          <a:bodyPr/>
          <a:lstStyle/>
          <a:p>
            <a:pPr eaLnBrk="1" hangingPunct="1"/>
            <a:r>
              <a:rPr lang="ar-IQ" altLang="ar-IQ" sz="3200" b="1" smtClean="0">
                <a:solidFill>
                  <a:srgbClr val="FF0000"/>
                </a:solidFill>
              </a:rPr>
              <a:t>أعراض</a:t>
            </a:r>
            <a:r>
              <a:rPr lang="en-US" altLang="ar-IQ" sz="3200" smtClean="0">
                <a:solidFill>
                  <a:srgbClr val="FF0000"/>
                </a:solidFill>
              </a:rPr>
              <a:t> </a:t>
            </a:r>
            <a:r>
              <a:rPr lang="ar-IQ" altLang="ar-IQ" sz="3200" b="1" smtClean="0">
                <a:solidFill>
                  <a:srgbClr val="FF0000"/>
                </a:solidFill>
              </a:rPr>
              <a:t>إصابة قطع وتر اكيلس</a:t>
            </a:r>
            <a:r>
              <a:rPr lang="en-US" altLang="ar-IQ" sz="3200" smtClean="0">
                <a:solidFill>
                  <a:srgbClr val="FF0000"/>
                </a:solidFill>
              </a:rPr>
              <a:t> </a:t>
            </a:r>
          </a:p>
        </p:txBody>
      </p:sp>
      <p:sp>
        <p:nvSpPr>
          <p:cNvPr id="65539" name="Rectangle 3"/>
          <p:cNvSpPr>
            <a:spLocks noGrp="1" noChangeArrowheads="1"/>
          </p:cNvSpPr>
          <p:nvPr>
            <p:ph idx="1"/>
          </p:nvPr>
        </p:nvSpPr>
        <p:spPr>
          <a:xfrm>
            <a:off x="250825" y="981075"/>
            <a:ext cx="8642350" cy="5543550"/>
          </a:xfrm>
        </p:spPr>
        <p:txBody>
          <a:bodyPr/>
          <a:lstStyle/>
          <a:p>
            <a:pPr algn="just" eaLnBrk="1" hangingPunct="1"/>
            <a:r>
              <a:rPr lang="ar-IQ" altLang="ar-IQ" smtClean="0"/>
              <a:t>1. حدوث </a:t>
            </a:r>
            <a:r>
              <a:rPr lang="ar-IQ" altLang="ar-IQ" b="1" u="sng" smtClean="0"/>
              <a:t>صوت</a:t>
            </a:r>
            <a:r>
              <a:rPr lang="ar-IQ" altLang="ar-IQ" smtClean="0"/>
              <a:t> (قرقعة) مفاجئ في منطقة الإصابة.</a:t>
            </a:r>
          </a:p>
          <a:p>
            <a:pPr algn="just" eaLnBrk="1" hangingPunct="1"/>
            <a:r>
              <a:rPr lang="ar-IQ" altLang="ar-IQ" smtClean="0"/>
              <a:t>2. ألم شديد (يشعر اللاعب كما لو إن أحداً أصطدم بقدمه من الخلف).</a:t>
            </a:r>
          </a:p>
          <a:p>
            <a:pPr algn="just" eaLnBrk="1" hangingPunct="1"/>
            <a:r>
              <a:rPr lang="ar-IQ" altLang="ar-IQ" smtClean="0"/>
              <a:t>3. </a:t>
            </a:r>
            <a:r>
              <a:rPr lang="ar-IQ" altLang="ar-IQ" b="1" u="sng" smtClean="0"/>
              <a:t>ورم</a:t>
            </a:r>
            <a:r>
              <a:rPr lang="ar-IQ" altLang="ar-IQ" smtClean="0"/>
              <a:t> مكان الإصابة وحولها </a:t>
            </a:r>
            <a:r>
              <a:rPr lang="ar-IQ" altLang="ar-IQ" b="1" u="sng" smtClean="0"/>
              <a:t>وتغيير لونها</a:t>
            </a:r>
            <a:r>
              <a:rPr lang="ar-IQ" altLang="ar-IQ" smtClean="0"/>
              <a:t> نتيجة النزف مع حدوث جرح في بعض الحالات.</a:t>
            </a:r>
          </a:p>
          <a:p>
            <a:pPr algn="just" eaLnBrk="1" hangingPunct="1"/>
            <a:r>
              <a:rPr lang="ar-IQ" altLang="ar-IQ" smtClean="0"/>
              <a:t>4. ظهور </a:t>
            </a:r>
            <a:r>
              <a:rPr lang="ar-IQ" altLang="ar-IQ" b="1" u="sng" smtClean="0"/>
              <a:t>فجوة</a:t>
            </a:r>
            <a:r>
              <a:rPr lang="ar-IQ" altLang="ar-IQ" smtClean="0"/>
              <a:t> أو فراغ  </a:t>
            </a:r>
            <a:r>
              <a:rPr lang="en-US" altLang="ar-IQ" smtClean="0"/>
              <a:t>(gap)</a:t>
            </a:r>
            <a:r>
              <a:rPr lang="ar-IQ" altLang="ar-IQ" smtClean="0"/>
              <a:t>مكان الوتر.</a:t>
            </a:r>
          </a:p>
          <a:p>
            <a:pPr algn="just" eaLnBrk="1" hangingPunct="1"/>
            <a:r>
              <a:rPr lang="ar-IQ" altLang="ar-IQ" smtClean="0"/>
              <a:t>5. عدم القدرة على عدم القدرة على </a:t>
            </a:r>
            <a:r>
              <a:rPr lang="ar-IQ" altLang="ar-IQ" b="1" smtClean="0"/>
              <a:t>الحركة والوقوف</a:t>
            </a:r>
            <a:r>
              <a:rPr lang="ar-IQ" altLang="ar-IQ" smtClean="0"/>
              <a:t> على أمشاط القدم </a:t>
            </a:r>
            <a:r>
              <a:rPr lang="en-US" altLang="ar-IQ" smtClean="0"/>
              <a:t>(metatarsus)</a:t>
            </a:r>
            <a:r>
              <a:rPr lang="ar-IQ" altLang="ar-IQ" smtClean="0"/>
              <a:t>. </a:t>
            </a:r>
          </a:p>
          <a:p>
            <a:pPr algn="just" eaLnBrk="1" hangingPunct="1"/>
            <a:r>
              <a:rPr lang="ar-IQ" altLang="ar-IQ" smtClean="0"/>
              <a:t>6. </a:t>
            </a:r>
            <a:r>
              <a:rPr lang="ar-IQ" altLang="ar-IQ" b="1" u="sng" smtClean="0"/>
              <a:t>سقوط</a:t>
            </a:r>
            <a:r>
              <a:rPr lang="ar-IQ" altLang="ar-IQ" smtClean="0"/>
              <a:t> </a:t>
            </a:r>
            <a:r>
              <a:rPr lang="en-US" altLang="ar-IQ" smtClean="0"/>
              <a:t>(fall) </a:t>
            </a:r>
            <a:r>
              <a:rPr lang="ar-IQ" altLang="ar-IQ" smtClean="0"/>
              <a:t>واضح في القدم المصابة.</a:t>
            </a:r>
            <a:endParaRPr lang="en-US" altLang="ar-IQ" smtClean="0"/>
          </a:p>
        </p:txBody>
      </p:sp>
    </p:spTree>
    <p:extLst>
      <p:ext uri="{BB962C8B-B14F-4D97-AF65-F5344CB8AC3E}">
        <p14:creationId xmlns:p14="http://schemas.microsoft.com/office/powerpoint/2010/main" val="2215865737"/>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633412"/>
          </a:xfrm>
        </p:spPr>
        <p:txBody>
          <a:bodyPr/>
          <a:lstStyle/>
          <a:p>
            <a:pPr eaLnBrk="1" hangingPunct="1"/>
            <a:r>
              <a:rPr lang="ar-IQ" altLang="ar-IQ" sz="3200" b="1" smtClean="0">
                <a:solidFill>
                  <a:srgbClr val="FF0000"/>
                </a:solidFill>
              </a:rPr>
              <a:t>علامات قطع وتر اكيلس  </a:t>
            </a:r>
            <a:r>
              <a:rPr lang="en-US" altLang="ar-IQ" sz="2400" b="1" smtClean="0">
                <a:solidFill>
                  <a:srgbClr val="FF0000"/>
                </a:solidFill>
              </a:rPr>
              <a:t>Achilles tendon cutoff  signals</a:t>
            </a:r>
          </a:p>
        </p:txBody>
      </p:sp>
      <p:sp>
        <p:nvSpPr>
          <p:cNvPr id="66563" name="Rectangle 3"/>
          <p:cNvSpPr>
            <a:spLocks noGrp="1" noChangeArrowheads="1"/>
          </p:cNvSpPr>
          <p:nvPr>
            <p:ph idx="1"/>
          </p:nvPr>
        </p:nvSpPr>
        <p:spPr>
          <a:xfrm>
            <a:off x="179388" y="1052513"/>
            <a:ext cx="8713787" cy="5400675"/>
          </a:xfrm>
        </p:spPr>
        <p:txBody>
          <a:bodyPr/>
          <a:lstStyle/>
          <a:p>
            <a:pPr algn="just" eaLnBrk="1" hangingPunct="1"/>
            <a:r>
              <a:rPr lang="ar-IQ" altLang="ar-IQ" sz="4000" smtClean="0"/>
              <a:t>ظهور فجوة أي فراغ كبير مكان إدغام الوتر ، لذلك يجب إجراء اختبار تومبسون والذي يتم بهذه الطريقة:</a:t>
            </a:r>
          </a:p>
          <a:p>
            <a:pPr algn="just" eaLnBrk="1" hangingPunct="1"/>
            <a:r>
              <a:rPr lang="ar-IQ" altLang="ar-IQ" sz="4000" smtClean="0"/>
              <a:t>يجلس اللاعب المصاب على حافة منضدة وتدلى قدماه ، يقوم الفاحص بعمل عصر بسيط للعضلة التوأمية ويلاحظ حركة الكعب في هذه الحالة ، وفي حالة وجود أي حركة يعد ذلك أهم العلامات على حدوث قطع بهذا الوتر.</a:t>
            </a:r>
            <a:endParaRPr lang="en-US" altLang="ar-IQ" sz="4000" smtClean="0"/>
          </a:p>
        </p:txBody>
      </p:sp>
    </p:spTree>
    <p:extLst>
      <p:ext uri="{BB962C8B-B14F-4D97-AF65-F5344CB8AC3E}">
        <p14:creationId xmlns:p14="http://schemas.microsoft.com/office/powerpoint/2010/main" val="4102686894"/>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4638"/>
            <a:ext cx="8229600" cy="561975"/>
          </a:xfrm>
        </p:spPr>
        <p:txBody>
          <a:bodyPr rtlCol="1">
            <a:normAutofit fontScale="90000"/>
          </a:bodyPr>
          <a:lstStyle/>
          <a:p>
            <a:pPr eaLnBrk="1" fontAlgn="auto" hangingPunct="1">
              <a:spcAft>
                <a:spcPts val="0"/>
              </a:spcAft>
              <a:defRPr/>
            </a:pPr>
            <a:r>
              <a:rPr lang="ar-IQ" altLang="ar-IQ" b="1" dirty="0" smtClean="0">
                <a:solidFill>
                  <a:srgbClr val="FF0000"/>
                </a:solidFill>
              </a:rPr>
              <a:t>علاج</a:t>
            </a:r>
            <a:r>
              <a:rPr lang="en-US" altLang="ar-IQ" dirty="0" smtClean="0">
                <a:solidFill>
                  <a:srgbClr val="FF0000"/>
                </a:solidFill>
              </a:rPr>
              <a:t> </a:t>
            </a:r>
            <a:r>
              <a:rPr lang="ar-IQ" altLang="ar-IQ" sz="3600" b="1" dirty="0" smtClean="0">
                <a:solidFill>
                  <a:srgbClr val="FF0000"/>
                </a:solidFill>
              </a:rPr>
              <a:t>قطع وتر </a:t>
            </a:r>
            <a:r>
              <a:rPr lang="ar-IQ" altLang="ar-IQ" sz="3600" b="1" dirty="0" err="1" smtClean="0">
                <a:solidFill>
                  <a:srgbClr val="FF0000"/>
                </a:solidFill>
              </a:rPr>
              <a:t>اكيلس</a:t>
            </a:r>
            <a:r>
              <a:rPr lang="ar-IQ" altLang="ar-IQ" sz="3600" b="1" dirty="0" smtClean="0">
                <a:solidFill>
                  <a:srgbClr val="FF0000"/>
                </a:solidFill>
              </a:rPr>
              <a:t> </a:t>
            </a:r>
            <a:endParaRPr lang="en-US" altLang="ar-IQ" sz="3600" b="1" dirty="0" smtClean="0">
              <a:solidFill>
                <a:srgbClr val="FF0000"/>
              </a:solidFill>
            </a:endParaRPr>
          </a:p>
        </p:txBody>
      </p:sp>
      <p:sp>
        <p:nvSpPr>
          <p:cNvPr id="67587" name="Rectangle 3"/>
          <p:cNvSpPr>
            <a:spLocks noGrp="1" noChangeArrowheads="1"/>
          </p:cNvSpPr>
          <p:nvPr>
            <p:ph idx="1"/>
          </p:nvPr>
        </p:nvSpPr>
        <p:spPr>
          <a:xfrm>
            <a:off x="179388" y="1052513"/>
            <a:ext cx="8713787" cy="5616575"/>
          </a:xfrm>
        </p:spPr>
        <p:txBody>
          <a:bodyPr/>
          <a:lstStyle/>
          <a:p>
            <a:pPr marL="114300" algn="justLow" eaLnBrk="1" hangingPunct="1"/>
            <a:r>
              <a:rPr lang="ar-IQ" altLang="ar-IQ" smtClean="0">
                <a:latin typeface="Times New Roman" pitchFamily="18" charset="0"/>
                <a:ea typeface="Times New Roman" pitchFamily="18" charset="0"/>
                <a:cs typeface="Simplified Arabic" pitchFamily="18" charset="-78"/>
              </a:rPr>
              <a:t>1. خياطة  </a:t>
            </a:r>
            <a:r>
              <a:rPr lang="en-US" altLang="ar-IQ" smtClean="0">
                <a:latin typeface="Times New Roman" pitchFamily="18" charset="0"/>
                <a:ea typeface="Times New Roman" pitchFamily="18" charset="0"/>
                <a:cs typeface="Simplified Arabic" pitchFamily="18" charset="-78"/>
              </a:rPr>
              <a:t>(suturing)</a:t>
            </a:r>
            <a:r>
              <a:rPr lang="ar-IQ" altLang="ar-IQ" smtClean="0">
                <a:latin typeface="Times New Roman" pitchFamily="18" charset="0"/>
                <a:ea typeface="Times New Roman" pitchFamily="18" charset="0"/>
                <a:cs typeface="Simplified Arabic" pitchFamily="18" charset="-78"/>
              </a:rPr>
              <a:t>الوتر المقطوع جراحياً (</a:t>
            </a:r>
            <a:r>
              <a:rPr lang="en-US" altLang="ar-IQ" smtClean="0">
                <a:latin typeface="Times New Roman" pitchFamily="18" charset="0"/>
                <a:ea typeface="Times New Roman" pitchFamily="18" charset="0"/>
                <a:cs typeface="Simplified Arabic" pitchFamily="18" charset="-78"/>
              </a:rPr>
              <a:t>surgery</a:t>
            </a:r>
            <a:r>
              <a:rPr lang="ar-IQ" altLang="ar-IQ" smtClean="0">
                <a:latin typeface="Times New Roman" pitchFamily="18" charset="0"/>
                <a:ea typeface="Times New Roman" pitchFamily="18" charset="0"/>
                <a:cs typeface="Simplified Arabic" pitchFamily="18" charset="-78"/>
              </a:rPr>
              <a:t>).</a:t>
            </a:r>
            <a:endParaRPr lang="en-US" altLang="ar-IQ" sz="2800" smtClean="0">
              <a:latin typeface="Times New Roman" pitchFamily="18" charset="0"/>
              <a:cs typeface="Times New Roman" pitchFamily="18" charset="0"/>
            </a:endParaRPr>
          </a:p>
          <a:p>
            <a:pPr marL="114300" algn="justLow" eaLnBrk="1" hangingPunct="1"/>
            <a:r>
              <a:rPr lang="ar-IQ" altLang="ar-IQ" smtClean="0">
                <a:latin typeface="Times New Roman" pitchFamily="18" charset="0"/>
                <a:cs typeface="Simplified Arabic" pitchFamily="18" charset="-78"/>
              </a:rPr>
              <a:t>2. المشي بحذاء رقبة طويل.</a:t>
            </a:r>
            <a:endParaRPr lang="en-US" altLang="ar-IQ" sz="2800" smtClean="0">
              <a:latin typeface="Times New Roman" pitchFamily="18" charset="0"/>
              <a:cs typeface="Times New Roman" pitchFamily="18" charset="0"/>
            </a:endParaRPr>
          </a:p>
          <a:p>
            <a:pPr marL="114300" algn="justLow" eaLnBrk="1" hangingPunct="1"/>
            <a:r>
              <a:rPr lang="ar-IQ" altLang="ar-IQ" smtClean="0">
                <a:latin typeface="Times New Roman" pitchFamily="18" charset="0"/>
                <a:cs typeface="Simplified Arabic" pitchFamily="18" charset="-78"/>
              </a:rPr>
              <a:t>3. علاج تأهيلي (سباحة وعلاج طبيعي).</a:t>
            </a:r>
            <a:endParaRPr lang="en-US" altLang="ar-IQ" sz="2800" smtClean="0">
              <a:latin typeface="Times New Roman" pitchFamily="18" charset="0"/>
              <a:cs typeface="Times New Roman" pitchFamily="18" charset="0"/>
            </a:endParaRPr>
          </a:p>
          <a:p>
            <a:pPr marL="114300" algn="justLow" eaLnBrk="1" hangingPunct="1"/>
            <a:r>
              <a:rPr lang="ar-IQ" altLang="ar-IQ" smtClean="0">
                <a:latin typeface="Times New Roman" pitchFamily="18" charset="0"/>
                <a:cs typeface="Simplified Arabic" pitchFamily="18" charset="-78"/>
              </a:rPr>
              <a:t>4. يعود المصاب إلى التدريب بعد ثلاث أشهر.</a:t>
            </a:r>
            <a:endParaRPr lang="en-US" altLang="ar-IQ" sz="2800" smtClean="0">
              <a:latin typeface="Times New Roman" pitchFamily="18" charset="0"/>
              <a:cs typeface="Times New Roman" pitchFamily="18" charset="0"/>
            </a:endParaRPr>
          </a:p>
        </p:txBody>
      </p:sp>
    </p:spTree>
    <p:extLst>
      <p:ext uri="{BB962C8B-B14F-4D97-AF65-F5344CB8AC3E}">
        <p14:creationId xmlns:p14="http://schemas.microsoft.com/office/powerpoint/2010/main" val="204473587"/>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عنوان 1"/>
          <p:cNvSpPr>
            <a:spLocks noGrp="1"/>
          </p:cNvSpPr>
          <p:nvPr>
            <p:ph type="title"/>
          </p:nvPr>
        </p:nvSpPr>
        <p:spPr/>
        <p:txBody>
          <a:bodyPr/>
          <a:lstStyle/>
          <a:p>
            <a:r>
              <a:rPr lang="ar-IQ" b="1" dirty="0" smtClean="0">
                <a:solidFill>
                  <a:srgbClr val="FF0000"/>
                </a:solidFill>
                <a:latin typeface="Simplified Arabic" pitchFamily="18" charset="-78"/>
                <a:cs typeface="Simplified Arabic" pitchFamily="18" charset="-78"/>
              </a:rPr>
              <a:t>محور جديد من محاور المحاضرة</a:t>
            </a:r>
          </a:p>
        </p:txBody>
      </p:sp>
      <p:sp>
        <p:nvSpPr>
          <p:cNvPr id="68611" name="عنصر نائب للمحتوى 2"/>
          <p:cNvSpPr>
            <a:spLocks noGrp="1"/>
          </p:cNvSpPr>
          <p:nvPr>
            <p:ph idx="1"/>
          </p:nvPr>
        </p:nvSpPr>
        <p:spPr/>
        <p:txBody>
          <a:bodyPr/>
          <a:lstStyle/>
          <a:p>
            <a:r>
              <a:rPr lang="ar-IQ" altLang="ar-IQ" sz="6600" b="1" smtClean="0">
                <a:solidFill>
                  <a:srgbClr val="FF0000"/>
                </a:solidFill>
                <a:latin typeface="Times New Roman" pitchFamily="18" charset="0"/>
                <a:ea typeface="Times New Roman" pitchFamily="18" charset="0"/>
                <a:cs typeface="Simplified Arabic" pitchFamily="18" charset="-78"/>
              </a:rPr>
              <a:t>إصابات السحب المغبني </a:t>
            </a:r>
            <a:endParaRPr lang="ar-IQ" sz="6600" smtClean="0">
              <a:ea typeface="Times New Roman" pitchFamily="18" charset="0"/>
              <a:cs typeface="Simplified Arabic" pitchFamily="18" charset="-78"/>
            </a:endParaRPr>
          </a:p>
        </p:txBody>
      </p:sp>
    </p:spTree>
    <p:extLst>
      <p:ext uri="{BB962C8B-B14F-4D97-AF65-F5344CB8AC3E}">
        <p14:creationId xmlns:p14="http://schemas.microsoft.com/office/powerpoint/2010/main" val="1350938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a:xfrm>
            <a:off x="457200" y="274638"/>
            <a:ext cx="8229600" cy="850106"/>
          </a:xfrm>
        </p:spPr>
        <p:txBody>
          <a:bodyPr/>
          <a:lstStyle/>
          <a:p>
            <a:pPr eaLnBrk="1" hangingPunct="1"/>
            <a:r>
              <a:rPr lang="ar-IQ" sz="3200" b="1" dirty="0" smtClean="0">
                <a:solidFill>
                  <a:srgbClr val="FF0000"/>
                </a:solidFill>
                <a:latin typeface="Simplified Arabic" pitchFamily="18" charset="-78"/>
                <a:cs typeface="Simplified Arabic" pitchFamily="18" charset="-78"/>
              </a:rPr>
              <a:t>تذكير : وصلنا بالمحاضرة السابقة (10) إلى موضوع</a:t>
            </a:r>
            <a:endParaRPr lang="ar-IQ" sz="3200" dirty="0" smtClean="0">
              <a:solidFill>
                <a:srgbClr val="FF0000"/>
              </a:solidFill>
            </a:endParaRPr>
          </a:p>
        </p:txBody>
      </p:sp>
      <p:sp>
        <p:nvSpPr>
          <p:cNvPr id="16387" name="عنصر نائب للمحتوى 2"/>
          <p:cNvSpPr>
            <a:spLocks noGrp="1"/>
          </p:cNvSpPr>
          <p:nvPr>
            <p:ph idx="1"/>
          </p:nvPr>
        </p:nvSpPr>
        <p:spPr>
          <a:xfrm>
            <a:off x="457200" y="1268760"/>
            <a:ext cx="8229600" cy="4857403"/>
          </a:xfrm>
        </p:spPr>
        <p:txBody>
          <a:bodyPr/>
          <a:lstStyle/>
          <a:p>
            <a:pPr lvl="0" algn="just">
              <a:lnSpc>
                <a:spcPct val="115000"/>
              </a:lnSpc>
              <a:spcBef>
                <a:spcPts val="0"/>
              </a:spcBef>
              <a:spcAft>
                <a:spcPts val="0"/>
              </a:spcAft>
              <a:buFont typeface="Wingdings"/>
              <a:buChar char=""/>
            </a:pPr>
            <a:r>
              <a:rPr lang="ar-IQ" b="1" dirty="0" smtClean="0">
                <a:ea typeface="Calibri"/>
                <a:cs typeface="Simplified Arabic"/>
              </a:rPr>
              <a:t>علاج</a:t>
            </a:r>
            <a:r>
              <a:rPr lang="ar-IQ" dirty="0" smtClean="0">
                <a:ea typeface="Calibri"/>
                <a:cs typeface="Simplified Arabic"/>
              </a:rPr>
              <a:t> </a:t>
            </a:r>
            <a:r>
              <a:rPr lang="ar-SA" b="1" dirty="0">
                <a:ea typeface="Calibri"/>
                <a:cs typeface="Simplified Arabic"/>
              </a:rPr>
              <a:t>إصابة مفصل المرفق   </a:t>
            </a:r>
            <a:r>
              <a:rPr lang="en-US" b="1" dirty="0" smtClean="0">
                <a:effectLst/>
                <a:latin typeface="Simplified Arabic"/>
                <a:ea typeface="Calibri"/>
                <a:cs typeface="Arial"/>
              </a:rPr>
              <a:t>Tennis Elbow</a:t>
            </a:r>
            <a:endParaRPr lang="en-US" sz="2000" dirty="0">
              <a:ea typeface="Calibri"/>
              <a:cs typeface="Arial"/>
            </a:endParaRPr>
          </a:p>
          <a:p>
            <a:pPr lvl="0" algn="ctr" eaLnBrk="1" hangingPunct="1"/>
            <a:endParaRPr lang="ar-IQ" sz="3600" b="1" dirty="0">
              <a:solidFill>
                <a:srgbClr val="9966FF"/>
              </a:solidFill>
              <a:latin typeface="Simplified Arabic" pitchFamily="18" charset="-78"/>
              <a:cs typeface="Simplified Arabic" pitchFamily="18" charset="-78"/>
            </a:endParaRPr>
          </a:p>
          <a:p>
            <a:pPr lvl="0" algn="ctr" eaLnBrk="1" hangingPunct="1"/>
            <a:r>
              <a:rPr lang="ar-IQ" sz="3600" b="1" dirty="0">
                <a:solidFill>
                  <a:srgbClr val="FF0000"/>
                </a:solidFill>
                <a:latin typeface="Simplified Arabic" pitchFamily="18" charset="-78"/>
                <a:cs typeface="Simplified Arabic" pitchFamily="18" charset="-78"/>
              </a:rPr>
              <a:t>نكمل المحاضرة </a:t>
            </a:r>
            <a:r>
              <a:rPr lang="ar-IQ" sz="3600" b="1" dirty="0" smtClean="0">
                <a:solidFill>
                  <a:srgbClr val="FF0000"/>
                </a:solidFill>
                <a:latin typeface="Simplified Arabic" pitchFamily="18" charset="-78"/>
                <a:cs typeface="Simplified Arabic" pitchFamily="18" charset="-78"/>
              </a:rPr>
              <a:t>(</a:t>
            </a:r>
            <a:r>
              <a:rPr lang="ar-IQ" sz="3600" b="1" dirty="0">
                <a:solidFill>
                  <a:srgbClr val="FF0000"/>
                </a:solidFill>
                <a:latin typeface="Simplified Arabic" pitchFamily="18" charset="-78"/>
                <a:cs typeface="Simplified Arabic" pitchFamily="18" charset="-78"/>
              </a:rPr>
              <a:t>11)</a:t>
            </a:r>
          </a:p>
          <a:p>
            <a:pPr lvl="0" algn="ctr" eaLnBrk="1" hangingPunct="1"/>
            <a:r>
              <a:rPr lang="ar-IQ" sz="3600" b="1" dirty="0">
                <a:solidFill>
                  <a:srgbClr val="9966FF"/>
                </a:solidFill>
                <a:latin typeface="Simplified Arabic" pitchFamily="18" charset="-78"/>
                <a:cs typeface="Simplified Arabic" pitchFamily="18" charset="-78"/>
              </a:rPr>
              <a:t>عنوانها</a:t>
            </a:r>
          </a:p>
          <a:p>
            <a:pPr lvl="0" algn="ctr" eaLnBrk="1" hangingPunct="1"/>
            <a:r>
              <a:rPr lang="ar-IQ" sz="3600" b="1" dirty="0">
                <a:solidFill>
                  <a:srgbClr val="9966FF"/>
                </a:solidFill>
                <a:latin typeface="Simplified Arabic" pitchFamily="18" charset="-78"/>
                <a:cs typeface="Simplified Arabic" pitchFamily="18" charset="-78"/>
              </a:rPr>
              <a:t>الجهاز العضلي وإصاباته (الجزء </a:t>
            </a:r>
            <a:r>
              <a:rPr lang="ar-IQ" sz="3600" b="1" dirty="0" smtClean="0">
                <a:solidFill>
                  <a:srgbClr val="9966FF"/>
                </a:solidFill>
                <a:latin typeface="Simplified Arabic" pitchFamily="18" charset="-78"/>
                <a:cs typeface="Simplified Arabic" pitchFamily="18" charset="-78"/>
              </a:rPr>
              <a:t>الثالث والأخير)</a:t>
            </a:r>
            <a:endParaRPr lang="ar-IQ" sz="3600" b="1" dirty="0">
              <a:solidFill>
                <a:srgbClr val="9966FF"/>
              </a:solidFill>
              <a:latin typeface="Simplified Arabic" pitchFamily="18" charset="-78"/>
              <a:cs typeface="Simplified Arabic" pitchFamily="18" charset="-78"/>
            </a:endParaRPr>
          </a:p>
          <a:p>
            <a:pPr lvl="0" algn="ctr" eaLnBrk="1" hangingPunct="1"/>
            <a:r>
              <a:rPr lang="ar-IQ" sz="3600" b="1" dirty="0">
                <a:solidFill>
                  <a:srgbClr val="FF0000"/>
                </a:solidFill>
                <a:latin typeface="Simplified Arabic" pitchFamily="18" charset="-78"/>
                <a:cs typeface="Simplified Arabic" pitchFamily="18" charset="-78"/>
              </a:rPr>
              <a:t>وتر </a:t>
            </a:r>
            <a:r>
              <a:rPr lang="ar-IQ" sz="3600" b="1" dirty="0" err="1" smtClean="0">
                <a:solidFill>
                  <a:srgbClr val="FF0000"/>
                </a:solidFill>
                <a:latin typeface="Simplified Arabic" pitchFamily="18" charset="-78"/>
                <a:cs typeface="Simplified Arabic" pitchFamily="18" charset="-78"/>
              </a:rPr>
              <a:t>أكيلس</a:t>
            </a:r>
            <a:endParaRPr lang="ar-IQ" sz="3600" b="1" dirty="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9251867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عنوان 1"/>
          <p:cNvSpPr>
            <a:spLocks noGrp="1"/>
          </p:cNvSpPr>
          <p:nvPr>
            <p:ph type="title"/>
          </p:nvPr>
        </p:nvSpPr>
        <p:spPr>
          <a:xfrm>
            <a:off x="457200" y="274638"/>
            <a:ext cx="8229600" cy="490537"/>
          </a:xfrm>
        </p:spPr>
        <p:txBody>
          <a:bodyPr rtlCol="1">
            <a:normAutofit fontScale="90000"/>
          </a:bodyPr>
          <a:lstStyle/>
          <a:p>
            <a:pPr eaLnBrk="1" fontAlgn="auto" hangingPunct="1">
              <a:spcAft>
                <a:spcPts val="0"/>
              </a:spcAft>
              <a:defRPr/>
            </a:pPr>
            <a:r>
              <a:rPr lang="ar-IQ" altLang="ar-IQ" sz="2800" b="1" dirty="0" smtClean="0">
                <a:solidFill>
                  <a:srgbClr val="FF0000"/>
                </a:solidFill>
                <a:latin typeface="Times New Roman" pitchFamily="18" charset="0"/>
                <a:ea typeface="Times New Roman" pitchFamily="18" charset="0"/>
                <a:cs typeface="Simplified Arabic" pitchFamily="18" charset="-78"/>
              </a:rPr>
              <a:t>إصابات السحب </a:t>
            </a:r>
            <a:r>
              <a:rPr lang="ar-IQ" altLang="ar-IQ" sz="2800" b="1" dirty="0" err="1" smtClean="0">
                <a:solidFill>
                  <a:srgbClr val="FF0000"/>
                </a:solidFill>
                <a:latin typeface="Times New Roman" pitchFamily="18" charset="0"/>
                <a:ea typeface="Times New Roman" pitchFamily="18" charset="0"/>
                <a:cs typeface="Simplified Arabic" pitchFamily="18" charset="-78"/>
              </a:rPr>
              <a:t>المغبني</a:t>
            </a:r>
            <a:r>
              <a:rPr lang="ar-IQ" altLang="ar-IQ" sz="2800" b="1" dirty="0" smtClean="0">
                <a:solidFill>
                  <a:srgbClr val="FF0000"/>
                </a:solidFill>
                <a:latin typeface="Times New Roman" pitchFamily="18" charset="0"/>
                <a:ea typeface="Times New Roman" pitchFamily="18" charset="0"/>
                <a:cs typeface="Simplified Arabic" pitchFamily="18" charset="-78"/>
              </a:rPr>
              <a:t>  </a:t>
            </a:r>
            <a:endParaRPr lang="ar-IQ" altLang="ar-IQ" sz="2800" dirty="0" smtClean="0">
              <a:solidFill>
                <a:srgbClr val="FF0000"/>
              </a:solidFill>
              <a:ea typeface="Times New Roman" pitchFamily="18" charset="0"/>
              <a:cs typeface="Simplified Arabic" pitchFamily="18" charset="-78"/>
            </a:endParaRPr>
          </a:p>
        </p:txBody>
      </p:sp>
      <p:sp>
        <p:nvSpPr>
          <p:cNvPr id="3" name="عنصر نائب للمحتوى 2"/>
          <p:cNvSpPr>
            <a:spLocks noGrp="1"/>
          </p:cNvSpPr>
          <p:nvPr>
            <p:ph idx="1"/>
          </p:nvPr>
        </p:nvSpPr>
        <p:spPr>
          <a:xfrm>
            <a:off x="250825" y="908050"/>
            <a:ext cx="8642350" cy="5761038"/>
          </a:xfrm>
        </p:spPr>
        <p:txBody>
          <a:bodyPr rtlCol="1">
            <a:normAutofit/>
          </a:bodyPr>
          <a:lstStyle/>
          <a:p>
            <a:pPr marL="114300" algn="justLow" eaLnBrk="1" fontAlgn="auto" hangingPunct="1">
              <a:spcAft>
                <a:spcPts val="0"/>
              </a:spcAft>
              <a:defRPr/>
            </a:pPr>
            <a:r>
              <a:rPr lang="ar-IQ" dirty="0" smtClean="0">
                <a:latin typeface="Times New Roman"/>
                <a:ea typeface="Times New Roman"/>
                <a:cs typeface="Simplified Arabic"/>
              </a:rPr>
              <a:t>تحدث هذه الإصابة نتيجة السحب الزائد على منطقة المغبن</a:t>
            </a:r>
            <a:r>
              <a:rPr lang="ar-IQ" b="1" baseline="30000" dirty="0" smtClean="0">
                <a:latin typeface="Times New Roman"/>
                <a:ea typeface="Times New Roman"/>
                <a:cs typeface="Simplified Arabic"/>
                <a:sym typeface="Symbol"/>
                <a:hlinkClick r:id="rId2" action="ppaction://hlinkfile"/>
              </a:rPr>
              <a:t></a:t>
            </a:r>
            <a:r>
              <a:rPr lang="ar-IQ" dirty="0" smtClean="0">
                <a:latin typeface="Times New Roman"/>
                <a:ea typeface="Times New Roman"/>
                <a:cs typeface="Simplified Arabic"/>
              </a:rPr>
              <a:t> ، خاصة عند إبعاد الطرف السفلي نحو الخارج (يحدث ذلك في الركض ، القفز ... ).</a:t>
            </a:r>
            <a:endParaRPr lang="en-US" sz="2800" dirty="0" smtClean="0">
              <a:latin typeface="Times New Roman"/>
              <a:ea typeface="Times New Roman"/>
            </a:endParaRPr>
          </a:p>
          <a:p>
            <a:pPr algn="justLow" eaLnBrk="1" fontAlgn="auto" hangingPunct="1">
              <a:spcAft>
                <a:spcPts val="0"/>
              </a:spcAft>
              <a:defRPr/>
            </a:pPr>
            <a:r>
              <a:rPr lang="ar-SA" sz="2800" b="1" baseline="30000" dirty="0" smtClean="0">
                <a:latin typeface="Times New Roman"/>
                <a:ea typeface="Times New Roman"/>
                <a:cs typeface="Simplified Arabic"/>
                <a:sym typeface="Symbol"/>
                <a:hlinkClick r:id="rId3" action="ppaction://hlinkfile"/>
              </a:rPr>
              <a:t></a:t>
            </a:r>
            <a:r>
              <a:rPr lang="ar-SA" sz="2800" b="1" dirty="0" smtClean="0">
                <a:latin typeface="Times New Roman"/>
                <a:ea typeface="Times New Roman"/>
                <a:cs typeface="Simplified Arabic"/>
              </a:rPr>
              <a:t> </a:t>
            </a:r>
            <a:r>
              <a:rPr lang="ar-IQ" sz="2800" b="1" dirty="0" smtClean="0">
                <a:latin typeface="Times New Roman"/>
                <a:ea typeface="Times New Roman"/>
                <a:cs typeface="Simplified Arabic"/>
              </a:rPr>
              <a:t>وهي المنطقة المحصورة </a:t>
            </a:r>
            <a:r>
              <a:rPr lang="ar-IQ" sz="2800" b="1" dirty="0" err="1" smtClean="0">
                <a:latin typeface="Times New Roman"/>
                <a:ea typeface="Times New Roman"/>
                <a:cs typeface="Simplified Arabic"/>
              </a:rPr>
              <a:t>مابين</a:t>
            </a:r>
            <a:r>
              <a:rPr lang="ar-IQ" sz="2800" b="1" dirty="0" smtClean="0">
                <a:latin typeface="Times New Roman"/>
                <a:ea typeface="Times New Roman"/>
                <a:cs typeface="Simplified Arabic"/>
              </a:rPr>
              <a:t> البطن </a:t>
            </a:r>
            <a:r>
              <a:rPr lang="en-US" sz="2800" b="1" dirty="0" smtClean="0">
                <a:latin typeface="Times New Roman"/>
                <a:ea typeface="Times New Roman"/>
                <a:cs typeface="Simplified Arabic"/>
              </a:rPr>
              <a:t>Abdomen</a:t>
            </a:r>
            <a:r>
              <a:rPr lang="ar-IQ" sz="2800" b="1" dirty="0" smtClean="0">
                <a:latin typeface="Times New Roman"/>
                <a:ea typeface="Times New Roman"/>
                <a:cs typeface="Simplified Arabic"/>
              </a:rPr>
              <a:t> وأعلى الفخذ </a:t>
            </a:r>
            <a:r>
              <a:rPr lang="en-US" sz="2800" b="1" dirty="0" smtClean="0">
                <a:latin typeface="Times New Roman"/>
                <a:ea typeface="Times New Roman"/>
                <a:cs typeface="Simplified Arabic"/>
              </a:rPr>
              <a:t>Thigh</a:t>
            </a:r>
            <a:r>
              <a:rPr lang="ar-IQ" sz="2800" b="1" dirty="0" smtClean="0">
                <a:latin typeface="Times New Roman"/>
                <a:ea typeface="Times New Roman"/>
                <a:cs typeface="Simplified Arabic"/>
              </a:rPr>
              <a:t>.</a:t>
            </a:r>
            <a:endParaRPr lang="en-US" sz="1800" dirty="0" smtClean="0">
              <a:latin typeface="Times New Roman"/>
              <a:ea typeface="Times New Roman"/>
            </a:endParaRPr>
          </a:p>
        </p:txBody>
      </p:sp>
    </p:spTree>
    <p:extLst>
      <p:ext uri="{BB962C8B-B14F-4D97-AF65-F5344CB8AC3E}">
        <p14:creationId xmlns:p14="http://schemas.microsoft.com/office/powerpoint/2010/main" val="1231618545"/>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عنوان 1"/>
          <p:cNvSpPr>
            <a:spLocks noGrp="1"/>
          </p:cNvSpPr>
          <p:nvPr>
            <p:ph type="title"/>
          </p:nvPr>
        </p:nvSpPr>
        <p:spPr>
          <a:xfrm>
            <a:off x="457200" y="115888"/>
            <a:ext cx="8229600" cy="576262"/>
          </a:xfrm>
        </p:spPr>
        <p:txBody>
          <a:bodyPr rtlCol="1">
            <a:normAutofit fontScale="90000"/>
          </a:bodyPr>
          <a:lstStyle/>
          <a:p>
            <a:pPr eaLnBrk="1" fontAlgn="auto" hangingPunct="1">
              <a:spcAft>
                <a:spcPts val="0"/>
              </a:spcAft>
              <a:defRPr/>
            </a:pPr>
            <a:r>
              <a:rPr lang="ar-IQ" altLang="ar-IQ" sz="3200" b="1" dirty="0" smtClean="0">
                <a:solidFill>
                  <a:srgbClr val="FF0000"/>
                </a:solidFill>
                <a:latin typeface="Times New Roman" pitchFamily="18" charset="0"/>
                <a:ea typeface="Times New Roman" pitchFamily="18" charset="0"/>
                <a:cs typeface="Simplified Arabic" pitchFamily="18" charset="-78"/>
              </a:rPr>
              <a:t>الأعراض </a:t>
            </a:r>
            <a:r>
              <a:rPr lang="en-US" altLang="ar-IQ" sz="3200" b="1" dirty="0" smtClean="0">
                <a:solidFill>
                  <a:srgbClr val="FF0000"/>
                </a:solidFill>
                <a:latin typeface="Times New Roman" pitchFamily="18" charset="0"/>
                <a:ea typeface="Times New Roman" pitchFamily="18" charset="0"/>
                <a:cs typeface="Simplified Arabic" pitchFamily="18" charset="-78"/>
              </a:rPr>
              <a:t>Symptoms</a:t>
            </a:r>
            <a:r>
              <a:rPr lang="en-US" altLang="ar-IQ" sz="3200" b="1" dirty="0" smtClean="0">
                <a:solidFill>
                  <a:srgbClr val="FF0000"/>
                </a:solidFill>
                <a:latin typeface="Simplified Arabic" pitchFamily="18" charset="-78"/>
              </a:rPr>
              <a:t>  </a:t>
            </a:r>
            <a:r>
              <a:rPr lang="ar-IQ" altLang="ar-IQ" sz="3200" b="1" dirty="0" smtClean="0">
                <a:solidFill>
                  <a:srgbClr val="FF0000"/>
                </a:solidFill>
                <a:latin typeface="Simplified Arabic" pitchFamily="18" charset="-78"/>
              </a:rPr>
              <a:t> لإصابة</a:t>
            </a:r>
            <a:r>
              <a:rPr lang="ar-IQ" altLang="ar-IQ" sz="2800" b="1" dirty="0" smtClean="0">
                <a:solidFill>
                  <a:srgbClr val="FF0000"/>
                </a:solidFill>
                <a:latin typeface="Times New Roman" pitchFamily="18" charset="0"/>
                <a:ea typeface="Times New Roman" pitchFamily="18" charset="0"/>
                <a:cs typeface="Simplified Arabic" pitchFamily="18" charset="-78"/>
              </a:rPr>
              <a:t> السحب </a:t>
            </a:r>
            <a:r>
              <a:rPr lang="ar-IQ" altLang="ar-IQ" sz="2800" b="1" dirty="0" err="1" smtClean="0">
                <a:solidFill>
                  <a:srgbClr val="FF0000"/>
                </a:solidFill>
                <a:latin typeface="Times New Roman" pitchFamily="18" charset="0"/>
                <a:ea typeface="Times New Roman" pitchFamily="18" charset="0"/>
                <a:cs typeface="Simplified Arabic" pitchFamily="18" charset="-78"/>
              </a:rPr>
              <a:t>المغبني</a:t>
            </a:r>
            <a:r>
              <a:rPr lang="ar-IQ" altLang="ar-IQ" sz="2800" b="1" dirty="0" smtClean="0">
                <a:solidFill>
                  <a:srgbClr val="FF0000"/>
                </a:solidFill>
                <a:latin typeface="Times New Roman" pitchFamily="18" charset="0"/>
                <a:ea typeface="Times New Roman" pitchFamily="18" charset="0"/>
                <a:cs typeface="Simplified Arabic" pitchFamily="18" charset="-78"/>
              </a:rPr>
              <a:t> </a:t>
            </a:r>
            <a:endParaRPr lang="ar-IQ" altLang="ar-IQ" sz="3200" dirty="0" smtClean="0">
              <a:solidFill>
                <a:srgbClr val="FF0000"/>
              </a:solidFill>
            </a:endParaRPr>
          </a:p>
        </p:txBody>
      </p:sp>
      <p:sp>
        <p:nvSpPr>
          <p:cNvPr id="3" name="عنصر نائب للمحتوى 2"/>
          <p:cNvSpPr>
            <a:spLocks noGrp="1"/>
          </p:cNvSpPr>
          <p:nvPr>
            <p:ph idx="1"/>
          </p:nvPr>
        </p:nvSpPr>
        <p:spPr>
          <a:xfrm>
            <a:off x="179388" y="836613"/>
            <a:ext cx="8785225" cy="5688012"/>
          </a:xfrm>
        </p:spPr>
        <p:txBody>
          <a:bodyPr rtlCol="1">
            <a:normAutofit/>
          </a:bodyPr>
          <a:lstStyle/>
          <a:p>
            <a:pPr algn="justLow" eaLnBrk="1" fontAlgn="auto" hangingPunct="1">
              <a:spcAft>
                <a:spcPts val="0"/>
              </a:spcAft>
              <a:buFont typeface="Symbol"/>
              <a:buChar char=""/>
              <a:tabLst>
                <a:tab pos="228600" algn="l"/>
              </a:tabLst>
              <a:defRPr/>
            </a:pPr>
            <a:r>
              <a:rPr lang="ar-IQ" dirty="0" smtClean="0">
                <a:latin typeface="Times New Roman"/>
                <a:ea typeface="Times New Roman"/>
                <a:cs typeface="Simplified Arabic"/>
              </a:rPr>
              <a:t>تظهر علامات الإصابة بعد الانتهاء من اللعب ومن أهمها:ـ</a:t>
            </a:r>
            <a:endParaRPr lang="en-US" sz="2800" dirty="0" smtClean="0">
              <a:latin typeface="Times New Roman"/>
              <a:ea typeface="Times New Roman"/>
            </a:endParaRPr>
          </a:p>
          <a:p>
            <a:pPr marL="114300" algn="justLow" eaLnBrk="1" fontAlgn="auto" hangingPunct="1">
              <a:spcAft>
                <a:spcPts val="0"/>
              </a:spcAft>
              <a:defRPr/>
            </a:pPr>
            <a:r>
              <a:rPr lang="ar-IQ" dirty="0" smtClean="0">
                <a:latin typeface="Times New Roman"/>
                <a:ea typeface="Times New Roman"/>
                <a:cs typeface="Simplified Arabic"/>
              </a:rPr>
              <a:t>1. ألم </a:t>
            </a:r>
            <a:r>
              <a:rPr lang="en-US" dirty="0" smtClean="0">
                <a:latin typeface="Times New Roman"/>
                <a:ea typeface="Times New Roman"/>
                <a:cs typeface="Simplified Arabic"/>
              </a:rPr>
              <a:t>(pain)</a:t>
            </a:r>
            <a:r>
              <a:rPr lang="ar-IQ" dirty="0" smtClean="0">
                <a:latin typeface="Times New Roman"/>
                <a:ea typeface="Times New Roman"/>
                <a:cs typeface="Simplified Arabic"/>
              </a:rPr>
              <a:t> في المنطقة المصابة وخاصة عند تقريب الفخذ.</a:t>
            </a:r>
            <a:endParaRPr lang="en-US" sz="2800" dirty="0" smtClean="0">
              <a:latin typeface="Times New Roman"/>
              <a:ea typeface="Times New Roman"/>
            </a:endParaRPr>
          </a:p>
          <a:p>
            <a:pPr marL="114300" algn="justLow" eaLnBrk="1" fontAlgn="auto" hangingPunct="1">
              <a:spcAft>
                <a:spcPts val="0"/>
              </a:spcAft>
              <a:defRPr/>
            </a:pPr>
            <a:r>
              <a:rPr lang="ar-IQ" dirty="0" smtClean="0">
                <a:latin typeface="Times New Roman"/>
                <a:ea typeface="Times New Roman"/>
                <a:cs typeface="Simplified Arabic"/>
              </a:rPr>
              <a:t>2. نزف مع تلون المنطقة (أحياناً).</a:t>
            </a:r>
            <a:endParaRPr lang="en-US" sz="2800" dirty="0" smtClean="0">
              <a:latin typeface="Times New Roman"/>
              <a:ea typeface="Times New Roman"/>
            </a:endParaRPr>
          </a:p>
        </p:txBody>
      </p:sp>
    </p:spTree>
    <p:extLst>
      <p:ext uri="{BB962C8B-B14F-4D97-AF65-F5344CB8AC3E}">
        <p14:creationId xmlns:p14="http://schemas.microsoft.com/office/powerpoint/2010/main" val="2037784636"/>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عنوان 1"/>
          <p:cNvSpPr>
            <a:spLocks noGrp="1"/>
          </p:cNvSpPr>
          <p:nvPr>
            <p:ph type="title"/>
          </p:nvPr>
        </p:nvSpPr>
        <p:spPr>
          <a:xfrm>
            <a:off x="457200" y="188913"/>
            <a:ext cx="8229600" cy="576262"/>
          </a:xfrm>
        </p:spPr>
        <p:txBody>
          <a:bodyPr rtlCol="1">
            <a:normAutofit fontScale="90000"/>
          </a:bodyPr>
          <a:lstStyle/>
          <a:p>
            <a:pPr eaLnBrk="1" fontAlgn="auto" hangingPunct="1">
              <a:spcAft>
                <a:spcPts val="0"/>
              </a:spcAft>
              <a:defRPr/>
            </a:pPr>
            <a:r>
              <a:rPr lang="ar-IQ" altLang="ar-IQ" sz="3200" b="1" dirty="0" smtClean="0">
                <a:latin typeface="Simplified Arabic" pitchFamily="18" charset="-78"/>
              </a:rPr>
              <a:t>العلاج </a:t>
            </a:r>
            <a:r>
              <a:rPr lang="en-US" altLang="ar-IQ" sz="3200" b="1" dirty="0" smtClean="0">
                <a:latin typeface="Times New Roman" pitchFamily="18" charset="0"/>
                <a:ea typeface="Times New Roman" pitchFamily="18" charset="0"/>
                <a:cs typeface="Simplified Arabic" pitchFamily="18" charset="-78"/>
              </a:rPr>
              <a:t>Therapeutic</a:t>
            </a:r>
            <a:r>
              <a:rPr lang="en-US" altLang="ar-IQ" sz="3200" b="1" dirty="0" smtClean="0">
                <a:latin typeface="Simplified Arabic" pitchFamily="18" charset="-78"/>
              </a:rPr>
              <a:t> </a:t>
            </a:r>
            <a:r>
              <a:rPr lang="ar-IQ" altLang="ar-IQ" sz="3200" b="1" dirty="0" smtClean="0">
                <a:latin typeface="Simplified Arabic" pitchFamily="18" charset="-78"/>
              </a:rPr>
              <a:t> </a:t>
            </a:r>
            <a:r>
              <a:rPr lang="ar-IQ" altLang="ar-IQ" sz="2800" b="1" dirty="0" smtClean="0">
                <a:solidFill>
                  <a:srgbClr val="FF0000"/>
                </a:solidFill>
                <a:latin typeface="Times New Roman" pitchFamily="18" charset="0"/>
                <a:ea typeface="Times New Roman" pitchFamily="18" charset="0"/>
                <a:cs typeface="Simplified Arabic" pitchFamily="18" charset="-78"/>
              </a:rPr>
              <a:t>لإصابة السحب </a:t>
            </a:r>
            <a:r>
              <a:rPr lang="ar-IQ" altLang="ar-IQ" sz="2800" b="1" dirty="0" err="1" smtClean="0">
                <a:solidFill>
                  <a:srgbClr val="FF0000"/>
                </a:solidFill>
                <a:latin typeface="Times New Roman" pitchFamily="18" charset="0"/>
                <a:ea typeface="Times New Roman" pitchFamily="18" charset="0"/>
                <a:cs typeface="Simplified Arabic" pitchFamily="18" charset="-78"/>
              </a:rPr>
              <a:t>المغبني</a:t>
            </a:r>
            <a:r>
              <a:rPr lang="ar-IQ" altLang="ar-IQ" sz="2800" b="1" dirty="0" smtClean="0">
                <a:solidFill>
                  <a:srgbClr val="FF0000"/>
                </a:solidFill>
                <a:latin typeface="Times New Roman" pitchFamily="18" charset="0"/>
                <a:ea typeface="Times New Roman" pitchFamily="18" charset="0"/>
                <a:cs typeface="Simplified Arabic" pitchFamily="18" charset="-78"/>
              </a:rPr>
              <a:t> </a:t>
            </a:r>
            <a:endParaRPr lang="ar-IQ" altLang="ar-IQ" sz="3200" dirty="0" smtClean="0"/>
          </a:p>
        </p:txBody>
      </p:sp>
      <p:sp>
        <p:nvSpPr>
          <p:cNvPr id="71683" name="عنصر نائب للمحتوى 2"/>
          <p:cNvSpPr>
            <a:spLocks noGrp="1"/>
          </p:cNvSpPr>
          <p:nvPr>
            <p:ph idx="1"/>
          </p:nvPr>
        </p:nvSpPr>
        <p:spPr>
          <a:xfrm>
            <a:off x="179388" y="908050"/>
            <a:ext cx="8785225" cy="5616575"/>
          </a:xfrm>
        </p:spPr>
        <p:txBody>
          <a:bodyPr/>
          <a:lstStyle/>
          <a:p>
            <a:pPr algn="justLow" eaLnBrk="1" hangingPunct="1">
              <a:buFontTx/>
              <a:buAutoNum type="arabicPeriod"/>
              <a:tabLst>
                <a:tab pos="342900" algn="l"/>
              </a:tabLst>
            </a:pPr>
            <a:r>
              <a:rPr lang="ar-IQ" altLang="ar-IQ" smtClean="0">
                <a:latin typeface="Times New Roman" pitchFamily="18" charset="0"/>
                <a:ea typeface="Times New Roman" pitchFamily="18" charset="0"/>
                <a:cs typeface="Simplified Arabic" pitchFamily="18" charset="-78"/>
              </a:rPr>
              <a:t>الراحة التامة.</a:t>
            </a:r>
            <a:endParaRPr lang="en-US" altLang="ar-IQ" sz="2800" smtClean="0">
              <a:latin typeface="Times New Roman" pitchFamily="18" charset="0"/>
              <a:ea typeface="Times New Roman" pitchFamily="18" charset="0"/>
              <a:cs typeface="Simplified Arabic" pitchFamily="18" charset="-78"/>
            </a:endParaRPr>
          </a:p>
          <a:p>
            <a:pPr algn="justLow" eaLnBrk="1" hangingPunct="1">
              <a:buFontTx/>
              <a:buAutoNum type="arabicPeriod"/>
              <a:tabLst>
                <a:tab pos="342900" algn="l"/>
              </a:tabLst>
            </a:pPr>
            <a:r>
              <a:rPr lang="ar-IQ" altLang="ar-IQ" smtClean="0">
                <a:latin typeface="Times New Roman" pitchFamily="18" charset="0"/>
                <a:ea typeface="Times New Roman" pitchFamily="18" charset="0"/>
                <a:cs typeface="Simplified Arabic" pitchFamily="18" charset="-78"/>
              </a:rPr>
              <a:t>استخدام الكمادات الساخنة.</a:t>
            </a:r>
            <a:endParaRPr lang="en-US" altLang="ar-IQ" sz="2800" smtClean="0">
              <a:latin typeface="Times New Roman" pitchFamily="18" charset="0"/>
              <a:cs typeface="Times New Roman" pitchFamily="18" charset="0"/>
            </a:endParaRPr>
          </a:p>
          <a:p>
            <a:pPr algn="justLow" eaLnBrk="1" hangingPunct="1">
              <a:buFontTx/>
              <a:buAutoNum type="arabicPeriod"/>
              <a:tabLst>
                <a:tab pos="342900" algn="l"/>
              </a:tabLst>
            </a:pPr>
            <a:r>
              <a:rPr lang="ar-IQ" altLang="ar-IQ" smtClean="0">
                <a:latin typeface="Times New Roman" pitchFamily="18" charset="0"/>
                <a:cs typeface="Simplified Arabic" pitchFamily="18" charset="-78"/>
              </a:rPr>
              <a:t>السحب التدريجي (بعد اختفاء الألم) لحين رجوع الحركة الطبيعية.</a:t>
            </a:r>
            <a:endParaRPr lang="en-US" altLang="ar-IQ" sz="2800" smtClean="0">
              <a:latin typeface="Times New Roman" pitchFamily="18" charset="0"/>
              <a:cs typeface="Times New Roman" pitchFamily="18" charset="0"/>
            </a:endParaRPr>
          </a:p>
          <a:p>
            <a:pPr algn="justLow" eaLnBrk="1" hangingPunct="1">
              <a:buFontTx/>
              <a:buAutoNum type="arabicPeriod"/>
              <a:tabLst>
                <a:tab pos="342900" algn="l"/>
              </a:tabLst>
            </a:pPr>
            <a:r>
              <a:rPr lang="ar-IQ" altLang="ar-IQ" smtClean="0">
                <a:latin typeface="Times New Roman" pitchFamily="18" charset="0"/>
                <a:cs typeface="Simplified Arabic" pitchFamily="18" charset="-78"/>
              </a:rPr>
              <a:t>رباط ضاغط مع استخدام القطن على منطقة الإصابة يُلف على الفخذ وأسفل البطن والحوض </a:t>
            </a:r>
            <a:r>
              <a:rPr lang="en-US" altLang="ar-IQ" smtClean="0">
                <a:latin typeface="Times New Roman" pitchFamily="18" charset="0"/>
                <a:cs typeface="Simplified Arabic" pitchFamily="18" charset="-78"/>
              </a:rPr>
              <a:t>(hip)</a:t>
            </a:r>
            <a:r>
              <a:rPr lang="ar-IQ" altLang="ar-IQ" smtClean="0">
                <a:latin typeface="Times New Roman" pitchFamily="18" charset="0"/>
                <a:cs typeface="Simplified Arabic" pitchFamily="18" charset="-78"/>
              </a:rPr>
              <a:t>.</a:t>
            </a:r>
            <a:endParaRPr lang="en-US" altLang="ar-IQ" sz="2800" smtClean="0">
              <a:latin typeface="Times New Roman" pitchFamily="18" charset="0"/>
              <a:cs typeface="Times New Roman" pitchFamily="18" charset="0"/>
            </a:endParaRPr>
          </a:p>
        </p:txBody>
      </p:sp>
    </p:spTree>
    <p:extLst>
      <p:ext uri="{BB962C8B-B14F-4D97-AF65-F5344CB8AC3E}">
        <p14:creationId xmlns:p14="http://schemas.microsoft.com/office/powerpoint/2010/main" val="1524495475"/>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عنوان 1"/>
          <p:cNvSpPr>
            <a:spLocks noGrp="1"/>
          </p:cNvSpPr>
          <p:nvPr>
            <p:ph type="title"/>
          </p:nvPr>
        </p:nvSpPr>
        <p:spPr>
          <a:xfrm>
            <a:off x="457200" y="188913"/>
            <a:ext cx="8229600" cy="503237"/>
          </a:xfrm>
        </p:spPr>
        <p:txBody>
          <a:bodyPr rtlCol="1">
            <a:normAutofit fontScale="90000"/>
          </a:bodyPr>
          <a:lstStyle/>
          <a:p>
            <a:pPr eaLnBrk="1" fontAlgn="auto" hangingPunct="1">
              <a:spcAft>
                <a:spcPts val="0"/>
              </a:spcAft>
              <a:defRPr/>
            </a:pPr>
            <a:r>
              <a:rPr lang="ar-IQ" altLang="ar-IQ" sz="3200" b="1" dirty="0" smtClean="0">
                <a:solidFill>
                  <a:srgbClr val="FF0000"/>
                </a:solidFill>
                <a:latin typeface="Times New Roman" pitchFamily="18" charset="0"/>
                <a:ea typeface="Times New Roman" pitchFamily="18" charset="0"/>
                <a:cs typeface="Simplified Arabic" pitchFamily="18" charset="-78"/>
              </a:rPr>
              <a:t>فوائد ممارسة الرياضة على القوام</a:t>
            </a:r>
            <a:endParaRPr lang="ar-IQ" altLang="ar-IQ" sz="3200" dirty="0" smtClean="0">
              <a:solidFill>
                <a:srgbClr val="FF0000"/>
              </a:solidFill>
              <a:ea typeface="Times New Roman" pitchFamily="18" charset="0"/>
              <a:cs typeface="Simplified Arabic" pitchFamily="18" charset="-78"/>
            </a:endParaRPr>
          </a:p>
        </p:txBody>
      </p:sp>
      <p:sp>
        <p:nvSpPr>
          <p:cNvPr id="101379" name="عنصر نائب للمحتوى 2"/>
          <p:cNvSpPr>
            <a:spLocks noGrp="1"/>
          </p:cNvSpPr>
          <p:nvPr>
            <p:ph idx="1"/>
          </p:nvPr>
        </p:nvSpPr>
        <p:spPr>
          <a:xfrm>
            <a:off x="250825" y="836613"/>
            <a:ext cx="8713788" cy="5688012"/>
          </a:xfrm>
        </p:spPr>
        <p:txBody>
          <a:bodyPr rtlCol="1">
            <a:normAutofit lnSpcReduction="10000"/>
          </a:bodyPr>
          <a:lstStyle/>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للحصول على قامة منتصبة طويلة ومظهر لائق يجب المواظبة على ممارسة الرياضة </a:t>
            </a:r>
          </a:p>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حيث  يلاحظ أن تطول وتستقيم بسبب إن الرياضة تقوم على مد العضلات وتقويتها في الوقت نفسه </a:t>
            </a:r>
          </a:p>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وهذا يساعد على تقويم وضعية الجسم السيئة المنحنية وتصحيحها ما يزيد من طول القامة</a:t>
            </a:r>
          </a:p>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فالظهر المحني يؤدي إلى تقلص بعض العضلات وتمدد أخرى</a:t>
            </a:r>
          </a:p>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ما ينقص من طول الفرد ويسبب عدم الاستقامة</a:t>
            </a:r>
          </a:p>
          <a:p>
            <a:pPr marL="114300" algn="justLow" eaLnBrk="1" fontAlgn="auto" hangingPunct="1">
              <a:spcAft>
                <a:spcPts val="0"/>
              </a:spcAft>
              <a:defRPr/>
            </a:pPr>
            <a:r>
              <a:rPr lang="ar-SA" altLang="ar-IQ" smtClean="0">
                <a:latin typeface="Times New Roman" pitchFamily="18" charset="0"/>
                <a:ea typeface="Times New Roman" pitchFamily="18" charset="0"/>
                <a:cs typeface="Simplified Arabic" pitchFamily="18" charset="-78"/>
              </a:rPr>
              <a:t>لذلك فممارسة الرياضة بانتظام يجعل ظهرنا يستقيم ويطول ويتحسن مظهر القوام بشكل عام ، إضافة إلى ذلك فإن ممارسة الرياضة تجعلنا نبدو أكثر لياقة وثقة بالنفس</a:t>
            </a:r>
            <a:r>
              <a:rPr lang="en-US" altLang="ar-IQ" smtClean="0">
                <a:latin typeface="Times New Roman" pitchFamily="18" charset="0"/>
                <a:ea typeface="Times New Roman" pitchFamily="18" charset="0"/>
                <a:cs typeface="Simplified Arabic" pitchFamily="18" charset="-78"/>
              </a:rPr>
              <a:t>.</a:t>
            </a:r>
            <a:endParaRPr lang="en-US" altLang="ar-IQ" sz="2800" smtClean="0">
              <a:latin typeface="Times New Roman" pitchFamily="18" charset="0"/>
              <a:cs typeface="Times New Roman" pitchFamily="18" charset="0"/>
            </a:endParaRPr>
          </a:p>
        </p:txBody>
      </p:sp>
    </p:spTree>
    <p:extLst>
      <p:ext uri="{BB962C8B-B14F-4D97-AF65-F5344CB8AC3E}">
        <p14:creationId xmlns:p14="http://schemas.microsoft.com/office/powerpoint/2010/main" val="4283195270"/>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عنوان 1"/>
          <p:cNvSpPr>
            <a:spLocks noGrp="1"/>
          </p:cNvSpPr>
          <p:nvPr>
            <p:ph type="title"/>
          </p:nvPr>
        </p:nvSpPr>
        <p:spPr>
          <a:xfrm>
            <a:off x="457200" y="115888"/>
            <a:ext cx="8229600" cy="504825"/>
          </a:xfrm>
        </p:spPr>
        <p:txBody>
          <a:bodyPr rtlCol="1">
            <a:normAutofit fontScale="90000"/>
          </a:bodyPr>
          <a:lstStyle/>
          <a:p>
            <a:pPr eaLnBrk="1" fontAlgn="auto" hangingPunct="1">
              <a:spcAft>
                <a:spcPts val="0"/>
              </a:spcAft>
              <a:defRPr/>
            </a:pPr>
            <a:r>
              <a:rPr lang="ar-IQ" altLang="ar-IQ" sz="3200" b="1" dirty="0" smtClean="0">
                <a:solidFill>
                  <a:srgbClr val="FF0000"/>
                </a:solidFill>
                <a:latin typeface="Times New Roman" pitchFamily="18" charset="0"/>
                <a:ea typeface="Times New Roman" pitchFamily="18" charset="0"/>
                <a:cs typeface="Simplified Arabic" pitchFamily="18" charset="-78"/>
              </a:rPr>
              <a:t>الاختلافات بين المرأة والرجل بما يخص الجهاز العضلي</a:t>
            </a:r>
            <a:endParaRPr lang="ar-IQ" altLang="ar-IQ" sz="3200" dirty="0" smtClean="0">
              <a:solidFill>
                <a:srgbClr val="FF0000"/>
              </a:solidFill>
              <a:ea typeface="Times New Roman" pitchFamily="18" charset="0"/>
              <a:cs typeface="Simplified Arabic" pitchFamily="18" charset="-78"/>
            </a:endParaRPr>
          </a:p>
        </p:txBody>
      </p:sp>
      <p:sp>
        <p:nvSpPr>
          <p:cNvPr id="73731" name="عنصر نائب للمحتوى 2"/>
          <p:cNvSpPr>
            <a:spLocks noGrp="1"/>
          </p:cNvSpPr>
          <p:nvPr>
            <p:ph idx="1"/>
          </p:nvPr>
        </p:nvSpPr>
        <p:spPr>
          <a:xfrm>
            <a:off x="179388" y="765175"/>
            <a:ext cx="8785225" cy="5759450"/>
          </a:xfrm>
        </p:spPr>
        <p:txBody>
          <a:bodyPr/>
          <a:lstStyle/>
          <a:p>
            <a:pPr algn="justLow" eaLnBrk="1" hangingPunct="1">
              <a:buFont typeface="Symbol" pitchFamily="18" charset="2"/>
              <a:buChar char=""/>
              <a:tabLst>
                <a:tab pos="342900" algn="l"/>
              </a:tabLst>
            </a:pPr>
            <a:r>
              <a:rPr lang="ar-IQ" altLang="ar-IQ" smtClean="0">
                <a:latin typeface="Times New Roman" pitchFamily="18" charset="0"/>
                <a:ea typeface="Times New Roman" pitchFamily="18" charset="0"/>
                <a:cs typeface="Simplified Arabic" pitchFamily="18" charset="-78"/>
              </a:rPr>
              <a:t>تشكل الكتلة العضلية ما يُقارب 37% من وزن جسم المرأة ، و45% من وزن جسم الرجل مما يُعطيه قوة أكبر وتكون قوة الأنثى 60% من قوة الرجل.</a:t>
            </a:r>
            <a:endParaRPr lang="en-US" altLang="ar-IQ" sz="2800" smtClean="0">
              <a:latin typeface="Times New Roman" pitchFamily="18" charset="0"/>
              <a:ea typeface="Times New Roman" pitchFamily="18" charset="0"/>
              <a:cs typeface="Simplified Arabic" pitchFamily="18" charset="-78"/>
            </a:endParaRPr>
          </a:p>
          <a:p>
            <a:pPr algn="justLow" eaLnBrk="1" hangingPunct="1">
              <a:buFont typeface="Symbol" pitchFamily="18" charset="2"/>
              <a:buChar char=""/>
              <a:tabLst>
                <a:tab pos="342900" algn="l"/>
              </a:tabLst>
            </a:pPr>
            <a:r>
              <a:rPr lang="ar-IQ" altLang="ar-IQ" smtClean="0">
                <a:latin typeface="Times New Roman" pitchFamily="18" charset="0"/>
                <a:ea typeface="Times New Roman" pitchFamily="18" charset="0"/>
                <a:cs typeface="Simplified Arabic" pitchFamily="18" charset="-78"/>
              </a:rPr>
              <a:t>إن الزيادة في حجم الألياف العضلية لدى الإناث يصل مداه عند سن (10ـ11سنة) ، وعند الذكور يبدأ من سن (10ـ11سنة) وينتهي عند سن (25سنة) ، وبهذا تكون قابلية نمو العضلات لدى الإناث اقل وأبطأ ، السبب في ذلك وجود هرمون التستوستيرون (</a:t>
            </a:r>
            <a:r>
              <a:rPr lang="en-US" altLang="ar-IQ" smtClean="0">
                <a:latin typeface="Times New Roman" pitchFamily="18" charset="0"/>
                <a:ea typeface="Times New Roman" pitchFamily="18" charset="0"/>
                <a:cs typeface="Simplified Arabic" pitchFamily="18" charset="-78"/>
              </a:rPr>
              <a:t>Testosteron</a:t>
            </a:r>
            <a:r>
              <a:rPr lang="ar-IQ" altLang="ar-IQ" smtClean="0">
                <a:latin typeface="Times New Roman" pitchFamily="18" charset="0"/>
                <a:ea typeface="Times New Roman" pitchFamily="18" charset="0"/>
                <a:cs typeface="Simplified Arabic" pitchFamily="18" charset="-78"/>
              </a:rPr>
              <a:t>) الذكري الذي يعمل على زيادة حجم الألياف العضلية وزيادة الكتلة العضلية.</a:t>
            </a:r>
            <a:endParaRPr lang="en-US" altLang="ar-IQ" sz="2800" smtClean="0">
              <a:latin typeface="Times New Roman" pitchFamily="18" charset="0"/>
              <a:ea typeface="Times New Roman" pitchFamily="18" charset="0"/>
              <a:cs typeface="Simplified Arabic" pitchFamily="18" charset="-78"/>
            </a:endParaRPr>
          </a:p>
        </p:txBody>
      </p:sp>
    </p:spTree>
    <p:extLst>
      <p:ext uri="{BB962C8B-B14F-4D97-AF65-F5344CB8AC3E}">
        <p14:creationId xmlns:p14="http://schemas.microsoft.com/office/powerpoint/2010/main" val="2090535829"/>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عنوان 1"/>
          <p:cNvSpPr>
            <a:spLocks noGrp="1"/>
          </p:cNvSpPr>
          <p:nvPr>
            <p:ph type="title"/>
          </p:nvPr>
        </p:nvSpPr>
        <p:spPr>
          <a:xfrm>
            <a:off x="457200" y="274638"/>
            <a:ext cx="8229600" cy="561975"/>
          </a:xfrm>
        </p:spPr>
        <p:txBody>
          <a:bodyPr rtlCol="1">
            <a:normAutofit fontScale="90000"/>
          </a:bodyPr>
          <a:lstStyle/>
          <a:p>
            <a:pPr eaLnBrk="1" fontAlgn="auto" hangingPunct="1">
              <a:spcAft>
                <a:spcPts val="0"/>
              </a:spcAft>
              <a:defRPr/>
            </a:pPr>
            <a:r>
              <a:rPr lang="ar-IQ" altLang="ar-IQ" sz="3600" b="1" dirty="0" smtClean="0">
                <a:solidFill>
                  <a:srgbClr val="FF0000"/>
                </a:solidFill>
                <a:latin typeface="Simplified Arabic" pitchFamily="18" charset="-78"/>
                <a:cs typeface="Simplified Arabic" pitchFamily="18" charset="-78"/>
              </a:rPr>
              <a:t>تكملة الفروق بين الاناث والذكور</a:t>
            </a:r>
          </a:p>
        </p:txBody>
      </p:sp>
      <p:sp>
        <p:nvSpPr>
          <p:cNvPr id="74755" name="عنصر نائب للمحتوى 2"/>
          <p:cNvSpPr>
            <a:spLocks noGrp="1"/>
          </p:cNvSpPr>
          <p:nvPr>
            <p:ph idx="1"/>
          </p:nvPr>
        </p:nvSpPr>
        <p:spPr>
          <a:xfrm>
            <a:off x="250825" y="908050"/>
            <a:ext cx="8713788" cy="5834063"/>
          </a:xfrm>
        </p:spPr>
        <p:txBody>
          <a:bodyPr/>
          <a:lstStyle/>
          <a:p>
            <a:pPr lvl="0" algn="just">
              <a:spcBef>
                <a:spcPts val="0"/>
              </a:spcBef>
              <a:spcAft>
                <a:spcPts val="0"/>
              </a:spcAft>
              <a:buFont typeface="Symbol"/>
              <a:buChar char=""/>
            </a:pPr>
            <a:r>
              <a:rPr lang="ar-IQ" altLang="ar-IQ" b="1" dirty="0" smtClean="0">
                <a:solidFill>
                  <a:srgbClr val="FFFFFF"/>
                </a:solidFill>
                <a:latin typeface="Simplified Arabic" pitchFamily="18" charset="-78"/>
                <a:ea typeface="Times New Roman" pitchFamily="18" charset="0"/>
                <a:cs typeface="Simplified Arabic" pitchFamily="18" charset="-78"/>
              </a:rPr>
              <a:t> </a:t>
            </a:r>
            <a:r>
              <a:rPr lang="ar-IQ" b="1" dirty="0" smtClean="0">
                <a:effectLst/>
                <a:latin typeface="Simplified Arabic" pitchFamily="18" charset="-78"/>
                <a:cs typeface="Simplified Arabic" pitchFamily="18" charset="-78"/>
              </a:rPr>
              <a:t>إن نسبة الشحوم (</a:t>
            </a:r>
            <a:r>
              <a:rPr lang="en-US" b="1" dirty="0" smtClean="0">
                <a:effectLst/>
                <a:latin typeface="Simplified Arabic" pitchFamily="18" charset="-78"/>
                <a:cs typeface="Simplified Arabic" pitchFamily="18" charset="-78"/>
              </a:rPr>
              <a:t>Proportion the fat</a:t>
            </a:r>
            <a:r>
              <a:rPr lang="ar-IQ" b="1" dirty="0" smtClean="0">
                <a:effectLst/>
                <a:latin typeface="Simplified Arabic" pitchFamily="18" charset="-78"/>
                <a:cs typeface="Simplified Arabic" pitchFamily="18" charset="-78"/>
              </a:rPr>
              <a:t>) في جسم الأنثى اكبر بما يُقارب (10%) عن نسبتها في الذكور لذلك نرى إن الإناث لهنَّ القابلية على تحمل الجو البارد أكثر من الذكور، مع ملاحظة إن المرأة الرياضية تمتلك نسبة من الشحوم اقل بكثير عن نظيرتها غير الرياضية.</a:t>
            </a:r>
            <a:endParaRPr lang="en-US" b="1" dirty="0" smtClean="0">
              <a:effectLst/>
              <a:latin typeface="Simplified Arabic" pitchFamily="18" charset="-78"/>
              <a:cs typeface="Simplified Arabic" pitchFamily="18" charset="-78"/>
            </a:endParaRPr>
          </a:p>
          <a:p>
            <a:pPr lvl="0" algn="just">
              <a:spcBef>
                <a:spcPts val="0"/>
              </a:spcBef>
              <a:spcAft>
                <a:spcPts val="0"/>
              </a:spcAft>
              <a:buFont typeface="Symbol"/>
              <a:buChar char=""/>
            </a:pPr>
            <a:r>
              <a:rPr lang="ar-IQ" b="1" dirty="0" smtClean="0">
                <a:effectLst/>
                <a:latin typeface="Simplified Arabic" pitchFamily="18" charset="-78"/>
                <a:cs typeface="Simplified Arabic" pitchFamily="18" charset="-78"/>
              </a:rPr>
              <a:t>بما إن الدهون تشكل وزناً إضافيا غير فعال فإن هذا يحد من قابليتهنَّ الجسمية في الأداء.</a:t>
            </a:r>
            <a:endParaRPr lang="en-US" b="1" dirty="0" smtClean="0">
              <a:effectLst/>
              <a:latin typeface="Simplified Arabic" pitchFamily="18" charset="-78"/>
              <a:cs typeface="Simplified Arabic" pitchFamily="18" charset="-78"/>
            </a:endParaRPr>
          </a:p>
          <a:p>
            <a:pPr lvl="0" algn="just">
              <a:spcBef>
                <a:spcPts val="0"/>
              </a:spcBef>
              <a:spcAft>
                <a:spcPts val="0"/>
              </a:spcAft>
              <a:buFont typeface="Symbol"/>
              <a:buChar char=""/>
            </a:pPr>
            <a:r>
              <a:rPr lang="ar-IQ" b="1" dirty="0" smtClean="0">
                <a:effectLst/>
                <a:latin typeface="Simplified Arabic" pitchFamily="18" charset="-78"/>
                <a:cs typeface="Simplified Arabic" pitchFamily="18" charset="-78"/>
              </a:rPr>
              <a:t>تُشكل الدهون نسبة (22ـ25%) من وزن جسم الأنثى ، وعند الذكور تشكل ما يُقارب(15%) من وزن الجسم.</a:t>
            </a:r>
          </a:p>
          <a:p>
            <a:pPr lvl="0" algn="just">
              <a:spcBef>
                <a:spcPts val="0"/>
              </a:spcBef>
              <a:spcAft>
                <a:spcPts val="0"/>
              </a:spcAft>
              <a:buFont typeface="Symbol"/>
              <a:buChar char=""/>
            </a:pPr>
            <a:r>
              <a:rPr lang="ar-IQ" altLang="ar-IQ" b="1" dirty="0" smtClean="0">
                <a:solidFill>
                  <a:srgbClr val="FFFFFF"/>
                </a:solidFill>
                <a:latin typeface="Simplified Arabic" pitchFamily="18" charset="-78"/>
                <a:ea typeface="Times New Roman" pitchFamily="18" charset="0"/>
                <a:cs typeface="Simplified Arabic" pitchFamily="18" charset="-78"/>
              </a:rPr>
              <a:t>نسبة </a:t>
            </a:r>
            <a:r>
              <a:rPr lang="ar-IQ" altLang="ar-IQ" dirty="0" smtClean="0">
                <a:solidFill>
                  <a:srgbClr val="FFFFFF"/>
                </a:solidFill>
                <a:latin typeface="Times New Roman" pitchFamily="18" charset="0"/>
                <a:ea typeface="Times New Roman" pitchFamily="18" charset="0"/>
                <a:cs typeface="Simplified Arabic" pitchFamily="18" charset="-78"/>
              </a:rPr>
              <a:t>الشحوم (</a:t>
            </a:r>
            <a:r>
              <a:rPr lang="en-US" altLang="ar-IQ" dirty="0" smtClean="0">
                <a:solidFill>
                  <a:srgbClr val="FFFFFF"/>
                </a:solidFill>
                <a:latin typeface="Times New Roman" pitchFamily="18" charset="0"/>
                <a:ea typeface="Times New Roman" pitchFamily="18" charset="0"/>
                <a:cs typeface="Simplified Arabic" pitchFamily="18" charset="-78"/>
              </a:rPr>
              <a:t>Proportion the fat</a:t>
            </a:r>
            <a:r>
              <a:rPr lang="ar-IQ" altLang="ar-IQ" dirty="0" smtClean="0">
                <a:solidFill>
                  <a:srgbClr val="FFFFFF"/>
                </a:solidFill>
                <a:latin typeface="Times New Roman" pitchFamily="18" charset="0"/>
                <a:ea typeface="Times New Roman" pitchFamily="18" charset="0"/>
                <a:cs typeface="Simplified Arabic" pitchFamily="18" charset="-78"/>
              </a:rPr>
              <a:t>) في جسم الأنثى اكبر بما يُقارب (10%) عن نسبتها في الذكور لذلك نرى إن الإناث لهنَّ القابلية على تحمل الجو البارد أكثر من الذكور، مع ملاحظة إن المرأة الرياضية تمتلك نسبة من الشحوم اقل بكثير عن نظيرتها غير الرياضية.</a:t>
            </a:r>
            <a:endParaRPr lang="en-US" altLang="ar-IQ" sz="2800" dirty="0" smtClean="0">
              <a:solidFill>
                <a:srgbClr val="FFFFFF"/>
              </a:solidFill>
              <a:latin typeface="Times New Roman" pitchFamily="18" charset="0"/>
              <a:cs typeface="Times New Roman" pitchFamily="18" charset="0"/>
            </a:endParaRPr>
          </a:p>
          <a:p>
            <a:pPr algn="justLow" eaLnBrk="1" hangingPunct="1">
              <a:buFont typeface="Symbol" pitchFamily="18" charset="2"/>
              <a:buChar char=""/>
              <a:tabLst>
                <a:tab pos="-114300" algn="l"/>
                <a:tab pos="342900" algn="l"/>
              </a:tabLst>
            </a:pPr>
            <a:r>
              <a:rPr lang="ar-IQ" altLang="ar-IQ" dirty="0" smtClean="0">
                <a:solidFill>
                  <a:srgbClr val="FFFFFF"/>
                </a:solidFill>
                <a:latin typeface="Times New Roman" pitchFamily="18" charset="0"/>
                <a:cs typeface="Simplified Arabic" pitchFamily="18" charset="-78"/>
              </a:rPr>
              <a:t>بما إن الدهون تشكل وزناً إضافيا غير فعال فإن هذا يحد من قابليتهنَّ الجسمية في الأداء.</a:t>
            </a:r>
            <a:endParaRPr lang="en-US" altLang="ar-IQ" sz="2800" dirty="0" smtClean="0">
              <a:solidFill>
                <a:srgbClr val="FFFFFF"/>
              </a:solidFill>
              <a:latin typeface="Times New Roman" pitchFamily="18" charset="0"/>
              <a:cs typeface="Times New Roman" pitchFamily="18" charset="0"/>
            </a:endParaRPr>
          </a:p>
          <a:p>
            <a:pPr algn="justLow" eaLnBrk="1" hangingPunct="1">
              <a:buFont typeface="Symbol" pitchFamily="18" charset="2"/>
              <a:buChar char=""/>
              <a:tabLst>
                <a:tab pos="-114300" algn="l"/>
                <a:tab pos="342900" algn="l"/>
              </a:tabLst>
            </a:pPr>
            <a:r>
              <a:rPr lang="ar-IQ" altLang="ar-IQ" dirty="0" smtClean="0">
                <a:solidFill>
                  <a:srgbClr val="FFFFFF"/>
                </a:solidFill>
                <a:latin typeface="Times New Roman" pitchFamily="18" charset="0"/>
                <a:cs typeface="Simplified Arabic" pitchFamily="18" charset="-78"/>
              </a:rPr>
              <a:t>تُشكل الدهون نسبة (22ـ25%) من وزن جسم الأنثى ، وعند الذكور تشكل ما يُقارب(15%) من وزن الجسم.</a:t>
            </a:r>
            <a:endParaRPr lang="en-US" altLang="ar-IQ" sz="2800" dirty="0" smtClean="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2555763630"/>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عنوان 1"/>
          <p:cNvSpPr>
            <a:spLocks noGrp="1"/>
          </p:cNvSpPr>
          <p:nvPr>
            <p:ph type="title"/>
          </p:nvPr>
        </p:nvSpPr>
        <p:spPr/>
        <p:txBody>
          <a:bodyPr/>
          <a:lstStyle/>
          <a:p>
            <a:pPr eaLnBrk="1" hangingPunct="1"/>
            <a:r>
              <a:rPr lang="ar-IQ" b="1" dirty="0" smtClean="0">
                <a:solidFill>
                  <a:srgbClr val="FF0000"/>
                </a:solidFill>
                <a:latin typeface="Simplified Arabic" pitchFamily="18" charset="-78"/>
                <a:cs typeface="Simplified Arabic" pitchFamily="18" charset="-78"/>
              </a:rPr>
              <a:t>انتهت المحاضرة رقم 11</a:t>
            </a:r>
            <a:endParaRPr lang="ar-IQ" dirty="0" smtClean="0"/>
          </a:p>
        </p:txBody>
      </p:sp>
      <p:sp>
        <p:nvSpPr>
          <p:cNvPr id="75779" name="عنصر نائب للمحتوى 2"/>
          <p:cNvSpPr>
            <a:spLocks noGrp="1"/>
          </p:cNvSpPr>
          <p:nvPr>
            <p:ph idx="1"/>
          </p:nvPr>
        </p:nvSpPr>
        <p:spPr>
          <a:xfrm>
            <a:off x="457200" y="1600200"/>
            <a:ext cx="8229600" cy="4852988"/>
          </a:xfrm>
        </p:spPr>
        <p:txBody>
          <a:bodyPr/>
          <a:lstStyle/>
          <a:p>
            <a:pPr marL="0" indent="0" algn="ctr" eaLnBrk="1" hangingPunct="1">
              <a:buFont typeface="Arial" pitchFamily="34" charset="0"/>
              <a:buNone/>
            </a:pPr>
            <a:r>
              <a:rPr lang="ar-IQ" altLang="ar-IQ" sz="5400" b="1" dirty="0" smtClean="0">
                <a:solidFill>
                  <a:srgbClr val="FF0000"/>
                </a:solidFill>
                <a:latin typeface="Simplified Arabic" pitchFamily="18" charset="-78"/>
                <a:cs typeface="Simplified Arabic" pitchFamily="18" charset="-78"/>
              </a:rPr>
              <a:t>انتهت محاضرة الجزء الثاني والأخير من الفصل الثالث </a:t>
            </a:r>
          </a:p>
          <a:p>
            <a:pPr marL="0" indent="0" algn="ctr" eaLnBrk="1" hangingPunct="1">
              <a:buFont typeface="Arial" pitchFamily="34" charset="0"/>
              <a:buNone/>
            </a:pPr>
            <a:r>
              <a:rPr lang="ar-IQ" altLang="ar-IQ" sz="5400" b="1" dirty="0" smtClean="0">
                <a:solidFill>
                  <a:srgbClr val="FF0000"/>
                </a:solidFill>
                <a:latin typeface="Simplified Arabic" pitchFamily="18" charset="-78"/>
                <a:cs typeface="Simplified Arabic" pitchFamily="18" charset="-78"/>
              </a:rPr>
              <a:t>( الجهاز العضلي وإصاباته )</a:t>
            </a:r>
          </a:p>
          <a:p>
            <a:pPr marL="0" indent="0" algn="ctr" eaLnBrk="1" hangingPunct="1">
              <a:buFont typeface="Arial" pitchFamily="34" charset="0"/>
              <a:buNone/>
            </a:pPr>
            <a:r>
              <a:rPr lang="ar-IQ" altLang="ar-IQ" sz="5400" b="1" dirty="0" smtClean="0">
                <a:solidFill>
                  <a:srgbClr val="FF0000"/>
                </a:solidFill>
                <a:latin typeface="Simplified Arabic" pitchFamily="18" charset="-78"/>
                <a:cs typeface="Simplified Arabic" pitchFamily="18" charset="-78"/>
              </a:rPr>
              <a:t>( </a:t>
            </a:r>
            <a:r>
              <a:rPr lang="en-US" altLang="ar-IQ" sz="5400" b="1" dirty="0" smtClean="0">
                <a:solidFill>
                  <a:srgbClr val="FF0000"/>
                </a:solidFill>
                <a:latin typeface="Simplified Arabic" pitchFamily="18" charset="-78"/>
                <a:cs typeface="Simplified Arabic" pitchFamily="18" charset="-78"/>
              </a:rPr>
              <a:t>( Muscular System</a:t>
            </a:r>
          </a:p>
          <a:p>
            <a:pPr lvl="0" algn="ctr" eaLnBrk="1" hangingPunct="1">
              <a:buFontTx/>
              <a:buChar char="•"/>
            </a:pPr>
            <a:r>
              <a:rPr lang="ar-IQ" altLang="ar-IQ" b="1" kern="0" dirty="0" err="1">
                <a:solidFill>
                  <a:srgbClr val="00B050"/>
                </a:solidFill>
                <a:latin typeface="Simplified Arabic" pitchFamily="18" charset="-78"/>
                <a:cs typeface="Simplified Arabic" pitchFamily="18" charset="-78"/>
              </a:rPr>
              <a:t>أ.د</a:t>
            </a:r>
            <a:r>
              <a:rPr lang="ar-IQ" altLang="ar-IQ" b="1" kern="0" dirty="0">
                <a:solidFill>
                  <a:srgbClr val="00B050"/>
                </a:solidFill>
                <a:latin typeface="Simplified Arabic" pitchFamily="18" charset="-78"/>
                <a:cs typeface="Simplified Arabic" pitchFamily="18" charset="-78"/>
              </a:rPr>
              <a:t>. حسن هادي الهلالي</a:t>
            </a:r>
          </a:p>
          <a:p>
            <a:pPr lvl="0" algn="ctr" eaLnBrk="1" hangingPunct="1">
              <a:buFontTx/>
              <a:buChar char="•"/>
            </a:pPr>
            <a:r>
              <a:rPr lang="ar-IQ" altLang="ar-IQ" b="1" kern="0" dirty="0">
                <a:solidFill>
                  <a:srgbClr val="00B050"/>
                </a:solidFill>
                <a:latin typeface="Simplified Arabic" pitchFamily="18" charset="-78"/>
                <a:cs typeface="Simplified Arabic" pitchFamily="18" charset="-78"/>
              </a:rPr>
              <a:t>الجامعة المستنصرية – كلية التربية البدنية </a:t>
            </a:r>
            <a:r>
              <a:rPr lang="ar-IQ" altLang="ar-IQ" b="1" kern="0">
                <a:solidFill>
                  <a:srgbClr val="00B050"/>
                </a:solidFill>
                <a:latin typeface="Simplified Arabic" pitchFamily="18" charset="-78"/>
                <a:cs typeface="Simplified Arabic" pitchFamily="18" charset="-78"/>
              </a:rPr>
              <a:t>وعلوم </a:t>
            </a:r>
            <a:r>
              <a:rPr lang="ar-IQ" altLang="ar-IQ" b="1" kern="0" smtClean="0">
                <a:solidFill>
                  <a:srgbClr val="00B050"/>
                </a:solidFill>
                <a:latin typeface="Simplified Arabic" pitchFamily="18" charset="-78"/>
                <a:cs typeface="Simplified Arabic" pitchFamily="18" charset="-78"/>
              </a:rPr>
              <a:t>الرياضة</a:t>
            </a:r>
            <a:endParaRPr lang="ar-IQ" altLang="ar-IQ" sz="5400" b="1" dirty="0" smtClean="0">
              <a:solidFill>
                <a:srgbClr val="FF0000"/>
              </a:solidFill>
              <a:latin typeface="Simplified Arabic" pitchFamily="18" charset="-78"/>
              <a:cs typeface="Simplified Arabic" pitchFamily="18" charset="-78"/>
            </a:endParaRPr>
          </a:p>
          <a:p>
            <a:pPr marL="0" indent="0" algn="ctr" eaLnBrk="1" hangingPunct="1">
              <a:buFont typeface="Arial" pitchFamily="34" charset="0"/>
              <a:buNone/>
            </a:pPr>
            <a:endParaRPr lang="en-US" altLang="ar-IQ" sz="5400" b="1" dirty="0" smtClean="0">
              <a:solidFill>
                <a:srgbClr val="FF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799176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عنوان 1"/>
          <p:cNvSpPr>
            <a:spLocks noGrp="1"/>
          </p:cNvSpPr>
          <p:nvPr>
            <p:ph type="title"/>
          </p:nvPr>
        </p:nvSpPr>
        <p:spPr>
          <a:xfrm>
            <a:off x="457200" y="188913"/>
            <a:ext cx="8229600" cy="576262"/>
          </a:xfrm>
        </p:spPr>
        <p:txBody>
          <a:bodyPr rtlCol="1">
            <a:normAutofit fontScale="90000"/>
          </a:bodyPr>
          <a:lstStyle/>
          <a:p>
            <a:pPr eaLnBrk="1" fontAlgn="auto" hangingPunct="1">
              <a:spcAft>
                <a:spcPts val="0"/>
              </a:spcAft>
              <a:defRPr/>
            </a:pPr>
            <a:endParaRPr lang="ar-IQ" altLang="ar-IQ" dirty="0" smtClean="0"/>
          </a:p>
        </p:txBody>
      </p:sp>
      <p:pic>
        <p:nvPicPr>
          <p:cNvPr id="7680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1189038"/>
            <a:ext cx="8496300" cy="5200650"/>
          </a:xfrm>
          <a:noFill/>
        </p:spPr>
      </p:pic>
    </p:spTree>
    <p:extLst>
      <p:ext uri="{BB962C8B-B14F-4D97-AF65-F5344CB8AC3E}">
        <p14:creationId xmlns:p14="http://schemas.microsoft.com/office/powerpoint/2010/main" val="265577246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lstStyle/>
          <a:p>
            <a:r>
              <a:rPr lang="ar-IQ" sz="2800" b="1" dirty="0" smtClean="0">
                <a:solidFill>
                  <a:srgbClr val="FF0000"/>
                </a:solidFill>
                <a:latin typeface="Simplified Arabic" pitchFamily="18" charset="-78"/>
                <a:ea typeface="Calibri"/>
                <a:cs typeface="Simplified Arabic" pitchFamily="18" charset="-78"/>
              </a:rPr>
              <a:t>المحاضرة الحادية عشر</a:t>
            </a:r>
            <a:r>
              <a:rPr lang="ar-IQ" sz="2800" b="1" dirty="0">
                <a:solidFill>
                  <a:srgbClr val="FF0000"/>
                </a:solidFill>
                <a:latin typeface="Simplified Arabic" pitchFamily="18" charset="-78"/>
                <a:ea typeface="Calibri"/>
                <a:cs typeface="Simplified Arabic" pitchFamily="18" charset="-78"/>
              </a:rPr>
              <a:t> </a:t>
            </a:r>
            <a:r>
              <a:rPr lang="ar-IQ" sz="2800" b="1" dirty="0" smtClean="0">
                <a:solidFill>
                  <a:srgbClr val="FF0000"/>
                </a:solidFill>
                <a:latin typeface="Simplified Arabic" pitchFamily="18" charset="-78"/>
                <a:ea typeface="Calibri"/>
                <a:cs typeface="Simplified Arabic" pitchFamily="18" charset="-78"/>
              </a:rPr>
              <a:t>: الجهاز العضلي وإصاباته :(الجزء الثالث)</a:t>
            </a:r>
            <a:endParaRPr lang="ar-IQ" sz="2800" b="1" dirty="0">
              <a:solidFill>
                <a:srgbClr val="FF0000"/>
              </a:solidFill>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457200" y="836712"/>
            <a:ext cx="8229600" cy="5616624"/>
          </a:xfrm>
        </p:spPr>
        <p:txBody>
          <a:bodyPr/>
          <a:lstStyle/>
          <a:p>
            <a:pPr lvl="0" algn="just">
              <a:lnSpc>
                <a:spcPct val="115000"/>
              </a:lnSpc>
              <a:spcBef>
                <a:spcPts val="0"/>
              </a:spcBef>
              <a:spcAft>
                <a:spcPts val="1000"/>
              </a:spcAft>
              <a:buFont typeface="Wingdings"/>
              <a:buChar char=""/>
            </a:pPr>
            <a:r>
              <a:rPr lang="ar-IQ" sz="2400" b="1" dirty="0">
                <a:solidFill>
                  <a:srgbClr val="C00000"/>
                </a:solidFill>
                <a:latin typeface="Simplified Arabic" pitchFamily="18" charset="-78"/>
                <a:ea typeface="Calibri"/>
                <a:cs typeface="Simplified Arabic" pitchFamily="18" charset="-78"/>
              </a:rPr>
              <a:t>محاور المحاضرة</a:t>
            </a:r>
            <a:endParaRPr lang="en-US" sz="2400" dirty="0">
              <a:solidFill>
                <a:srgbClr val="C00000"/>
              </a:solidFill>
              <a:latin typeface="Simplified Arabic" pitchFamily="18" charset="-78"/>
              <a:ea typeface="Calibri"/>
              <a:cs typeface="Simplified Arabic" pitchFamily="18" charset="-78"/>
            </a:endParaRPr>
          </a:p>
          <a:p>
            <a:pPr marL="228600" indent="-228600" algn="just">
              <a:lnSpc>
                <a:spcPct val="115000"/>
              </a:lnSpc>
              <a:spcBef>
                <a:spcPts val="0"/>
              </a:spcBef>
              <a:spcAft>
                <a:spcPts val="0"/>
              </a:spcAft>
            </a:pPr>
            <a:r>
              <a:rPr lang="ar-IQ" sz="2400" b="1" dirty="0">
                <a:solidFill>
                  <a:srgbClr val="FF0000"/>
                </a:solidFill>
                <a:latin typeface="Simplified Arabic" pitchFamily="18" charset="-78"/>
                <a:ea typeface="Calibri"/>
                <a:cs typeface="Simplified Arabic" pitchFamily="18" charset="-78"/>
              </a:rPr>
              <a:t>3ـ5ـ2ـ2 وتر </a:t>
            </a:r>
            <a:r>
              <a:rPr lang="ar-IQ" sz="2400" b="1" dirty="0" err="1">
                <a:solidFill>
                  <a:srgbClr val="FF0000"/>
                </a:solidFill>
                <a:latin typeface="Simplified Arabic" pitchFamily="18" charset="-78"/>
                <a:ea typeface="Calibri"/>
                <a:cs typeface="Simplified Arabic" pitchFamily="18" charset="-78"/>
              </a:rPr>
              <a:t>اخيلس</a:t>
            </a:r>
            <a:r>
              <a:rPr lang="ar-IQ" sz="2400" b="1" dirty="0">
                <a:solidFill>
                  <a:srgbClr val="FF0000"/>
                </a:solidFill>
                <a:latin typeface="Simplified Arabic" pitchFamily="18" charset="-78"/>
                <a:ea typeface="Calibri"/>
                <a:cs typeface="Simplified Arabic" pitchFamily="18" charset="-78"/>
              </a:rPr>
              <a:t> (العرقوب) وإصابته  </a:t>
            </a:r>
            <a:r>
              <a:rPr lang="en-US" sz="2400" b="1" dirty="0" smtClean="0">
                <a:solidFill>
                  <a:srgbClr val="FF0000"/>
                </a:solidFill>
                <a:effectLst/>
                <a:latin typeface="Simplified Arabic" pitchFamily="18" charset="-78"/>
                <a:ea typeface="Calibri"/>
                <a:cs typeface="Simplified Arabic" pitchFamily="18" charset="-78"/>
              </a:rPr>
              <a:t>Achilles tendon and injuries</a:t>
            </a:r>
            <a:endParaRPr lang="en-US" sz="2400" dirty="0">
              <a:solidFill>
                <a:srgbClr val="FF0000"/>
              </a:solidFill>
              <a:latin typeface="Simplified Arabic" pitchFamily="18" charset="-78"/>
              <a:ea typeface="Calibri"/>
              <a:cs typeface="Simplified Arabic" pitchFamily="18" charset="-78"/>
            </a:endParaRPr>
          </a:p>
          <a:p>
            <a:pPr lvl="0" algn="just">
              <a:spcBef>
                <a:spcPts val="0"/>
              </a:spcBef>
              <a:spcAft>
                <a:spcPts val="0"/>
              </a:spcAft>
              <a:buFont typeface="Wingdings"/>
              <a:buChar char=""/>
            </a:pPr>
            <a:r>
              <a:rPr lang="ar-IQ" sz="2400" b="1" dirty="0" smtClean="0">
                <a:solidFill>
                  <a:srgbClr val="92D050"/>
                </a:solidFill>
                <a:effectLst/>
                <a:latin typeface="Simplified Arabic" pitchFamily="18" charset="-78"/>
                <a:cs typeface="Simplified Arabic" pitchFamily="18" charset="-78"/>
              </a:rPr>
              <a:t>مقدمة تشريحية                                 </a:t>
            </a:r>
            <a:r>
              <a:rPr lang="en-US" sz="2400" b="1" dirty="0" smtClean="0">
                <a:solidFill>
                  <a:srgbClr val="92D050"/>
                </a:solidFill>
                <a:effectLst/>
                <a:latin typeface="Simplified Arabic" pitchFamily="18" charset="-78"/>
                <a:cs typeface="Simplified Arabic" pitchFamily="18" charset="-78"/>
              </a:rPr>
              <a:t>Anatomic introduction</a:t>
            </a:r>
            <a:endParaRPr lang="en-US" sz="2400" dirty="0" smtClean="0">
              <a:solidFill>
                <a:srgbClr val="92D050"/>
              </a:solidFill>
              <a:effectLst/>
              <a:latin typeface="Simplified Arabic" pitchFamily="18" charset="-78"/>
              <a:cs typeface="Simplified Arabic" pitchFamily="18" charset="-78"/>
            </a:endParaRPr>
          </a:p>
          <a:p>
            <a:pPr lvl="0" algn="just">
              <a:spcBef>
                <a:spcPts val="0"/>
              </a:spcBef>
              <a:spcAft>
                <a:spcPts val="0"/>
              </a:spcAft>
              <a:buFont typeface="Symbol"/>
              <a:buChar char=""/>
            </a:pPr>
            <a:r>
              <a:rPr lang="ar-IQ" sz="2400" b="1" dirty="0" smtClean="0">
                <a:solidFill>
                  <a:srgbClr val="FFC000"/>
                </a:solidFill>
                <a:effectLst/>
                <a:latin typeface="Simplified Arabic" pitchFamily="18" charset="-78"/>
                <a:cs typeface="Simplified Arabic" pitchFamily="18" charset="-78"/>
              </a:rPr>
              <a:t>العضلة التوأمية                                          </a:t>
            </a:r>
            <a:r>
              <a:rPr lang="en-US" sz="2400" b="1" dirty="0" smtClean="0">
                <a:solidFill>
                  <a:srgbClr val="FFC000"/>
                </a:solidFill>
                <a:effectLst/>
                <a:latin typeface="Simplified Arabic" pitchFamily="18" charset="-78"/>
                <a:cs typeface="Simplified Arabic" pitchFamily="18" charset="-78"/>
              </a:rPr>
              <a:t>Gastrocnemius </a:t>
            </a:r>
            <a:endParaRPr lang="en-US" sz="2400" dirty="0" smtClean="0">
              <a:solidFill>
                <a:srgbClr val="FFC000"/>
              </a:solidFill>
              <a:effectLst/>
              <a:latin typeface="Simplified Arabic" pitchFamily="18" charset="-78"/>
              <a:cs typeface="Simplified Arabic" pitchFamily="18" charset="-78"/>
            </a:endParaRPr>
          </a:p>
          <a:p>
            <a:pPr lvl="0" algn="just">
              <a:spcBef>
                <a:spcPts val="0"/>
              </a:spcBef>
              <a:spcAft>
                <a:spcPts val="0"/>
              </a:spcAft>
              <a:buFont typeface="Wingdings"/>
              <a:buChar char=""/>
            </a:pPr>
            <a:r>
              <a:rPr lang="ar-IQ" sz="2400" b="1" dirty="0" smtClean="0">
                <a:solidFill>
                  <a:srgbClr val="92D050"/>
                </a:solidFill>
                <a:effectLst/>
                <a:latin typeface="Simplified Arabic" pitchFamily="18" charset="-78"/>
                <a:cs typeface="Simplified Arabic" pitchFamily="18" charset="-78"/>
              </a:rPr>
              <a:t>العضلة </a:t>
            </a:r>
            <a:r>
              <a:rPr lang="ar-IQ" sz="2400" b="1" dirty="0" err="1" smtClean="0">
                <a:solidFill>
                  <a:srgbClr val="92D050"/>
                </a:solidFill>
                <a:effectLst/>
                <a:latin typeface="Simplified Arabic" pitchFamily="18" charset="-78"/>
                <a:cs typeface="Simplified Arabic" pitchFamily="18" charset="-78"/>
              </a:rPr>
              <a:t>الأخمصية</a:t>
            </a:r>
            <a:r>
              <a:rPr lang="ar-IQ" sz="2400" b="1" dirty="0" smtClean="0">
                <a:solidFill>
                  <a:srgbClr val="92D050"/>
                </a:solidFill>
                <a:effectLst/>
                <a:latin typeface="Simplified Arabic" pitchFamily="18" charset="-78"/>
                <a:cs typeface="Simplified Arabic" pitchFamily="18" charset="-78"/>
              </a:rPr>
              <a:t>                                                    </a:t>
            </a:r>
            <a:r>
              <a:rPr lang="en-US" sz="2400" b="1" dirty="0" smtClean="0">
                <a:solidFill>
                  <a:srgbClr val="92D050"/>
                </a:solidFill>
                <a:effectLst/>
                <a:latin typeface="Simplified Arabic" pitchFamily="18" charset="-78"/>
                <a:cs typeface="Simplified Arabic" pitchFamily="18" charset="-78"/>
              </a:rPr>
              <a:t>Soleus</a:t>
            </a:r>
            <a:endParaRPr lang="en-US" sz="2400" dirty="0" smtClean="0">
              <a:solidFill>
                <a:srgbClr val="92D050"/>
              </a:solidFill>
              <a:effectLst/>
              <a:latin typeface="Simplified Arabic" pitchFamily="18" charset="-78"/>
              <a:cs typeface="Simplified Arabic" pitchFamily="18" charset="-78"/>
            </a:endParaRPr>
          </a:p>
          <a:p>
            <a:pPr lvl="0" algn="just">
              <a:spcBef>
                <a:spcPts val="0"/>
              </a:spcBef>
              <a:spcAft>
                <a:spcPts val="0"/>
              </a:spcAft>
              <a:buFont typeface="Symbol"/>
              <a:buChar char=""/>
            </a:pPr>
            <a:r>
              <a:rPr lang="ar-IQ" sz="2400" b="1" dirty="0" smtClean="0">
                <a:solidFill>
                  <a:srgbClr val="00B0F0"/>
                </a:solidFill>
                <a:effectLst/>
                <a:latin typeface="Simplified Arabic" pitchFamily="18" charset="-78"/>
                <a:cs typeface="Simplified Arabic" pitchFamily="18" charset="-78"/>
              </a:rPr>
              <a:t>إصابات وتر </a:t>
            </a:r>
            <a:r>
              <a:rPr lang="ar-IQ" sz="2400" b="1" dirty="0" err="1" smtClean="0">
                <a:solidFill>
                  <a:srgbClr val="00B0F0"/>
                </a:solidFill>
                <a:effectLst/>
                <a:latin typeface="Simplified Arabic" pitchFamily="18" charset="-78"/>
                <a:cs typeface="Simplified Arabic" pitchFamily="18" charset="-78"/>
              </a:rPr>
              <a:t>اكيلس</a:t>
            </a:r>
            <a:r>
              <a:rPr lang="ar-IQ" sz="2400" b="1" dirty="0" smtClean="0">
                <a:solidFill>
                  <a:srgbClr val="00B0F0"/>
                </a:solidFill>
                <a:effectLst/>
                <a:latin typeface="Simplified Arabic" pitchFamily="18" charset="-78"/>
                <a:cs typeface="Simplified Arabic" pitchFamily="18" charset="-78"/>
              </a:rPr>
              <a:t> </a:t>
            </a:r>
            <a:r>
              <a:rPr lang="ar-IQ" sz="2400" dirty="0" smtClean="0">
                <a:solidFill>
                  <a:srgbClr val="00B0F0"/>
                </a:solidFill>
                <a:effectLst/>
                <a:latin typeface="Simplified Arabic" pitchFamily="18" charset="-78"/>
                <a:cs typeface="Simplified Arabic" pitchFamily="18" charset="-78"/>
              </a:rPr>
              <a:t>                           </a:t>
            </a:r>
            <a:r>
              <a:rPr lang="en-US" sz="2400" b="1" dirty="0" smtClean="0">
                <a:solidFill>
                  <a:srgbClr val="00B0F0"/>
                </a:solidFill>
                <a:effectLst/>
                <a:latin typeface="Simplified Arabic" pitchFamily="18" charset="-78"/>
                <a:cs typeface="Simplified Arabic" pitchFamily="18" charset="-78"/>
              </a:rPr>
              <a:t>Achilles tendon injuries</a:t>
            </a:r>
            <a:endParaRPr lang="en-US" sz="2400" dirty="0" smtClean="0">
              <a:solidFill>
                <a:srgbClr val="00B0F0"/>
              </a:solidFill>
              <a:effectLst/>
              <a:latin typeface="Simplified Arabic" pitchFamily="18" charset="-78"/>
              <a:cs typeface="Simplified Arabic" pitchFamily="18" charset="-78"/>
            </a:endParaRPr>
          </a:p>
          <a:p>
            <a:pPr marL="228600" indent="-228600" algn="just">
              <a:lnSpc>
                <a:spcPct val="115000"/>
              </a:lnSpc>
              <a:spcBef>
                <a:spcPts val="0"/>
              </a:spcBef>
              <a:spcAft>
                <a:spcPts val="0"/>
              </a:spcAft>
            </a:pPr>
            <a:r>
              <a:rPr lang="ar-SA" sz="2400" b="1" dirty="0">
                <a:solidFill>
                  <a:srgbClr val="6699FF"/>
                </a:solidFill>
                <a:latin typeface="Simplified Arabic" pitchFamily="18" charset="-78"/>
                <a:ea typeface="Calibri"/>
                <a:cs typeface="Simplified Arabic" pitchFamily="18" charset="-78"/>
              </a:rPr>
              <a:t>1ـ إصابات تمزق (سحب الوتر)</a:t>
            </a:r>
            <a:r>
              <a:rPr lang="ar-IQ" sz="2400" b="1" dirty="0">
                <a:solidFill>
                  <a:srgbClr val="6699FF"/>
                </a:solidFill>
                <a:latin typeface="Simplified Arabic" pitchFamily="18" charset="-78"/>
                <a:ea typeface="Calibri"/>
                <a:cs typeface="Simplified Arabic" pitchFamily="18" charset="-78"/>
              </a:rPr>
              <a:t>       </a:t>
            </a:r>
            <a:r>
              <a:rPr lang="ar-IQ" sz="2400" b="1" dirty="0" smtClean="0">
                <a:solidFill>
                  <a:srgbClr val="6699FF"/>
                </a:solidFill>
                <a:latin typeface="Simplified Arabic" pitchFamily="18" charset="-78"/>
                <a:ea typeface="Calibri"/>
                <a:cs typeface="Simplified Arabic" pitchFamily="18" charset="-78"/>
              </a:rPr>
              <a:t>                                     </a:t>
            </a:r>
            <a:r>
              <a:rPr lang="en-US" sz="2400" b="1" dirty="0" smtClean="0">
                <a:solidFill>
                  <a:srgbClr val="6699FF"/>
                </a:solidFill>
                <a:effectLst/>
                <a:latin typeface="Simplified Arabic" pitchFamily="18" charset="-78"/>
                <a:ea typeface="Calibri"/>
                <a:cs typeface="Simplified Arabic" pitchFamily="18" charset="-78"/>
              </a:rPr>
              <a:t>Pull</a:t>
            </a:r>
            <a:endParaRPr lang="en-US" sz="2400" dirty="0">
              <a:solidFill>
                <a:srgbClr val="6699FF"/>
              </a:solidFill>
              <a:latin typeface="Simplified Arabic" pitchFamily="18" charset="-78"/>
              <a:ea typeface="Calibri"/>
              <a:cs typeface="Simplified Arabic" pitchFamily="18" charset="-78"/>
            </a:endParaRPr>
          </a:p>
          <a:p>
            <a:pPr marL="228600" indent="-228600" algn="just">
              <a:lnSpc>
                <a:spcPct val="115000"/>
              </a:lnSpc>
              <a:spcBef>
                <a:spcPts val="0"/>
              </a:spcBef>
              <a:spcAft>
                <a:spcPts val="0"/>
              </a:spcAft>
            </a:pPr>
            <a:r>
              <a:rPr lang="ar-IQ" sz="2400" b="1" dirty="0">
                <a:solidFill>
                  <a:srgbClr val="00CC66"/>
                </a:solidFill>
                <a:latin typeface="Simplified Arabic" pitchFamily="18" charset="-78"/>
                <a:ea typeface="Calibri"/>
                <a:cs typeface="Simplified Arabic" pitchFamily="18" charset="-78"/>
              </a:rPr>
              <a:t>2ـ إصابة قطع وتر </a:t>
            </a:r>
            <a:r>
              <a:rPr lang="ar-IQ" sz="2400" b="1" dirty="0" err="1">
                <a:solidFill>
                  <a:srgbClr val="00CC66"/>
                </a:solidFill>
                <a:latin typeface="Simplified Arabic" pitchFamily="18" charset="-78"/>
                <a:ea typeface="Calibri"/>
                <a:cs typeface="Simplified Arabic" pitchFamily="18" charset="-78"/>
              </a:rPr>
              <a:t>اكيلس</a:t>
            </a:r>
            <a:r>
              <a:rPr lang="ar-IQ" sz="2400" b="1" dirty="0">
                <a:solidFill>
                  <a:srgbClr val="00CC66"/>
                </a:solidFill>
                <a:latin typeface="Simplified Arabic" pitchFamily="18" charset="-78"/>
                <a:ea typeface="Calibri"/>
                <a:cs typeface="Simplified Arabic" pitchFamily="18" charset="-78"/>
              </a:rPr>
              <a:t>         </a:t>
            </a:r>
            <a:r>
              <a:rPr lang="ar-IQ" sz="2400" b="1" dirty="0" smtClean="0">
                <a:solidFill>
                  <a:srgbClr val="00CC66"/>
                </a:solidFill>
                <a:latin typeface="Simplified Arabic" pitchFamily="18" charset="-78"/>
                <a:ea typeface="Calibri"/>
                <a:cs typeface="Simplified Arabic" pitchFamily="18" charset="-78"/>
              </a:rPr>
              <a:t>     </a:t>
            </a:r>
            <a:r>
              <a:rPr lang="en-US" sz="2400" b="1" dirty="0" smtClean="0">
                <a:solidFill>
                  <a:srgbClr val="00CC66"/>
                </a:solidFill>
                <a:effectLst/>
                <a:latin typeface="Simplified Arabic" pitchFamily="18" charset="-78"/>
                <a:ea typeface="Calibri"/>
                <a:cs typeface="Simplified Arabic" pitchFamily="18" charset="-78"/>
              </a:rPr>
              <a:t>Achilles tendon cutoff  injury</a:t>
            </a:r>
            <a:endParaRPr lang="en-US" sz="2400" dirty="0">
              <a:solidFill>
                <a:srgbClr val="00CC66"/>
              </a:solidFill>
              <a:latin typeface="Simplified Arabic" pitchFamily="18" charset="-78"/>
              <a:ea typeface="Calibri"/>
              <a:cs typeface="Simplified Arabic" pitchFamily="18" charset="-78"/>
            </a:endParaRPr>
          </a:p>
          <a:p>
            <a:pPr lvl="0" algn="just">
              <a:spcBef>
                <a:spcPts val="0"/>
              </a:spcBef>
              <a:spcAft>
                <a:spcPts val="0"/>
              </a:spcAft>
              <a:buFont typeface="Symbol"/>
              <a:buChar char=""/>
            </a:pPr>
            <a:r>
              <a:rPr lang="ar-IQ" sz="2400" b="1" dirty="0" smtClean="0">
                <a:solidFill>
                  <a:srgbClr val="FF9999"/>
                </a:solidFill>
                <a:effectLst/>
                <a:latin typeface="Simplified Arabic" pitchFamily="18" charset="-78"/>
                <a:cs typeface="Simplified Arabic" pitchFamily="18" charset="-78"/>
              </a:rPr>
              <a:t>إصابات السحب </a:t>
            </a:r>
            <a:r>
              <a:rPr lang="ar-IQ" sz="2400" b="1" dirty="0" err="1" smtClean="0">
                <a:solidFill>
                  <a:srgbClr val="FF9999"/>
                </a:solidFill>
                <a:effectLst/>
                <a:latin typeface="Simplified Arabic" pitchFamily="18" charset="-78"/>
                <a:cs typeface="Simplified Arabic" pitchFamily="18" charset="-78"/>
              </a:rPr>
              <a:t>المغبني</a:t>
            </a:r>
            <a:r>
              <a:rPr lang="ar-IQ" sz="2400" b="1" dirty="0" smtClean="0">
                <a:solidFill>
                  <a:srgbClr val="FF9999"/>
                </a:solidFill>
                <a:effectLst/>
                <a:latin typeface="Simplified Arabic" pitchFamily="18" charset="-78"/>
                <a:cs typeface="Simplified Arabic" pitchFamily="18" charset="-78"/>
              </a:rPr>
              <a:t>  </a:t>
            </a:r>
            <a:endParaRPr lang="en-US" sz="2400" dirty="0" smtClean="0">
              <a:solidFill>
                <a:srgbClr val="FF9999"/>
              </a:solidFill>
              <a:effectLst/>
              <a:latin typeface="Simplified Arabic" pitchFamily="18" charset="-78"/>
              <a:cs typeface="Simplified Arabic" pitchFamily="18" charset="-78"/>
            </a:endParaRPr>
          </a:p>
          <a:p>
            <a:pPr lvl="0">
              <a:spcBef>
                <a:spcPts val="0"/>
              </a:spcBef>
              <a:spcAft>
                <a:spcPts val="0"/>
              </a:spcAft>
              <a:buFont typeface="Wingdings"/>
              <a:buChar char=""/>
            </a:pPr>
            <a:r>
              <a:rPr lang="ar-IQ" sz="2400" b="1" dirty="0" smtClean="0">
                <a:solidFill>
                  <a:srgbClr val="CC0066"/>
                </a:solidFill>
                <a:effectLst/>
                <a:latin typeface="Simplified Arabic" pitchFamily="18" charset="-78"/>
                <a:cs typeface="Simplified Arabic" pitchFamily="18" charset="-78"/>
              </a:rPr>
              <a:t>فوائد ممارسة الرياضة على القوام</a:t>
            </a:r>
            <a:endParaRPr lang="en-US" sz="2400" dirty="0" smtClean="0">
              <a:solidFill>
                <a:srgbClr val="CC0066"/>
              </a:solidFill>
              <a:effectLst/>
              <a:latin typeface="Simplified Arabic" pitchFamily="18" charset="-78"/>
              <a:cs typeface="Simplified Arabic" pitchFamily="18" charset="-78"/>
            </a:endParaRPr>
          </a:p>
          <a:p>
            <a:pPr lvl="0">
              <a:spcBef>
                <a:spcPts val="0"/>
              </a:spcBef>
              <a:spcAft>
                <a:spcPts val="0"/>
              </a:spcAft>
              <a:buFont typeface="Wingdings"/>
              <a:buChar char=""/>
            </a:pPr>
            <a:r>
              <a:rPr lang="ar-IQ" sz="2400" b="1" dirty="0" smtClean="0">
                <a:effectLst/>
                <a:latin typeface="Simplified Arabic" pitchFamily="18" charset="-78"/>
                <a:cs typeface="Simplified Arabic" pitchFamily="18" charset="-78"/>
              </a:rPr>
              <a:t>الاختلافات بين المرأة والرجل بما يخص الجهاز العضلي</a:t>
            </a:r>
            <a:endParaRPr lang="en-US" sz="2400" dirty="0" smtClean="0">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417372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عنوان 1"/>
          <p:cNvSpPr>
            <a:spLocks noGrp="1"/>
          </p:cNvSpPr>
          <p:nvPr>
            <p:ph type="title"/>
          </p:nvPr>
        </p:nvSpPr>
        <p:spPr/>
        <p:txBody>
          <a:bodyPr/>
          <a:lstStyle/>
          <a:p>
            <a:r>
              <a:rPr lang="ar-IQ" b="1" dirty="0" smtClean="0">
                <a:solidFill>
                  <a:srgbClr val="FF0000"/>
                </a:solidFill>
                <a:latin typeface="Simplified Arabic" pitchFamily="18" charset="-78"/>
                <a:cs typeface="Simplified Arabic" pitchFamily="18" charset="-78"/>
              </a:rPr>
              <a:t>بداية المحاضرة الحادية عشر</a:t>
            </a:r>
          </a:p>
        </p:txBody>
      </p:sp>
      <p:sp>
        <p:nvSpPr>
          <p:cNvPr id="3" name="عنصر نائب للمحتوى 2"/>
          <p:cNvSpPr>
            <a:spLocks noGrp="1"/>
          </p:cNvSpPr>
          <p:nvPr>
            <p:ph idx="1"/>
          </p:nvPr>
        </p:nvSpPr>
        <p:spPr/>
        <p:txBody>
          <a:bodyPr/>
          <a:lstStyle/>
          <a:p>
            <a:pPr>
              <a:defRPr/>
            </a:pPr>
            <a:r>
              <a:rPr lang="ar-IQ" altLang="ar-IQ" sz="4400" b="1" dirty="0">
                <a:solidFill>
                  <a:srgbClr val="FF00FF"/>
                </a:solidFill>
                <a:latin typeface="Simplified Arabic" pitchFamily="18" charset="-78"/>
                <a:ea typeface="+mj-ea"/>
                <a:cs typeface="Simplified Arabic" pitchFamily="18" charset="-78"/>
              </a:rPr>
              <a:t>3ـ5ـ2ـ2 وتر </a:t>
            </a:r>
            <a:r>
              <a:rPr lang="ar-IQ" altLang="ar-IQ" sz="4400" b="1" dirty="0" err="1">
                <a:solidFill>
                  <a:srgbClr val="FF00FF"/>
                </a:solidFill>
                <a:latin typeface="Simplified Arabic" pitchFamily="18" charset="-78"/>
                <a:ea typeface="+mj-ea"/>
                <a:cs typeface="Simplified Arabic" pitchFamily="18" charset="-78"/>
              </a:rPr>
              <a:t>اخيلس</a:t>
            </a:r>
            <a:r>
              <a:rPr lang="ar-IQ" altLang="ar-IQ" sz="4400" b="1" dirty="0">
                <a:solidFill>
                  <a:srgbClr val="FF00FF"/>
                </a:solidFill>
                <a:latin typeface="Simplified Arabic" pitchFamily="18" charset="-78"/>
                <a:ea typeface="+mj-ea"/>
                <a:cs typeface="Simplified Arabic" pitchFamily="18" charset="-78"/>
              </a:rPr>
              <a:t> (العرقوب) </a:t>
            </a:r>
            <a:r>
              <a:rPr lang="ar-IQ" altLang="ar-IQ" sz="4400" b="1" dirty="0" smtClean="0">
                <a:solidFill>
                  <a:srgbClr val="FF00FF"/>
                </a:solidFill>
                <a:latin typeface="Simplified Arabic" pitchFamily="18" charset="-78"/>
                <a:ea typeface="+mj-ea"/>
                <a:cs typeface="Simplified Arabic" pitchFamily="18" charset="-78"/>
              </a:rPr>
              <a:t>وإصابته</a:t>
            </a:r>
          </a:p>
          <a:p>
            <a:pPr marL="0" indent="0">
              <a:buFont typeface="Arial" pitchFamily="34" charset="0"/>
              <a:buNone/>
              <a:defRPr/>
            </a:pPr>
            <a:r>
              <a:rPr lang="ar-IQ" altLang="ar-IQ" sz="4400" b="1" dirty="0" smtClean="0">
                <a:solidFill>
                  <a:srgbClr val="0000FF"/>
                </a:solidFill>
                <a:latin typeface="Simplified Arabic" pitchFamily="18" charset="-78"/>
                <a:ea typeface="+mj-ea"/>
                <a:cs typeface="Simplified Arabic" pitchFamily="18" charset="-78"/>
              </a:rPr>
              <a:t>  </a:t>
            </a:r>
            <a:r>
              <a:rPr lang="en-US" altLang="ar-IQ" sz="4400" b="1" dirty="0">
                <a:solidFill>
                  <a:srgbClr val="0000FF"/>
                </a:solidFill>
                <a:latin typeface="Simplified Arabic" pitchFamily="18" charset="-78"/>
                <a:ea typeface="+mj-ea"/>
                <a:cs typeface="Simplified Arabic" pitchFamily="18" charset="-78"/>
              </a:rPr>
              <a:t>Achilles tendon and </a:t>
            </a:r>
            <a:r>
              <a:rPr lang="en-US" altLang="ar-IQ" sz="4400" b="1" dirty="0" smtClean="0">
                <a:solidFill>
                  <a:srgbClr val="0000FF"/>
                </a:solidFill>
                <a:latin typeface="Simplified Arabic" pitchFamily="18" charset="-78"/>
                <a:ea typeface="+mj-ea"/>
                <a:cs typeface="Simplified Arabic" pitchFamily="18" charset="-78"/>
              </a:rPr>
              <a:t>injuries</a:t>
            </a:r>
            <a:endParaRPr lang="ar-IQ" altLang="ar-IQ" sz="4400" b="1" dirty="0" smtClean="0">
              <a:solidFill>
                <a:srgbClr val="0000FF"/>
              </a:solidFill>
              <a:latin typeface="Simplified Arabic" pitchFamily="18" charset="-78"/>
              <a:ea typeface="+mj-ea"/>
              <a:cs typeface="Simplified Arabic" pitchFamily="18" charset="-78"/>
            </a:endParaRPr>
          </a:p>
        </p:txBody>
      </p:sp>
    </p:spTree>
    <p:extLst>
      <p:ext uri="{BB962C8B-B14F-4D97-AF65-F5344CB8AC3E}">
        <p14:creationId xmlns:p14="http://schemas.microsoft.com/office/powerpoint/2010/main" val="29629012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115888"/>
            <a:ext cx="8229600" cy="576262"/>
          </a:xfrm>
        </p:spPr>
        <p:txBody>
          <a:bodyPr rtlCol="1">
            <a:normAutofit fontScale="90000"/>
          </a:bodyPr>
          <a:lstStyle/>
          <a:p>
            <a:pPr eaLnBrk="1" fontAlgn="auto" hangingPunct="1">
              <a:spcAft>
                <a:spcPts val="0"/>
              </a:spcAft>
              <a:defRPr/>
            </a:pPr>
            <a:r>
              <a:rPr lang="ar-IQ" altLang="ar-IQ" sz="3200" b="1" dirty="0" smtClean="0">
                <a:solidFill>
                  <a:srgbClr val="FF0000"/>
                </a:solidFill>
              </a:rPr>
              <a:t>3ـ5ـ2ـ2 وتر </a:t>
            </a:r>
            <a:r>
              <a:rPr lang="ar-IQ" altLang="ar-IQ" sz="3200" b="1" dirty="0" err="1" smtClean="0">
                <a:solidFill>
                  <a:srgbClr val="FF0000"/>
                </a:solidFill>
              </a:rPr>
              <a:t>اخيلس</a:t>
            </a:r>
            <a:r>
              <a:rPr lang="ar-IQ" altLang="ar-IQ" sz="3200" b="1" dirty="0" smtClean="0">
                <a:solidFill>
                  <a:srgbClr val="FF0000"/>
                </a:solidFill>
              </a:rPr>
              <a:t> (العرقوب) وإصابته  </a:t>
            </a:r>
            <a:r>
              <a:rPr lang="en-US" altLang="ar-IQ" sz="1400" b="1" dirty="0" smtClean="0"/>
              <a:t>Achilles tendon and injuries</a:t>
            </a:r>
          </a:p>
        </p:txBody>
      </p:sp>
      <p:sp>
        <p:nvSpPr>
          <p:cNvPr id="45059" name="Rectangle 3"/>
          <p:cNvSpPr>
            <a:spLocks noGrp="1" noChangeArrowheads="1"/>
          </p:cNvSpPr>
          <p:nvPr>
            <p:ph idx="1"/>
          </p:nvPr>
        </p:nvSpPr>
        <p:spPr>
          <a:xfrm>
            <a:off x="179388" y="908050"/>
            <a:ext cx="8785225" cy="5761038"/>
          </a:xfrm>
        </p:spPr>
        <p:txBody>
          <a:bodyPr/>
          <a:lstStyle/>
          <a:p>
            <a:pPr algn="just" eaLnBrk="1" hangingPunct="1"/>
            <a:r>
              <a:rPr lang="ar-IQ" altLang="ar-IQ" sz="3600" b="1" smtClean="0">
                <a:latin typeface="Simplified Arabic" pitchFamily="18" charset="-78"/>
                <a:cs typeface="Simplified Arabic" pitchFamily="18" charset="-78"/>
              </a:rPr>
              <a:t>مقدمة تشريحية </a:t>
            </a:r>
            <a:r>
              <a:rPr lang="en-US" altLang="ar-IQ" sz="3600" b="1" smtClean="0">
                <a:latin typeface="Simplified Arabic" pitchFamily="18" charset="-78"/>
                <a:cs typeface="Simplified Arabic" pitchFamily="18" charset="-78"/>
              </a:rPr>
              <a:t>Anatomic introduction</a:t>
            </a:r>
          </a:p>
          <a:p>
            <a:pPr algn="just" eaLnBrk="1" hangingPunct="1"/>
            <a:r>
              <a:rPr lang="ar-IQ" altLang="ar-IQ" sz="3600" b="1" smtClean="0">
                <a:latin typeface="Simplified Arabic" pitchFamily="18" charset="-78"/>
                <a:cs typeface="Simplified Arabic" pitchFamily="18" charset="-78"/>
              </a:rPr>
              <a:t>يتكون هذا الوتر من نهايات العضلات وكما المبين تفاصيله بالأتي :ـ </a:t>
            </a:r>
            <a:endParaRPr lang="en-US" altLang="ar-IQ" sz="3600" b="1" smtClean="0">
              <a:latin typeface="Simplified Arabic" pitchFamily="18" charset="-78"/>
              <a:cs typeface="Simplified Arabic" pitchFamily="18" charset="-78"/>
            </a:endParaRPr>
          </a:p>
          <a:p>
            <a:pPr algn="just" eaLnBrk="1" hangingPunct="1"/>
            <a:r>
              <a:rPr lang="ar-IQ" altLang="ar-IQ" sz="3600" b="1" smtClean="0">
                <a:solidFill>
                  <a:srgbClr val="FF0000"/>
                </a:solidFill>
                <a:latin typeface="Simplified Arabic" pitchFamily="18" charset="-78"/>
                <a:cs typeface="Simplified Arabic" pitchFamily="18" charset="-78"/>
              </a:rPr>
              <a:t>العضلة التوأمية </a:t>
            </a:r>
            <a:r>
              <a:rPr lang="en-US" altLang="ar-IQ" sz="3600" b="1" smtClean="0">
                <a:solidFill>
                  <a:srgbClr val="FF0000"/>
                </a:solidFill>
                <a:latin typeface="Simplified Arabic" pitchFamily="18" charset="-78"/>
                <a:cs typeface="Simplified Arabic" pitchFamily="18" charset="-78"/>
              </a:rPr>
              <a:t>Gastrocnemius </a:t>
            </a:r>
            <a:endParaRPr lang="ar-SA" altLang="ar-IQ" sz="3600" b="1" smtClean="0">
              <a:solidFill>
                <a:srgbClr val="FF0000"/>
              </a:solidFill>
              <a:latin typeface="Simplified Arabic" pitchFamily="18" charset="-78"/>
              <a:cs typeface="Simplified Arabic" pitchFamily="18" charset="-78"/>
            </a:endParaRPr>
          </a:p>
          <a:p>
            <a:pPr algn="just" eaLnBrk="1" hangingPunct="1"/>
            <a:r>
              <a:rPr lang="ar-IQ" altLang="ar-IQ" sz="3600" b="1" smtClean="0">
                <a:latin typeface="Simplified Arabic" pitchFamily="18" charset="-78"/>
                <a:cs typeface="Simplified Arabic" pitchFamily="18" charset="-78"/>
              </a:rPr>
              <a:t>تكون معظم الكتلة اللحمية في القسم العلوي الخلفي للساق (الحماة) وهي عضلة سطحية تُغطي بقية</a:t>
            </a:r>
            <a:r>
              <a:rPr lang="en-US" altLang="ar-IQ" sz="3600" b="1" smtClean="0">
                <a:latin typeface="Simplified Arabic" pitchFamily="18" charset="-78"/>
                <a:cs typeface="Simplified Arabic" pitchFamily="18" charset="-78"/>
              </a:rPr>
              <a:t> </a:t>
            </a:r>
            <a:r>
              <a:rPr lang="ar-IQ" altLang="ar-IQ" sz="3600" b="1" smtClean="0">
                <a:latin typeface="Simplified Arabic" pitchFamily="18" charset="-78"/>
                <a:cs typeface="Simplified Arabic" pitchFamily="18" charset="-78"/>
              </a:rPr>
              <a:t>عضلات المنطقة من الخلف </a:t>
            </a:r>
          </a:p>
          <a:p>
            <a:pPr algn="just" eaLnBrk="1" hangingPunct="1"/>
            <a:r>
              <a:rPr lang="ar-IQ" altLang="ar-IQ" sz="3600" b="1" smtClean="0">
                <a:latin typeface="Simplified Arabic" pitchFamily="18" charset="-78"/>
                <a:cs typeface="Simplified Arabic" pitchFamily="18" charset="-78"/>
              </a:rPr>
              <a:t>وترتبط عظم الفخذ بعظم العقب. </a:t>
            </a:r>
            <a:endParaRPr lang="en-US" altLang="ar-IQ" sz="3600" b="1" smtClean="0">
              <a:latin typeface="Simplified Arabic" pitchFamily="18" charset="-78"/>
              <a:cs typeface="Simplified Arabic" pitchFamily="18" charset="-78"/>
            </a:endParaRPr>
          </a:p>
        </p:txBody>
      </p:sp>
    </p:spTree>
    <p:extLst>
      <p:ext uri="{BB962C8B-B14F-4D97-AF65-F5344CB8AC3E}">
        <p14:creationId xmlns:p14="http://schemas.microsoft.com/office/powerpoint/2010/main" val="404265653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115888"/>
            <a:ext cx="8229600" cy="504825"/>
          </a:xfrm>
        </p:spPr>
        <p:txBody>
          <a:bodyPr rtlCol="1">
            <a:normAutofit fontScale="90000"/>
          </a:bodyPr>
          <a:lstStyle/>
          <a:p>
            <a:pPr eaLnBrk="1" fontAlgn="auto" hangingPunct="1">
              <a:spcAft>
                <a:spcPts val="0"/>
              </a:spcAft>
              <a:defRPr/>
            </a:pPr>
            <a:r>
              <a:rPr lang="en-US" altLang="ar-IQ" sz="4000" dirty="0" smtClean="0">
                <a:solidFill>
                  <a:srgbClr val="FF0000"/>
                </a:solidFill>
              </a:rPr>
              <a:t> </a:t>
            </a:r>
            <a:r>
              <a:rPr lang="ar-IQ" altLang="ar-IQ" sz="2800" b="1" dirty="0" smtClean="0">
                <a:solidFill>
                  <a:srgbClr val="FF0000"/>
                </a:solidFill>
              </a:rPr>
              <a:t>العضلة التوأمية</a:t>
            </a:r>
            <a:endParaRPr lang="en-US" altLang="ar-IQ" sz="2800" b="1" dirty="0" smtClean="0">
              <a:solidFill>
                <a:srgbClr val="FF0000"/>
              </a:solidFill>
            </a:endParaRPr>
          </a:p>
        </p:txBody>
      </p:sp>
      <p:sp>
        <p:nvSpPr>
          <p:cNvPr id="46083" name="Rectangle 3"/>
          <p:cNvSpPr>
            <a:spLocks noGrp="1" noChangeArrowheads="1"/>
          </p:cNvSpPr>
          <p:nvPr>
            <p:ph idx="1"/>
          </p:nvPr>
        </p:nvSpPr>
        <p:spPr>
          <a:xfrm>
            <a:off x="179388" y="765175"/>
            <a:ext cx="8785225" cy="5903913"/>
          </a:xfrm>
        </p:spPr>
        <p:txBody>
          <a:bodyPr/>
          <a:lstStyle/>
          <a:p>
            <a:pPr algn="just" eaLnBrk="1" hangingPunct="1">
              <a:lnSpc>
                <a:spcPct val="90000"/>
              </a:lnSpc>
            </a:pPr>
            <a:r>
              <a:rPr lang="ar-IQ" altLang="ar-IQ" sz="2800" b="1" smtClean="0">
                <a:solidFill>
                  <a:srgbClr val="FF0000"/>
                </a:solidFill>
                <a:latin typeface="Simplified Arabic" pitchFamily="18" charset="-78"/>
                <a:cs typeface="Simplified Arabic" pitchFamily="18" charset="-78"/>
              </a:rPr>
              <a:t>ـ الأصل </a:t>
            </a:r>
            <a:r>
              <a:rPr lang="ar-IQ" altLang="ar-IQ" sz="2800" b="1" smtClean="0">
                <a:latin typeface="Simplified Arabic" pitchFamily="18" charset="-78"/>
                <a:cs typeface="Simplified Arabic" pitchFamily="18" charset="-78"/>
              </a:rPr>
              <a:t>: تنشأ برأسين هما الرأس الإنسي والرأس الوحشي من القسم العلوي الخلفي للقمة الإنسية ومن القسم الوحشي للقمة الوحشية </a:t>
            </a:r>
            <a:r>
              <a:rPr lang="ar-IQ" altLang="ar-IQ" sz="2800" b="1" smtClean="0">
                <a:solidFill>
                  <a:srgbClr val="CC0099"/>
                </a:solidFill>
                <a:latin typeface="Simplified Arabic" pitchFamily="18" charset="-78"/>
                <a:cs typeface="Simplified Arabic" pitchFamily="18" charset="-78"/>
              </a:rPr>
              <a:t>لعظم الفخذ على التوالي ومن محفظة مفصل الركبة.</a:t>
            </a:r>
          </a:p>
          <a:p>
            <a:pPr algn="just" eaLnBrk="1" hangingPunct="1">
              <a:lnSpc>
                <a:spcPct val="90000"/>
              </a:lnSpc>
            </a:pPr>
            <a:r>
              <a:rPr lang="ar-IQ" altLang="ar-IQ" sz="2800" b="1" smtClean="0">
                <a:latin typeface="Simplified Arabic" pitchFamily="18" charset="-78"/>
                <a:cs typeface="Simplified Arabic" pitchFamily="18" charset="-78"/>
              </a:rPr>
              <a:t>يمر الرأسان إلى الأسفل ويبقيان مفصولين عن بعضهما البعض ولكنهما متقابلين.</a:t>
            </a:r>
          </a:p>
          <a:p>
            <a:pPr algn="just" eaLnBrk="1" hangingPunct="1">
              <a:lnSpc>
                <a:spcPct val="90000"/>
              </a:lnSpc>
            </a:pPr>
            <a:r>
              <a:rPr lang="ar-IQ" altLang="ar-IQ" sz="2800" b="1" smtClean="0">
                <a:latin typeface="Simplified Arabic" pitchFamily="18" charset="-78"/>
                <a:cs typeface="Simplified Arabic" pitchFamily="18" charset="-78"/>
              </a:rPr>
              <a:t>وفي منتصف الساق يرتبط هذان الرأسان بصفاق في القسم الأمامي من العضلة ثم ينتهي هذا الصفاق مع بعض الألياف العضلية بوتر مدور يُسمى وتر العرقوب (وتر اكيلس   </a:t>
            </a:r>
            <a:r>
              <a:rPr lang="en-US" altLang="ar-IQ" sz="2800" b="1" smtClean="0">
                <a:latin typeface="Simplified Arabic" pitchFamily="18" charset="-78"/>
                <a:cs typeface="Simplified Arabic" pitchFamily="18" charset="-78"/>
              </a:rPr>
              <a:t>Achilles tendon</a:t>
            </a:r>
            <a:r>
              <a:rPr lang="ar-IQ" altLang="ar-IQ" sz="2800" b="1" smtClean="0">
                <a:latin typeface="Simplified Arabic" pitchFamily="18" charset="-78"/>
                <a:cs typeface="Simplified Arabic" pitchFamily="18" charset="-78"/>
              </a:rPr>
              <a:t> ) حيث يبدأ من منتصف الساق.</a:t>
            </a:r>
          </a:p>
          <a:p>
            <a:pPr algn="just" eaLnBrk="1" hangingPunct="1">
              <a:lnSpc>
                <a:spcPct val="90000"/>
              </a:lnSpc>
            </a:pPr>
            <a:r>
              <a:rPr lang="ar-IQ" altLang="ar-IQ" sz="2800" b="1" smtClean="0">
                <a:latin typeface="Simplified Arabic" pitchFamily="18" charset="-78"/>
                <a:cs typeface="Simplified Arabic" pitchFamily="18" charset="-78"/>
              </a:rPr>
              <a:t>وهو </a:t>
            </a:r>
            <a:r>
              <a:rPr lang="ar-IQ" altLang="ar-IQ" sz="2800" b="1" smtClean="0">
                <a:solidFill>
                  <a:srgbClr val="FF0000"/>
                </a:solidFill>
                <a:latin typeface="Simplified Arabic" pitchFamily="18" charset="-78"/>
                <a:cs typeface="Simplified Arabic" pitchFamily="18" charset="-78"/>
              </a:rPr>
              <a:t>أقوى وأسمك وتر </a:t>
            </a:r>
            <a:r>
              <a:rPr lang="ar-IQ" altLang="ar-IQ" sz="2800" b="1" smtClean="0">
                <a:latin typeface="Simplified Arabic" pitchFamily="18" charset="-78"/>
                <a:cs typeface="Simplified Arabic" pitchFamily="18" charset="-78"/>
              </a:rPr>
              <a:t>في جسم الإنسان ويمكن رؤيته ولمسه بوضوح في القسم الخلفي لمفصل الكاحل وينتهي عنده وتر العضلة الأخمصية (</a:t>
            </a:r>
            <a:r>
              <a:rPr lang="en-US" altLang="ar-IQ" sz="2800" b="1" smtClean="0">
                <a:latin typeface="Simplified Arabic" pitchFamily="18" charset="-78"/>
                <a:cs typeface="Simplified Arabic" pitchFamily="18" charset="-78"/>
              </a:rPr>
              <a:t>Soleus</a:t>
            </a:r>
            <a:r>
              <a:rPr lang="ar-IQ" altLang="ar-IQ" sz="2800" b="1" smtClean="0">
                <a:latin typeface="Simplified Arabic" pitchFamily="18" charset="-78"/>
                <a:cs typeface="Simplified Arabic" pitchFamily="18" charset="-78"/>
              </a:rPr>
              <a:t>) بالإضافة لوتر العضلة التوأمية الساقية </a:t>
            </a:r>
          </a:p>
          <a:p>
            <a:pPr algn="just" eaLnBrk="1" hangingPunct="1">
              <a:lnSpc>
                <a:spcPct val="90000"/>
              </a:lnSpc>
            </a:pPr>
            <a:r>
              <a:rPr lang="ar-IQ" altLang="ar-IQ" sz="2800" b="1" smtClean="0">
                <a:latin typeface="Simplified Arabic" pitchFamily="18" charset="-78"/>
                <a:cs typeface="Simplified Arabic" pitchFamily="18" charset="-78"/>
              </a:rPr>
              <a:t>يبلغ طول وتر اكيلس حوالي (15 سم).</a:t>
            </a:r>
            <a:endParaRPr lang="en-US" altLang="ar-IQ" sz="2800" b="1" smtClean="0">
              <a:latin typeface="Simplified Arabic" pitchFamily="18" charset="-78"/>
              <a:cs typeface="Simplified Arabic" pitchFamily="18" charset="-78"/>
            </a:endParaRPr>
          </a:p>
        </p:txBody>
      </p:sp>
    </p:spTree>
    <p:extLst>
      <p:ext uri="{BB962C8B-B14F-4D97-AF65-F5344CB8AC3E}">
        <p14:creationId xmlns:p14="http://schemas.microsoft.com/office/powerpoint/2010/main" val="239605283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188913"/>
            <a:ext cx="8229600" cy="503237"/>
          </a:xfrm>
        </p:spPr>
        <p:txBody>
          <a:bodyPr rtlCol="1">
            <a:normAutofit fontScale="90000"/>
          </a:bodyPr>
          <a:lstStyle/>
          <a:p>
            <a:pPr eaLnBrk="1" fontAlgn="auto" hangingPunct="1">
              <a:spcAft>
                <a:spcPts val="0"/>
              </a:spcAft>
              <a:defRPr/>
            </a:pPr>
            <a:r>
              <a:rPr lang="ar-IQ" altLang="ar-IQ" sz="3200" b="1" dirty="0" smtClean="0">
                <a:solidFill>
                  <a:srgbClr val="FF0000"/>
                </a:solidFill>
              </a:rPr>
              <a:t>مغرز (مدغم) العضلة التوأمية</a:t>
            </a:r>
            <a:endParaRPr lang="en-US" altLang="ar-IQ" sz="3200" b="1" dirty="0" smtClean="0">
              <a:solidFill>
                <a:srgbClr val="FF0000"/>
              </a:solidFill>
            </a:endParaRPr>
          </a:p>
        </p:txBody>
      </p:sp>
      <p:sp>
        <p:nvSpPr>
          <p:cNvPr id="47107" name="Rectangle 3"/>
          <p:cNvSpPr>
            <a:spLocks noGrp="1" noChangeArrowheads="1"/>
          </p:cNvSpPr>
          <p:nvPr>
            <p:ph idx="1"/>
          </p:nvPr>
        </p:nvSpPr>
        <p:spPr>
          <a:xfrm>
            <a:off x="179388" y="908050"/>
            <a:ext cx="8713787" cy="5689600"/>
          </a:xfrm>
        </p:spPr>
        <p:txBody>
          <a:bodyPr/>
          <a:lstStyle/>
          <a:p>
            <a:pPr algn="just" eaLnBrk="1" hangingPunct="1"/>
            <a:r>
              <a:rPr lang="ar-IQ" altLang="ar-IQ" b="1" smtClean="0">
                <a:latin typeface="Simplified Arabic" pitchFamily="18" charset="-78"/>
                <a:cs typeface="Simplified Arabic" pitchFamily="18" charset="-78"/>
              </a:rPr>
              <a:t>ـ</a:t>
            </a:r>
            <a:r>
              <a:rPr lang="ar-IQ" altLang="ar-IQ" b="1" smtClean="0">
                <a:solidFill>
                  <a:srgbClr val="FF0000"/>
                </a:solidFill>
                <a:latin typeface="Simplified Arabic" pitchFamily="18" charset="-78"/>
                <a:cs typeface="Simplified Arabic" pitchFamily="18" charset="-78"/>
              </a:rPr>
              <a:t> المغرز </a:t>
            </a:r>
            <a:r>
              <a:rPr lang="ar-IQ" altLang="ar-IQ" b="1" smtClean="0">
                <a:latin typeface="Simplified Arabic" pitchFamily="18" charset="-78"/>
                <a:cs typeface="Simplified Arabic" pitchFamily="18" charset="-78"/>
              </a:rPr>
              <a:t>: يمتد وتر العرقوب (وتر اكيلس   </a:t>
            </a:r>
            <a:r>
              <a:rPr lang="en-US" altLang="ar-IQ" b="1" smtClean="0">
                <a:latin typeface="Simplified Arabic" pitchFamily="18" charset="-78"/>
                <a:cs typeface="Simplified Arabic" pitchFamily="18" charset="-78"/>
              </a:rPr>
              <a:t>Achilles tendon</a:t>
            </a:r>
            <a:r>
              <a:rPr lang="ar-IQ" altLang="ar-IQ" b="1" smtClean="0">
                <a:latin typeface="Simplified Arabic" pitchFamily="18" charset="-78"/>
                <a:cs typeface="Simplified Arabic" pitchFamily="18" charset="-78"/>
              </a:rPr>
              <a:t> ) إلى الأسفل حيث يبدأ بالتضييق مع الزيادة في السمك حتى يصل قرب </a:t>
            </a:r>
            <a:r>
              <a:rPr lang="ar-IQ" altLang="ar-IQ" b="1" smtClean="0">
                <a:solidFill>
                  <a:srgbClr val="FF0000"/>
                </a:solidFill>
                <a:latin typeface="Simplified Arabic" pitchFamily="18" charset="-78"/>
                <a:cs typeface="Simplified Arabic" pitchFamily="18" charset="-78"/>
              </a:rPr>
              <a:t>عظم العقب</a:t>
            </a:r>
            <a:r>
              <a:rPr lang="ar-IQ" altLang="ar-IQ" b="1" smtClean="0">
                <a:latin typeface="Simplified Arabic" pitchFamily="18" charset="-78"/>
                <a:cs typeface="Simplified Arabic" pitchFamily="18" charset="-78"/>
              </a:rPr>
              <a:t> حيث يتسع وينغرز في القسم الوسطي للسطح الخلفي لعظم العقب.</a:t>
            </a:r>
          </a:p>
          <a:p>
            <a:pPr algn="just" eaLnBrk="1" hangingPunct="1"/>
            <a:r>
              <a:rPr lang="ar-IQ" altLang="ar-IQ" b="1" smtClean="0">
                <a:latin typeface="Simplified Arabic" pitchFamily="18" charset="-78"/>
                <a:cs typeface="Simplified Arabic" pitchFamily="18" charset="-78"/>
              </a:rPr>
              <a:t>ويفصل الوتر عن القسم العلوي لعظم العقب </a:t>
            </a:r>
            <a:r>
              <a:rPr lang="ar-IQ" altLang="ar-IQ" b="1" smtClean="0">
                <a:solidFill>
                  <a:srgbClr val="FF0000"/>
                </a:solidFill>
                <a:latin typeface="Simplified Arabic" pitchFamily="18" charset="-78"/>
                <a:cs typeface="Simplified Arabic" pitchFamily="18" charset="-78"/>
              </a:rPr>
              <a:t>جراب</a:t>
            </a:r>
            <a:r>
              <a:rPr lang="ar-IQ" altLang="ar-IQ" b="1" smtClean="0">
                <a:latin typeface="Simplified Arabic" pitchFamily="18" charset="-78"/>
                <a:cs typeface="Simplified Arabic" pitchFamily="18" charset="-78"/>
              </a:rPr>
              <a:t> ، بينما تُغطي وسادة شحميه ليفية الثلث السفلي للسطح الخلفي لعظم العقب.</a:t>
            </a:r>
          </a:p>
          <a:p>
            <a:pPr algn="just" eaLnBrk="1" hangingPunct="1"/>
            <a:r>
              <a:rPr lang="ar-IQ" altLang="ar-IQ" b="1" smtClean="0">
                <a:latin typeface="Simplified Arabic" pitchFamily="18" charset="-78"/>
                <a:cs typeface="Simplified Arabic" pitchFamily="18" charset="-78"/>
              </a:rPr>
              <a:t>ويحوي هذا الوتر على مغرز وتر العضلة الأخمصية (</a:t>
            </a:r>
            <a:r>
              <a:rPr lang="en-US" altLang="ar-IQ" b="1" smtClean="0">
                <a:latin typeface="Simplified Arabic" pitchFamily="18" charset="-78"/>
                <a:cs typeface="Simplified Arabic" pitchFamily="18" charset="-78"/>
              </a:rPr>
              <a:t>Soleus</a:t>
            </a:r>
            <a:r>
              <a:rPr lang="ar-IQ" altLang="ar-IQ" b="1" smtClean="0">
                <a:latin typeface="Simplified Arabic" pitchFamily="18" charset="-78"/>
                <a:cs typeface="Simplified Arabic" pitchFamily="18" charset="-78"/>
              </a:rPr>
              <a:t>).</a:t>
            </a:r>
          </a:p>
          <a:p>
            <a:pPr algn="just" eaLnBrk="1" hangingPunct="1"/>
            <a:r>
              <a:rPr lang="ar-IQ" altLang="ar-IQ" b="1" smtClean="0">
                <a:solidFill>
                  <a:srgbClr val="CC0099"/>
                </a:solidFill>
                <a:latin typeface="Simplified Arabic" pitchFamily="18" charset="-78"/>
                <a:cs typeface="Simplified Arabic" pitchFamily="18" charset="-78"/>
              </a:rPr>
              <a:t>أي إن وتر العقب (أخيلس) هو وتر العضلة التوأمية الساقية والعضلة الأخمصية.</a:t>
            </a:r>
            <a:endParaRPr lang="en-US" altLang="ar-IQ" b="1" smtClean="0">
              <a:solidFill>
                <a:srgbClr val="CC0099"/>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76072643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706437"/>
          </a:xfrm>
        </p:spPr>
        <p:txBody>
          <a:bodyPr/>
          <a:lstStyle/>
          <a:p>
            <a:pPr eaLnBrk="1" hangingPunct="1"/>
            <a:r>
              <a:rPr lang="ar-IQ" altLang="ar-IQ" sz="3200" b="1" smtClean="0">
                <a:solidFill>
                  <a:srgbClr val="FF0000"/>
                </a:solidFill>
              </a:rPr>
              <a:t>صورة توضح وتر اكيلس</a:t>
            </a:r>
            <a:endParaRPr lang="en-US" altLang="ar-IQ" sz="3200" b="1" smtClean="0">
              <a:solidFill>
                <a:srgbClr val="FF0000"/>
              </a:solidFill>
            </a:endParaRPr>
          </a:p>
        </p:txBody>
      </p:sp>
      <p:pic>
        <p:nvPicPr>
          <p:cNvPr id="48131" name="Picture 4" descr="untitle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9750" y="1125538"/>
            <a:ext cx="8064500" cy="5399087"/>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13174166"/>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2053</Words>
  <Application>Microsoft Office PowerPoint</Application>
  <PresentationFormat>عرض على الشاشة (3:4)‏</PresentationFormat>
  <Paragraphs>174</Paragraphs>
  <Slides>37</Slides>
  <Notes>0</Notes>
  <HiddenSlides>0</HiddenSlides>
  <MMClips>0</MMClips>
  <ScaleCrop>false</ScaleCrop>
  <HeadingPairs>
    <vt:vector size="4" baseType="variant">
      <vt:variant>
        <vt:lpstr>نسق</vt:lpstr>
      </vt:variant>
      <vt:variant>
        <vt:i4>1</vt:i4>
      </vt:variant>
      <vt:variant>
        <vt:lpstr>عناوين الشرائح</vt:lpstr>
      </vt:variant>
      <vt:variant>
        <vt:i4>37</vt:i4>
      </vt:variant>
    </vt:vector>
  </HeadingPairs>
  <TitlesOfParts>
    <vt:vector size="38" baseType="lpstr">
      <vt:lpstr>نسق Office</vt:lpstr>
      <vt:lpstr>11</vt:lpstr>
      <vt:lpstr>بسم الله الرحمن الرحيم </vt:lpstr>
      <vt:lpstr>تذكير : وصلنا بالمحاضرة السابقة (10) إلى موضوع</vt:lpstr>
      <vt:lpstr>المحاضرة الحادية عشر : الجهاز العضلي وإصاباته :(الجزء الثالث)</vt:lpstr>
      <vt:lpstr>بداية المحاضرة الحادية عشر</vt:lpstr>
      <vt:lpstr>3ـ5ـ2ـ2 وتر اخيلس (العرقوب) وإصابته  Achilles tendon and injuries</vt:lpstr>
      <vt:lpstr> العضلة التوأمية</vt:lpstr>
      <vt:lpstr>مغرز (مدغم) العضلة التوأمية</vt:lpstr>
      <vt:lpstr>صورة توضح وتر اكيلس</vt:lpstr>
      <vt:lpstr>وظيفة العضلة التوأمية Gastrocnemius Function of </vt:lpstr>
      <vt:lpstr>العضلة الأخمصية  Soleus </vt:lpstr>
      <vt:lpstr>وظيفة العضلة الأخمصية </vt:lpstr>
      <vt:lpstr>ميكانيكية عمل وتر اكيلس  Mechanism of action for Achilles tendon</vt:lpstr>
      <vt:lpstr>دور وتر اكيلس في انتقال وزن الجسم</vt:lpstr>
      <vt:lpstr>صورة توضح العظم الزورقي</vt:lpstr>
      <vt:lpstr>إصابات وتر اكيلس : Achilles tendon injuries </vt:lpstr>
      <vt:lpstr>صورة توضح إصابة وتر أكيلس</vt:lpstr>
      <vt:lpstr>س : ماهي أسباب إصابة سحب وتر أكيلس    </vt:lpstr>
      <vt:lpstr>أعراض إصابة سحب وتر أكيلس </vt:lpstr>
      <vt:lpstr>إسعافات إصابة سحب وتر أكيلس </vt:lpstr>
      <vt:lpstr>علاج إصابة سحب وتر أكيلس </vt:lpstr>
      <vt:lpstr>2ـ إصابة قطع وتر اكيلس  Achilles tendon cutoff  injury</vt:lpstr>
      <vt:lpstr> س: ماهي ميكانيكية إصابة قطع وتر اكيلس</vt:lpstr>
      <vt:lpstr>س : ماهي أسباب إصابة قطع وتر اكيلس </vt:lpstr>
      <vt:lpstr>الوقاية من إصابة قطع وتر اكيلس </vt:lpstr>
      <vt:lpstr>أعراض إصابة قطع وتر اكيلس </vt:lpstr>
      <vt:lpstr>علامات قطع وتر اكيلس  Achilles tendon cutoff  signals</vt:lpstr>
      <vt:lpstr>علاج قطع وتر اكيلس </vt:lpstr>
      <vt:lpstr>محور جديد من محاور المحاضرة</vt:lpstr>
      <vt:lpstr>إصابات السحب المغبني  </vt:lpstr>
      <vt:lpstr>الأعراض Symptoms   لإصابة السحب المغبني </vt:lpstr>
      <vt:lpstr>العلاج Therapeutic  لإصابة السحب المغبني </vt:lpstr>
      <vt:lpstr>فوائد ممارسة الرياضة على القوام</vt:lpstr>
      <vt:lpstr>الاختلافات بين المرأة والرجل بما يخص الجهاز العضلي</vt:lpstr>
      <vt:lpstr>تكملة الفروق بين الاناث والذكور</vt:lpstr>
      <vt:lpstr>انتهت المحاضرة رقم 11</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dc:title>
  <dc:creator>Dr.hassan</dc:creator>
  <cp:lastModifiedBy>Maher</cp:lastModifiedBy>
  <cp:revision>15</cp:revision>
  <dcterms:created xsi:type="dcterms:W3CDTF">2024-09-21T07:24:53Z</dcterms:created>
  <dcterms:modified xsi:type="dcterms:W3CDTF">2024-10-18T20:29:14Z</dcterms:modified>
</cp:coreProperties>
</file>