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8" r:id="rId2"/>
    <p:sldId id="260" r:id="rId3"/>
    <p:sldId id="261" r:id="rId4"/>
    <p:sldId id="262" r:id="rId5"/>
    <p:sldId id="326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323" r:id="rId18"/>
    <p:sldId id="274" r:id="rId19"/>
    <p:sldId id="275" r:id="rId20"/>
    <p:sldId id="276" r:id="rId21"/>
    <p:sldId id="277" r:id="rId22"/>
    <p:sldId id="314" r:id="rId23"/>
    <p:sldId id="278" r:id="rId24"/>
    <p:sldId id="279" r:id="rId25"/>
    <p:sldId id="315" r:id="rId26"/>
    <p:sldId id="280" r:id="rId27"/>
    <p:sldId id="281" r:id="rId28"/>
    <p:sldId id="282" r:id="rId29"/>
    <p:sldId id="316" r:id="rId30"/>
    <p:sldId id="283" r:id="rId31"/>
    <p:sldId id="317" r:id="rId32"/>
    <p:sldId id="318" r:id="rId33"/>
    <p:sldId id="321" r:id="rId34"/>
    <p:sldId id="322" r:id="rId35"/>
    <p:sldId id="319" r:id="rId36"/>
    <p:sldId id="320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324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25" r:id="rId64"/>
    <p:sldId id="309" r:id="rId65"/>
    <p:sldId id="310" r:id="rId66"/>
    <p:sldId id="311" r:id="rId67"/>
    <p:sldId id="312" r:id="rId68"/>
    <p:sldId id="313" r:id="rId6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CC00FF"/>
    <a:srgbClr val="FF66CC"/>
    <a:srgbClr val="9900CC"/>
    <a:srgbClr val="FF00FF"/>
    <a:srgbClr val="CC9900"/>
    <a:srgbClr val="CC6600"/>
    <a:srgbClr val="6666FF"/>
    <a:srgbClr val="00CC00"/>
    <a:srgbClr val="25E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56A0CB-384F-4931-B715-9B96C65CA83F}" type="datetimeFigureOut">
              <a:rPr lang="ar-IQ"/>
              <a:pPr>
                <a:defRPr/>
              </a:pPr>
              <a:t>18/03/1446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11289C-C9E0-43A7-94CD-57B980027869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7427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B1BAE5-DDA8-4B2A-B905-772A086B5870}" type="datetimeFigureOut">
              <a:rPr lang="ar-IQ"/>
              <a:pPr>
                <a:defRPr/>
              </a:pPr>
              <a:t>18/03/1446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4CFA49-F6AB-432D-A196-5FC05FB56A2D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0244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5E56AA-80F8-4DB1-B11F-F600F4A6A501}" type="datetimeFigureOut">
              <a:rPr lang="ar-IQ"/>
              <a:pPr>
                <a:defRPr/>
              </a:pPr>
              <a:t>18/03/1446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215032E-2BCD-4C5F-9191-A0B32AD08700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9565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0D87C9-A052-4B9E-B256-090413483246}" type="datetimeFigureOut">
              <a:rPr lang="ar-IQ"/>
              <a:pPr>
                <a:defRPr/>
              </a:pPr>
              <a:t>18/03/1446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1B31BF-CC75-4FDA-A001-D8B6CFDF83FB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421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05FFCB-843C-420E-B044-F89AEE1E92CB}" type="datetimeFigureOut">
              <a:rPr lang="ar-IQ"/>
              <a:pPr>
                <a:defRPr/>
              </a:pPr>
              <a:t>18/03/1446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ED268F-2FFF-40BC-BF5B-89A2C5B3D1A3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3558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1201AE-B565-480F-83BC-579E7C6542B6}" type="datetimeFigureOut">
              <a:rPr lang="ar-IQ"/>
              <a:pPr>
                <a:defRPr/>
              </a:pPr>
              <a:t>18/03/1446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F02525-447D-4072-AE7A-00632D021C90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0021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03E93DC-478E-4591-BA64-867B2352E973}" type="datetimeFigureOut">
              <a:rPr lang="ar-IQ"/>
              <a:pPr>
                <a:defRPr/>
              </a:pPr>
              <a:t>18/03/1446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50EC90-6917-4AE3-B080-BDDB1527C683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003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09146B-A9DD-450D-83DC-6C07206EA440}" type="datetimeFigureOut">
              <a:rPr lang="ar-IQ"/>
              <a:pPr>
                <a:defRPr/>
              </a:pPr>
              <a:t>18/03/1446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F33FD1-9A55-4188-B603-BB4F88C3D459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456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50D5FF-D942-48BC-8293-F1225A247831}" type="datetimeFigureOut">
              <a:rPr lang="ar-IQ"/>
              <a:pPr>
                <a:defRPr/>
              </a:pPr>
              <a:t>18/03/1446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4DAE96-9D42-4485-AB56-ABDC3A291528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8989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D35421-A2C3-4991-B8E0-0401215B2200}" type="datetimeFigureOut">
              <a:rPr lang="ar-IQ"/>
              <a:pPr>
                <a:defRPr/>
              </a:pPr>
              <a:t>18/03/1446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0F8595-1DDF-4E5E-995A-52D79D089C69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2713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6416E8-BF0D-4B10-B887-C882A33F3771}" type="datetimeFigureOut">
              <a:rPr lang="ar-IQ"/>
              <a:pPr>
                <a:defRPr/>
              </a:pPr>
              <a:t>18/03/1446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814085-4EFF-4700-B811-CF5FAB85768C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9649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ar-IQ" smtClean="0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 smtClean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C91C5CF7-49C1-4DF2-8F88-C64F3160FD49}" type="datetimeFigureOut">
              <a:rPr lang="ar-IQ"/>
              <a:pPr>
                <a:defRPr/>
              </a:pPr>
              <a:t>18/03/1446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86F5663F-11DE-42BA-8698-FFE8E1CCDF25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1399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371600"/>
          </a:xfrm>
        </p:spPr>
        <p:txBody>
          <a:bodyPr/>
          <a:lstStyle/>
          <a:p>
            <a:r>
              <a:rPr lang="ar-IQ" sz="9600" b="1" dirty="0" smtClean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7772400" cy="4648200"/>
          </a:xfrm>
        </p:spPr>
        <p:txBody>
          <a:bodyPr rtlCol="1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IQ" sz="3600" b="1" dirty="0" smtClean="0">
                <a:solidFill>
                  <a:srgbClr val="002060"/>
                </a:solidFill>
              </a:rPr>
              <a:t>المحاضرة 12</a:t>
            </a:r>
          </a:p>
          <a:p>
            <a:pPr fontAlgn="auto">
              <a:spcAft>
                <a:spcPts val="0"/>
              </a:spcAft>
              <a:defRPr/>
            </a:pPr>
            <a:r>
              <a:rPr lang="ar-IQ" sz="3600" b="1" dirty="0" smtClean="0">
                <a:solidFill>
                  <a:srgbClr val="00B050"/>
                </a:solidFill>
              </a:rPr>
              <a:t>العام الدراسي</a:t>
            </a:r>
          </a:p>
          <a:p>
            <a:pPr fontAlgn="auto">
              <a:spcAft>
                <a:spcPts val="0"/>
              </a:spcAft>
              <a:defRPr/>
            </a:pPr>
            <a:r>
              <a:rPr lang="ar-IQ" sz="3600" b="1" dirty="0" smtClean="0">
                <a:solidFill>
                  <a:srgbClr val="00B050"/>
                </a:solidFill>
              </a:rPr>
              <a:t>2024 – 2025</a:t>
            </a:r>
          </a:p>
          <a:p>
            <a:pPr fontAlgn="auto">
              <a:spcAft>
                <a:spcPts val="0"/>
              </a:spcAft>
              <a:defRPr/>
            </a:pPr>
            <a:r>
              <a:rPr lang="ar-IQ" sz="3600" b="1" dirty="0" smtClean="0">
                <a:solidFill>
                  <a:srgbClr val="C00000"/>
                </a:solidFill>
              </a:rPr>
              <a:t>المرحلة </a:t>
            </a:r>
            <a:r>
              <a:rPr lang="ar-IQ" sz="3600" b="1" dirty="0">
                <a:solidFill>
                  <a:srgbClr val="C00000"/>
                </a:solidFill>
              </a:rPr>
              <a:t>الثالثة </a:t>
            </a:r>
            <a:r>
              <a:rPr lang="ar-IQ" sz="3600" b="1" dirty="0" smtClean="0">
                <a:solidFill>
                  <a:srgbClr val="C00000"/>
                </a:solidFill>
              </a:rPr>
              <a:t>الدراسة الصباحية والمسائية</a:t>
            </a:r>
          </a:p>
          <a:p>
            <a:pPr fontAlgn="auto">
              <a:spcAft>
                <a:spcPts val="0"/>
              </a:spcAft>
              <a:defRPr/>
            </a:pPr>
            <a:r>
              <a:rPr lang="ar-IQ" sz="4800" b="1" dirty="0" smtClean="0">
                <a:solidFill>
                  <a:srgbClr val="7030A0"/>
                </a:solidFill>
              </a:rPr>
              <a:t>مادة تأهيل الإصابات الرياضية</a:t>
            </a:r>
          </a:p>
          <a:p>
            <a:pPr marL="342900" lvl="0" indent="-342900">
              <a:buFontTx/>
              <a:buChar char="•"/>
            </a:pPr>
            <a:r>
              <a:rPr lang="ar-IQ" altLang="ar-IQ" b="1" kern="0" dirty="0" err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أ.د</a:t>
            </a:r>
            <a:r>
              <a:rPr lang="ar-IQ" altLang="ar-IQ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. حسن هادي الهلالي</a:t>
            </a:r>
          </a:p>
          <a:p>
            <a:pPr marL="342900" lvl="0" indent="-342900">
              <a:buFontTx/>
              <a:buChar char="•"/>
            </a:pPr>
            <a:r>
              <a:rPr lang="ar-IQ" altLang="ar-IQ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الجامعة المستنصرية – كلية التربية البدنية وعلوم </a:t>
            </a:r>
            <a:r>
              <a:rPr lang="ar-IQ" altLang="ar-IQ" b="1" kern="0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الرياضة </a:t>
            </a:r>
            <a:endParaRPr lang="en-US" altLang="ar-IQ" b="1" kern="0" dirty="0">
              <a:solidFill>
                <a:srgbClr val="00B05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7520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4ـ2 أقسام الجهاز العصبي    </a:t>
            </a:r>
            <a:r>
              <a:rPr lang="en-US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parts of Nervous System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543550"/>
          </a:xfrm>
        </p:spPr>
        <p:txBody>
          <a:bodyPr/>
          <a:lstStyle/>
          <a:p>
            <a:pPr algn="ctr" eaLnBrk="1" hangingPunct="1">
              <a:defRPr/>
            </a:pPr>
            <a:r>
              <a:rPr lang="ar-SA" altLang="ar-IQ" b="1" dirty="0" smtClean="0">
                <a:solidFill>
                  <a:srgbClr val="6666FF"/>
                </a:solidFill>
              </a:rPr>
              <a:t>ينقسم </a:t>
            </a:r>
            <a:r>
              <a:rPr lang="ar-IQ" altLang="ar-IQ" b="1" dirty="0" smtClean="0">
                <a:solidFill>
                  <a:srgbClr val="6666FF"/>
                </a:solidFill>
              </a:rPr>
              <a:t>ثلاثة أ</a:t>
            </a:r>
            <a:r>
              <a:rPr lang="ar-SA" altLang="ar-IQ" b="1" dirty="0" smtClean="0">
                <a:solidFill>
                  <a:srgbClr val="6666FF"/>
                </a:solidFill>
              </a:rPr>
              <a:t>قس</a:t>
            </a:r>
            <a:r>
              <a:rPr lang="ar-IQ" altLang="ar-IQ" b="1" dirty="0" smtClean="0">
                <a:solidFill>
                  <a:srgbClr val="6666FF"/>
                </a:solidFill>
              </a:rPr>
              <a:t>ا</a:t>
            </a:r>
            <a:r>
              <a:rPr lang="ar-SA" altLang="ar-IQ" b="1" dirty="0" smtClean="0">
                <a:solidFill>
                  <a:srgbClr val="6666FF"/>
                </a:solidFill>
              </a:rPr>
              <a:t>م رئيس</a:t>
            </a:r>
            <a:r>
              <a:rPr lang="ar-IQ" altLang="ar-IQ" b="1" dirty="0" smtClean="0">
                <a:solidFill>
                  <a:srgbClr val="6666FF"/>
                </a:solidFill>
              </a:rPr>
              <a:t>ة هي</a:t>
            </a:r>
            <a:r>
              <a:rPr lang="ar-SA" altLang="ar-IQ" b="1" dirty="0" smtClean="0">
                <a:solidFill>
                  <a:srgbClr val="6666FF"/>
                </a:solidFill>
              </a:rPr>
              <a:t> :ـ</a:t>
            </a:r>
          </a:p>
          <a:p>
            <a:pPr eaLnBrk="1" hangingPunct="1">
              <a:defRPr/>
            </a:pPr>
            <a:r>
              <a:rPr lang="ar-SA" altLang="ar-IQ" sz="3600" b="1" dirty="0" smtClean="0">
                <a:solidFill>
                  <a:srgbClr val="CC00FF"/>
                </a:solidFill>
              </a:rPr>
              <a:t>أولا </a:t>
            </a:r>
            <a:r>
              <a:rPr lang="ar-IQ" altLang="ar-IQ" sz="3600" b="1" dirty="0" smtClean="0">
                <a:solidFill>
                  <a:srgbClr val="CC00FF"/>
                </a:solidFill>
              </a:rPr>
              <a:t>:</a:t>
            </a:r>
            <a:r>
              <a:rPr lang="ar-SA" altLang="ar-IQ" sz="3600" b="1" dirty="0" smtClean="0">
                <a:solidFill>
                  <a:srgbClr val="CC00FF"/>
                </a:solidFill>
              </a:rPr>
              <a:t> الجهاز العصبي </a:t>
            </a:r>
            <a:r>
              <a:rPr lang="ar-SA" altLang="ar-IQ" sz="3600" b="1" u="sng" dirty="0" smtClean="0">
                <a:solidFill>
                  <a:srgbClr val="CC00FF"/>
                </a:solidFill>
              </a:rPr>
              <a:t>المركزي</a:t>
            </a:r>
            <a:r>
              <a:rPr lang="ar-IQ" altLang="ar-IQ" sz="3600" b="1" dirty="0" smtClean="0">
                <a:solidFill>
                  <a:srgbClr val="CC00FF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ar-IQ" altLang="ar-IQ" sz="3600" b="1" dirty="0" smtClean="0"/>
              <a:t>                           </a:t>
            </a:r>
            <a:r>
              <a:rPr lang="en-US" altLang="ar-IQ" sz="2400" b="1" dirty="0" smtClean="0"/>
              <a:t>Central Nervous System "CNS"</a:t>
            </a:r>
            <a:endParaRPr lang="ar-SA" altLang="ar-IQ" sz="2400" b="1" dirty="0" smtClean="0"/>
          </a:p>
          <a:p>
            <a:pPr eaLnBrk="1" hangingPunct="1">
              <a:defRPr/>
            </a:pPr>
            <a:r>
              <a:rPr lang="ar-SA" altLang="ar-IQ" sz="3600" b="1" dirty="0" smtClean="0">
                <a:solidFill>
                  <a:srgbClr val="CC00FF"/>
                </a:solidFill>
              </a:rPr>
              <a:t>ثانياَ </a:t>
            </a:r>
            <a:r>
              <a:rPr lang="ar-IQ" altLang="ar-IQ" sz="3600" b="1" dirty="0" smtClean="0">
                <a:solidFill>
                  <a:srgbClr val="CC00FF"/>
                </a:solidFill>
              </a:rPr>
              <a:t>:</a:t>
            </a:r>
            <a:r>
              <a:rPr lang="ar-SA" altLang="ar-IQ" sz="3600" b="1" dirty="0" smtClean="0">
                <a:solidFill>
                  <a:srgbClr val="CC00FF"/>
                </a:solidFill>
              </a:rPr>
              <a:t> الجهاز العصبي </a:t>
            </a:r>
            <a:r>
              <a:rPr lang="ar-SA" altLang="ar-IQ" sz="3600" b="1" u="sng" dirty="0" smtClean="0">
                <a:solidFill>
                  <a:srgbClr val="CC00FF"/>
                </a:solidFill>
              </a:rPr>
              <a:t>المحيطي</a:t>
            </a:r>
            <a:endParaRPr lang="ar-IQ" altLang="ar-IQ" sz="3600" b="1" u="sng" dirty="0" smtClean="0">
              <a:solidFill>
                <a:srgbClr val="CC00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ar-SA" altLang="ar-IQ" sz="2400" b="1" dirty="0" smtClean="0"/>
              <a:t>    </a:t>
            </a:r>
            <a:r>
              <a:rPr lang="en-US" altLang="ar-IQ" sz="2400" b="1" dirty="0" smtClean="0"/>
              <a:t>Peripheral Nervous System                                            </a:t>
            </a:r>
            <a:endParaRPr lang="ar-SA" altLang="ar-IQ" sz="2400" b="1" dirty="0" smtClean="0"/>
          </a:p>
          <a:p>
            <a:pPr eaLnBrk="1" hangingPunct="1">
              <a:defRPr/>
            </a:pPr>
            <a:r>
              <a:rPr lang="ar-SA" altLang="ar-IQ" sz="3600" b="1" dirty="0" smtClean="0">
                <a:solidFill>
                  <a:srgbClr val="CC00FF"/>
                </a:solidFill>
              </a:rPr>
              <a:t>ثالثاً : الجهاز العصبي </a:t>
            </a:r>
            <a:r>
              <a:rPr lang="ar-SA" altLang="ar-IQ" sz="3600" b="1" u="sng" dirty="0" smtClean="0">
                <a:solidFill>
                  <a:srgbClr val="CC00FF"/>
                </a:solidFill>
              </a:rPr>
              <a:t>المستقل</a:t>
            </a:r>
            <a:r>
              <a:rPr lang="ar-SA" altLang="ar-IQ" sz="3600" b="1" dirty="0" smtClean="0">
                <a:solidFill>
                  <a:srgbClr val="CC00FF"/>
                </a:solidFill>
              </a:rPr>
              <a:t> (الذاتي ، اللاإرادي) </a:t>
            </a:r>
            <a:r>
              <a:rPr lang="en-US" altLang="ar-IQ" sz="2400" b="1" dirty="0" smtClean="0">
                <a:solidFill>
                  <a:srgbClr val="CC00FF"/>
                </a:solidFill>
              </a:rPr>
              <a:t>Autonomic nervous system</a:t>
            </a:r>
            <a:r>
              <a:rPr lang="en-US" altLang="ar-IQ" b="1" dirty="0" smtClean="0">
                <a:solidFill>
                  <a:srgbClr val="CC00FF"/>
                </a:solidFill>
              </a:rPr>
              <a:t>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6872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433387"/>
          </a:xfrm>
        </p:spPr>
        <p:txBody>
          <a:bodyPr/>
          <a:lstStyle/>
          <a:p>
            <a:pPr>
              <a:defRPr/>
            </a:pPr>
            <a:endParaRPr lang="ar-IQ" dirty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620713"/>
            <a:ext cx="8713787" cy="6121400"/>
          </a:xfrm>
          <a:noFill/>
        </p:spPr>
      </p:pic>
    </p:spTree>
    <p:extLst>
      <p:ext uri="{BB962C8B-B14F-4D97-AF65-F5344CB8AC3E}">
        <p14:creationId xmlns:p14="http://schemas.microsoft.com/office/powerpoint/2010/main" val="3210492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15925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لدماغ  </a:t>
            </a:r>
            <a:r>
              <a:rPr lang="en-US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Brain</a:t>
            </a:r>
            <a:r>
              <a:rPr lang="en-US" altLang="ar-IQ" sz="36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2513"/>
            <a:ext cx="8352928" cy="5256807"/>
          </a:xfrm>
        </p:spPr>
        <p:txBody>
          <a:bodyPr/>
          <a:lstStyle/>
          <a:p>
            <a:pPr marL="609600" indent="-609600" algn="just" eaLnBrk="1" hangingPunct="1">
              <a:defRPr/>
            </a:pP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الدماغ احد مكونات الجهاز العصبي المركزي يتكون من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:ـ</a:t>
            </a:r>
          </a:p>
          <a:p>
            <a:pPr marL="609600" indent="-609600" algn="just" eaLnBrk="1" hangingPunct="1">
              <a:defRPr/>
            </a:pPr>
            <a:r>
              <a:rPr lang="ar-IQ" altLang="ar-IQ" b="1" dirty="0" smtClean="0">
                <a:solidFill>
                  <a:srgbClr val="6666FF"/>
                </a:solidFill>
              </a:rPr>
              <a:t>- </a:t>
            </a:r>
            <a:r>
              <a:rPr lang="ar-SA" altLang="ar-IQ" b="1" dirty="0" smtClean="0">
                <a:solidFill>
                  <a:srgbClr val="6666FF"/>
                </a:solidFill>
              </a:rPr>
              <a:t>المخ </a:t>
            </a:r>
            <a:r>
              <a:rPr lang="en-US" altLang="ar-IQ" b="1" dirty="0" smtClean="0">
                <a:solidFill>
                  <a:srgbClr val="6666FF"/>
                </a:solidFill>
              </a:rPr>
              <a:t> Cerebrum                                               </a:t>
            </a:r>
            <a:endParaRPr lang="ar-SA" altLang="ar-IQ" b="1" dirty="0" smtClean="0">
              <a:solidFill>
                <a:srgbClr val="6666FF"/>
              </a:solidFill>
            </a:endParaRPr>
          </a:p>
          <a:p>
            <a:pPr marL="609600" indent="-609600" algn="just" eaLnBrk="1" hangingPunct="1">
              <a:defRPr/>
            </a:pPr>
            <a:r>
              <a:rPr lang="ar-IQ" altLang="ar-IQ" b="1" dirty="0" smtClean="0">
                <a:solidFill>
                  <a:srgbClr val="00CC00"/>
                </a:solidFill>
              </a:rPr>
              <a:t>  - </a:t>
            </a:r>
            <a:r>
              <a:rPr lang="ar-SA" altLang="ar-IQ" b="1" dirty="0" smtClean="0">
                <a:solidFill>
                  <a:srgbClr val="00CC00"/>
                </a:solidFill>
              </a:rPr>
              <a:t>جذع المخ       </a:t>
            </a:r>
            <a:r>
              <a:rPr lang="en-US" altLang="ar-IQ" b="1" dirty="0" smtClean="0">
                <a:solidFill>
                  <a:srgbClr val="00CC00"/>
                </a:solidFill>
              </a:rPr>
              <a:t>       </a:t>
            </a:r>
            <a:r>
              <a:rPr lang="ar-SA" altLang="ar-IQ" b="1" dirty="0" smtClean="0">
                <a:solidFill>
                  <a:srgbClr val="00CC00"/>
                </a:solidFill>
              </a:rPr>
              <a:t>                </a:t>
            </a:r>
            <a:r>
              <a:rPr lang="en-US" altLang="ar-IQ" b="1" dirty="0" smtClean="0">
                <a:solidFill>
                  <a:srgbClr val="00CC00"/>
                </a:solidFill>
              </a:rPr>
              <a:t> Brain stem </a:t>
            </a:r>
            <a:endParaRPr lang="ar-SA" altLang="ar-IQ" b="1" dirty="0" smtClean="0">
              <a:solidFill>
                <a:srgbClr val="00CC00"/>
              </a:solidFill>
            </a:endParaRPr>
          </a:p>
          <a:p>
            <a:pPr marL="609600" indent="-609600" algn="just" eaLnBrk="1" hangingPunct="1">
              <a:defRPr/>
            </a:pPr>
            <a:r>
              <a:rPr lang="ar-IQ" altLang="ar-IQ" b="1" dirty="0" smtClean="0">
                <a:solidFill>
                  <a:srgbClr val="CC6600"/>
                </a:solidFill>
              </a:rPr>
              <a:t>    - </a:t>
            </a:r>
            <a:r>
              <a:rPr lang="ar-SA" altLang="ar-IQ" b="1" dirty="0" smtClean="0">
                <a:solidFill>
                  <a:srgbClr val="CC6600"/>
                </a:solidFill>
              </a:rPr>
              <a:t>الدماغ الأوسط     </a:t>
            </a:r>
            <a:r>
              <a:rPr lang="en-US" altLang="ar-IQ" b="1" dirty="0" smtClean="0">
                <a:solidFill>
                  <a:srgbClr val="CC6600"/>
                </a:solidFill>
              </a:rPr>
              <a:t> </a:t>
            </a:r>
            <a:r>
              <a:rPr lang="ar-SA" altLang="ar-IQ" b="1" dirty="0" smtClean="0">
                <a:solidFill>
                  <a:srgbClr val="CC6600"/>
                </a:solidFill>
              </a:rPr>
              <a:t>                   </a:t>
            </a:r>
            <a:r>
              <a:rPr lang="en-US" altLang="ar-IQ" b="1" dirty="0" smtClean="0">
                <a:solidFill>
                  <a:srgbClr val="CC6600"/>
                </a:solidFill>
              </a:rPr>
              <a:t> Midbrain</a:t>
            </a:r>
            <a:endParaRPr lang="ar-SA" altLang="ar-IQ" b="1" dirty="0" smtClean="0">
              <a:solidFill>
                <a:srgbClr val="CC6600"/>
              </a:solidFill>
            </a:endParaRPr>
          </a:p>
          <a:p>
            <a:pPr marL="609600" indent="-609600" algn="just" eaLnBrk="1" hangingPunct="1">
              <a:defRPr/>
            </a:pPr>
            <a:r>
              <a:rPr lang="ar-IQ" altLang="ar-IQ" b="1" dirty="0" smtClean="0">
                <a:solidFill>
                  <a:srgbClr val="FF00FF"/>
                </a:solidFill>
              </a:rPr>
              <a:t>      - </a:t>
            </a:r>
            <a:r>
              <a:rPr lang="ar-SA" altLang="ar-IQ" b="1" dirty="0" smtClean="0">
                <a:solidFill>
                  <a:srgbClr val="FF00FF"/>
                </a:solidFill>
              </a:rPr>
              <a:t>الجسر</a:t>
            </a:r>
            <a:r>
              <a:rPr lang="en-US" altLang="ar-IQ" b="1" dirty="0" smtClean="0">
                <a:solidFill>
                  <a:srgbClr val="FF00FF"/>
                </a:solidFill>
              </a:rPr>
              <a:t> Pons                                               </a:t>
            </a:r>
            <a:endParaRPr lang="ar-SA" altLang="ar-IQ" b="1" dirty="0" smtClean="0">
              <a:solidFill>
                <a:srgbClr val="FF00FF"/>
              </a:solidFill>
            </a:endParaRPr>
          </a:p>
          <a:p>
            <a:pPr marL="609600" indent="-609600" algn="just" eaLnBrk="1" hangingPunct="1">
              <a:defRPr/>
            </a:pPr>
            <a:r>
              <a:rPr lang="ar-IQ" altLang="ar-IQ" b="1" dirty="0" smtClean="0">
                <a:solidFill>
                  <a:srgbClr val="9900CC"/>
                </a:solidFill>
              </a:rPr>
              <a:t>        - </a:t>
            </a:r>
            <a:r>
              <a:rPr lang="ar-SA" altLang="ar-IQ" b="1" dirty="0" smtClean="0">
                <a:solidFill>
                  <a:srgbClr val="9900CC"/>
                </a:solidFill>
              </a:rPr>
              <a:t>النُخاع المستطيل</a:t>
            </a:r>
            <a:r>
              <a:rPr lang="en-US" altLang="ar-IQ" b="1" dirty="0" smtClean="0">
                <a:solidFill>
                  <a:srgbClr val="9900CC"/>
                </a:solidFill>
              </a:rPr>
              <a:t> Medulla Oblongata   </a:t>
            </a:r>
            <a:endParaRPr lang="ar-IQ" altLang="ar-IQ" b="1" dirty="0" smtClean="0">
              <a:solidFill>
                <a:srgbClr val="9900CC"/>
              </a:solidFill>
            </a:endParaRPr>
          </a:p>
          <a:p>
            <a:pPr marL="609600" indent="-609600" algn="just" eaLnBrk="1" hangingPunct="1">
              <a:defRPr/>
            </a:pPr>
            <a:r>
              <a:rPr lang="ar-IQ" altLang="ar-IQ" b="1" dirty="0" smtClean="0"/>
              <a:t>          - </a:t>
            </a:r>
            <a:r>
              <a:rPr lang="ar-SA" altLang="ar-IQ" b="1" dirty="0" smtClean="0"/>
              <a:t>المُخيخ                       </a:t>
            </a:r>
            <a:r>
              <a:rPr lang="en-US" altLang="ar-IQ" b="1" dirty="0" smtClean="0"/>
              <a:t>Cerebellum</a:t>
            </a:r>
            <a:r>
              <a:rPr lang="en-US" altLang="ar-IQ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4915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1825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</a:rPr>
              <a:t>صورة توضح الدماغ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pic>
        <p:nvPicPr>
          <p:cNvPr id="11267" name="Picture 4" descr="untitl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196975"/>
            <a:ext cx="7129463" cy="532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367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1825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ثانيا- الجهاز العصبي المُحيطي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(الطرفي)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785225" cy="5761038"/>
          </a:xfrm>
        </p:spPr>
        <p:txBody>
          <a:bodyPr/>
          <a:lstStyle/>
          <a:p>
            <a:pPr algn="just" eaLnBrk="1" hangingPunct="1">
              <a:defRPr/>
            </a:pPr>
            <a:r>
              <a:rPr lang="ar-SA" altLang="ar-IQ" sz="2400" dirty="0" smtClean="0">
                <a:latin typeface="Simplified Arabic" pitchFamily="18" charset="-78"/>
                <a:cs typeface="Simplified Arabic" pitchFamily="18" charset="-78"/>
              </a:rPr>
              <a:t>يتكون الجهاز العصبي المحيطي من</a:t>
            </a:r>
            <a:r>
              <a:rPr lang="ar-IQ" altLang="ar-IQ" sz="2400" dirty="0" smtClean="0">
                <a:latin typeface="Simplified Arabic" pitchFamily="18" charset="-78"/>
                <a:cs typeface="Simplified Arabic" pitchFamily="18" charset="-78"/>
              </a:rPr>
              <a:t>:-</a:t>
            </a:r>
            <a:r>
              <a:rPr lang="ar-SA" altLang="ar-IQ" sz="24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altLang="ar-IQ" sz="2400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IQ" altLang="ar-IQ" sz="2400" dirty="0" smtClean="0"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2400" dirty="0" smtClean="0">
                <a:latin typeface="Simplified Arabic" pitchFamily="18" charset="-78"/>
                <a:cs typeface="Simplified Arabic" pitchFamily="18" charset="-78"/>
              </a:rPr>
              <a:t>الأعصاب والضفائر </a:t>
            </a:r>
            <a:endParaRPr lang="ar-IQ" altLang="ar-IQ" sz="2400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SA" altLang="ar-IQ" sz="2400" dirty="0" smtClean="0">
                <a:latin typeface="Simplified Arabic" pitchFamily="18" charset="-78"/>
                <a:cs typeface="Simplified Arabic" pitchFamily="18" charset="-78"/>
              </a:rPr>
              <a:t>التي تربط بين</a:t>
            </a:r>
            <a:r>
              <a:rPr lang="ar-IQ" altLang="ar-IQ" sz="2400" dirty="0" smtClean="0">
                <a:latin typeface="Simplified Arabic" pitchFamily="18" charset="-78"/>
                <a:cs typeface="Simplified Arabic" pitchFamily="18" charset="-78"/>
              </a:rPr>
              <a:t> :- الأعصاب الحسية - والأعصاب الحركية - وبين الجهاز العصبي</a:t>
            </a:r>
          </a:p>
          <a:p>
            <a:pPr lvl="0" algn="just">
              <a:defRPr/>
            </a:pPr>
            <a:r>
              <a:rPr lang="ar-IQ" altLang="ar-IQ" sz="2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2400" b="1" dirty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الأعصاب الحسية</a:t>
            </a:r>
            <a:r>
              <a:rPr lang="ar-IQ" altLang="ar-IQ" sz="2400" b="1" dirty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4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:</a:t>
            </a:r>
            <a:r>
              <a:rPr lang="ar-SA" altLang="ar-IQ" sz="24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4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(الخلية العصبية الحسية (الواردة)</a:t>
            </a:r>
          </a:p>
          <a:p>
            <a:pPr lvl="0" algn="just">
              <a:defRPr/>
            </a:pPr>
            <a:r>
              <a:rPr lang="ar-IQ" altLang="ar-IQ" sz="24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تنقُل الخلايا العصبية الحسية المعلومات من المستقبِلات الحسية إلى الجهاز العصبي المركزي، عن طريق الحبل الشوكي)</a:t>
            </a:r>
          </a:p>
          <a:p>
            <a:pPr lvl="0" algn="just">
              <a:defRPr/>
            </a:pPr>
            <a:r>
              <a:rPr lang="ar-IQ" altLang="ar-IQ" sz="2400" b="1" dirty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2400" b="1" dirty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IQ" altLang="ar-IQ" sz="2400" b="1" dirty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الأعصاب </a:t>
            </a:r>
            <a:r>
              <a:rPr lang="ar-SA" altLang="ar-IQ" sz="2400" b="1" dirty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الحركية</a:t>
            </a:r>
            <a:r>
              <a:rPr lang="ar-IQ" altLang="ar-IQ" sz="2400" b="1" dirty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ar-IQ" altLang="ar-IQ" sz="24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 (الخلية العصبية الحركية (الصادرة)</a:t>
            </a:r>
          </a:p>
          <a:p>
            <a:pPr lvl="0" algn="just">
              <a:defRPr/>
            </a:pPr>
            <a:r>
              <a:rPr lang="ar-IQ" altLang="ar-IQ" sz="24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تنقُل الخلايا العصبية الحركية النبضات الكهربية من الجهاز العصبي المركزي إلى المستجيبات، وهي العضلات والغدد والأعضاء</a:t>
            </a:r>
            <a:r>
              <a:rPr lang="ar-IQ" altLang="ar-IQ" sz="2400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endParaRPr lang="ar-IQ" altLang="ar-IQ" sz="2400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SA" altLang="ar-IQ" sz="2400" dirty="0" smtClean="0"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IQ" altLang="ar-IQ" sz="2400" dirty="0" smtClean="0">
                <a:latin typeface="Simplified Arabic" pitchFamily="18" charset="-78"/>
                <a:cs typeface="Simplified Arabic" pitchFamily="18" charset="-78"/>
              </a:rPr>
              <a:t>بين </a:t>
            </a:r>
            <a:r>
              <a:rPr lang="ar-SA" altLang="ar-IQ" sz="2400" dirty="0" smtClean="0">
                <a:latin typeface="Simplified Arabic" pitchFamily="18" charset="-78"/>
                <a:cs typeface="Simplified Arabic" pitchFamily="18" charset="-78"/>
              </a:rPr>
              <a:t>الجهاز العصبي المركزي (المخ والنخاع الشوكي) </a:t>
            </a:r>
            <a:endParaRPr lang="ar-IQ" altLang="ar-IQ" sz="2400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SA" altLang="ar-IQ" sz="2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لذا فإن هذه </a:t>
            </a:r>
            <a:r>
              <a:rPr lang="ar-SA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الأعصاب</a:t>
            </a:r>
            <a:r>
              <a:rPr lang="ar-SA" altLang="ar-IQ" sz="2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تنقسم إلى نوعين هما :</a:t>
            </a:r>
            <a:r>
              <a:rPr lang="en-US" altLang="ar-IQ" sz="2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sz="2400" b="1" dirty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-</a:t>
            </a:r>
            <a:endParaRPr lang="ar-IQ" altLang="ar-IQ" sz="2400" b="1" dirty="0" smtClean="0">
              <a:solidFill>
                <a:srgbClr val="FF00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SA" altLang="ar-IQ" sz="24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1. الأعصاب المخية أو </a:t>
            </a:r>
            <a:r>
              <a:rPr lang="ar-SA" altLang="ar-IQ" sz="2400" b="1" dirty="0" err="1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الجمجمية</a:t>
            </a:r>
            <a:r>
              <a:rPr lang="ar-SA" altLang="ar-IQ" sz="2400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SA" altLang="ar-IQ" sz="2400" b="1" dirty="0" smtClean="0">
              <a:solidFill>
                <a:srgbClr val="CC00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SA" altLang="ar-IQ" sz="2400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2. الأعصاب الشوكية</a:t>
            </a:r>
            <a:endParaRPr lang="en-US" altLang="ar-IQ" sz="2400" b="1" dirty="0" smtClean="0">
              <a:solidFill>
                <a:srgbClr val="CC66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8562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1825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</a:rPr>
              <a:t>الجهاز العصبي الطرفي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pic>
        <p:nvPicPr>
          <p:cNvPr id="13315" name="Picture 4" descr="untitl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5" y="1125538"/>
            <a:ext cx="6984776" cy="547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17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ثالثاً : الجهاز العصبي المستقل (الذاتي ، اللاإرادي)</a:t>
            </a:r>
            <a:r>
              <a:rPr lang="en-US" altLang="ar-IQ" sz="40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908050"/>
            <a:ext cx="8856663" cy="5834063"/>
          </a:xfrm>
        </p:spPr>
        <p:txBody>
          <a:bodyPr/>
          <a:lstStyle/>
          <a:p>
            <a:pPr algn="ctr" eaLnBrk="1" hangingPunct="1">
              <a:defRPr/>
            </a:pPr>
            <a:r>
              <a:rPr lang="ar-SA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يتكون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هذا الجهاز من 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:</a:t>
            </a:r>
          </a:p>
          <a:p>
            <a:pPr algn="just" eaLnBrk="1" hangingPunct="1">
              <a:defRPr/>
            </a:pPr>
            <a:r>
              <a:rPr lang="ar-IQ" altLang="ar-IQ" sz="36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36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الأعصاب الحسية</a:t>
            </a:r>
            <a:r>
              <a:rPr lang="ar-IQ" altLang="ar-IQ" sz="3600" b="1" dirty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endParaRPr lang="ar-IQ" altLang="ar-IQ" sz="3600" b="1" dirty="0" smtClean="0">
              <a:solidFill>
                <a:srgbClr val="9900CC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IQ" altLang="ar-IQ" sz="36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36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IQ" altLang="ar-IQ" sz="36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الأعصاب </a:t>
            </a:r>
            <a:r>
              <a:rPr lang="ar-SA" altLang="ar-IQ" sz="36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الحركية</a:t>
            </a:r>
            <a:r>
              <a:rPr lang="ar-IQ" altLang="ar-IQ" sz="3600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endParaRPr lang="ar-IQ" altLang="ar-IQ" sz="3600" b="1" dirty="0" smtClean="0">
              <a:solidFill>
                <a:srgbClr val="9900CC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إلا أن الإشارات الحسية لهذه الأعصاب نادراً ما ينتج عنها أحاسيس واعية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(مثل الحركة).</a:t>
            </a:r>
          </a:p>
          <a:p>
            <a:pPr algn="just" eaLnBrk="1" hangingPunct="1">
              <a:defRPr/>
            </a:pP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ولكنها فقط لمجرد </a:t>
            </a:r>
            <a:r>
              <a:rPr lang="ar-SA" altLang="ar-IQ" sz="36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التحكم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في مختلف </a:t>
            </a:r>
            <a:r>
              <a:rPr lang="ar-SA" altLang="ar-IQ" sz="36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وظائف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600" b="1" u="sng" dirty="0" smtClean="0">
                <a:latin typeface="Simplified Arabic" pitchFamily="18" charset="-78"/>
                <a:cs typeface="Simplified Arabic" pitchFamily="18" charset="-78"/>
              </a:rPr>
              <a:t>الجسم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defRPr/>
            </a:pP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وهذه الأعصاب تتصل </a:t>
            </a:r>
            <a:r>
              <a:rPr lang="ar-SA" altLang="ar-IQ" sz="3600" b="1" u="sng" dirty="0" smtClean="0">
                <a:latin typeface="Simplified Arabic" pitchFamily="18" charset="-78"/>
                <a:cs typeface="Simplified Arabic" pitchFamily="18" charset="-78"/>
              </a:rPr>
              <a:t>بجميع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أعضاء الجسم فيما </a:t>
            </a:r>
            <a:r>
              <a:rPr lang="ar-SA" altLang="ar-IQ" sz="3600" b="1" u="sng" dirty="0" smtClean="0">
                <a:latin typeface="Simplified Arabic" pitchFamily="18" charset="-78"/>
                <a:cs typeface="Simplified Arabic" pitchFamily="18" charset="-78"/>
              </a:rPr>
              <a:t>عدا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العضلات المخططة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(الإرادية).</a:t>
            </a:r>
          </a:p>
          <a:p>
            <a:pPr algn="just" eaLnBrk="1" hangingPunct="1">
              <a:defRPr/>
            </a:pP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س: ماهي مسؤولية الجهاز العصبي المستقل؟</a:t>
            </a:r>
          </a:p>
        </p:txBody>
      </p:sp>
    </p:spTree>
    <p:extLst>
      <p:ext uri="{BB962C8B-B14F-4D97-AF65-F5344CB8AC3E}">
        <p14:creationId xmlns:p14="http://schemas.microsoft.com/office/powerpoint/2010/main" val="851427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ar-IQ" altLang="ar-IQ" sz="3200" b="1" dirty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س: ماهي مسؤولية الجهاز العصبي المستقل</a:t>
            </a: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؟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/>
          <a:lstStyle/>
          <a:p>
            <a:pPr lvl="0" algn="just">
              <a:defRPr/>
            </a:pPr>
            <a:r>
              <a:rPr lang="ar-SA" altLang="ar-IQ" sz="4000" b="1" dirty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ومن الممكن القول أن هذا الجهاز (الجهاز العصبي المستقل) هو المسئول عن</a:t>
            </a:r>
            <a:r>
              <a:rPr lang="ar-IQ" altLang="ar-IQ" sz="4000" b="1" dirty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:</a:t>
            </a:r>
          </a:p>
          <a:p>
            <a:pPr lvl="0" algn="just">
              <a:defRPr/>
            </a:pPr>
            <a:r>
              <a:rPr lang="ar-IQ" altLang="ar-IQ" sz="40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-</a:t>
            </a:r>
            <a:r>
              <a:rPr lang="ar-SA" altLang="ar-IQ" sz="40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4000" b="1" u="sng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تكيف</a:t>
            </a:r>
            <a:r>
              <a:rPr lang="ar-SA" altLang="ar-IQ" sz="40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4000" b="1" u="sng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أعضاء</a:t>
            </a:r>
            <a:r>
              <a:rPr lang="ar-SA" altLang="ar-IQ" sz="40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40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الجسم مع الحمل البدني أثناء النشاط الرياضي في التدريب أو المنافسة</a:t>
            </a:r>
            <a:r>
              <a:rPr lang="ar-IQ" altLang="ar-IQ" sz="40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lvl="0" algn="just">
              <a:defRPr/>
            </a:pPr>
            <a:r>
              <a:rPr lang="ar-SA" altLang="ar-IQ" sz="4000" b="1" u="sng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ويقوم</a:t>
            </a:r>
            <a:r>
              <a:rPr lang="ar-SA" altLang="ar-IQ" sz="40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4000" b="1" u="sng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بالعمل</a:t>
            </a:r>
            <a:r>
              <a:rPr lang="ar-SA" altLang="ar-IQ" sz="40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40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على توازن البيئة الداخلية للجسم مع تغيرات البيئة الخارجية </a:t>
            </a:r>
            <a:r>
              <a:rPr lang="ar-SA" altLang="ar-IQ" sz="40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مثل</a:t>
            </a:r>
            <a:r>
              <a:rPr lang="ar-SA" altLang="ar-IQ" sz="40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الحرارة والرطوبة.</a:t>
            </a:r>
            <a:endParaRPr lang="en-US" altLang="ar-IQ" sz="40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24527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856662" cy="504825"/>
          </a:xfrm>
        </p:spPr>
        <p:txBody>
          <a:bodyPr/>
          <a:lstStyle/>
          <a:p>
            <a:pPr>
              <a:defRPr/>
            </a:pPr>
            <a:endParaRPr lang="ar-IQ" dirty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692150"/>
            <a:ext cx="8713787" cy="6049963"/>
          </a:xfrm>
          <a:noFill/>
        </p:spPr>
      </p:pic>
    </p:spTree>
    <p:extLst>
      <p:ext uri="{BB962C8B-B14F-4D97-AF65-F5344CB8AC3E}">
        <p14:creationId xmlns:p14="http://schemas.microsoft.com/office/powerpoint/2010/main" val="575241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أقسام الجهاز العصبي المستقل (الذاتي)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765175"/>
            <a:ext cx="8928100" cy="5903913"/>
          </a:xfrm>
        </p:spPr>
        <p:txBody>
          <a:bodyPr/>
          <a:lstStyle/>
          <a:p>
            <a:pPr algn="just" eaLnBrk="1" hangingPunct="1">
              <a:defRPr/>
            </a:pPr>
            <a:r>
              <a:rPr lang="ar-SA" altLang="ar-IQ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ينقسم الجهاز العصبي الذاتي قسمين هما:ـ</a:t>
            </a:r>
          </a:p>
          <a:p>
            <a:pPr algn="just" eaLnBrk="1" hangingPunct="1">
              <a:defRPr/>
            </a:pPr>
            <a:r>
              <a:rPr lang="ar-IQ" altLang="ar-IQ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الجهاز العصبي </a:t>
            </a:r>
            <a:r>
              <a:rPr lang="ar-SA" altLang="ar-IQ" b="1" dirty="0" err="1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السمبثاوي</a:t>
            </a:r>
            <a:endParaRPr lang="ar-IQ" altLang="ar-IQ" b="1" dirty="0" smtClean="0">
              <a:solidFill>
                <a:srgbClr val="FF00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                    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        </a:t>
            </a:r>
            <a:r>
              <a:rPr lang="en-US" altLang="ar-IQ" sz="2400" b="1" dirty="0" smtClean="0">
                <a:latin typeface="Simplified Arabic" pitchFamily="18" charset="-78"/>
                <a:cs typeface="Simplified Arabic" pitchFamily="18" charset="-78"/>
              </a:rPr>
              <a:t>Sympathetic nervous system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SA" alt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IQ" altLang="ar-IQ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الجهاز العصبي </a:t>
            </a:r>
            <a:r>
              <a:rPr lang="ar-SA" altLang="ar-IQ" b="1" dirty="0" err="1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الباراسمبثاوي</a:t>
            </a:r>
            <a:endParaRPr lang="ar-IQ" altLang="ar-IQ" b="1" dirty="0" smtClean="0">
              <a:solidFill>
                <a:srgbClr val="FF00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                        </a:t>
            </a:r>
            <a:r>
              <a:rPr lang="en-US" altLang="ar-IQ" sz="2400" b="1" dirty="0" smtClean="0">
                <a:latin typeface="Simplified Arabic" pitchFamily="18" charset="-78"/>
                <a:cs typeface="Simplified Arabic" pitchFamily="18" charset="-78"/>
              </a:rPr>
              <a:t>Parasympathetic nervous system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SA" alt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يعمل هذان الجهازان بطريقة </a:t>
            </a:r>
            <a:r>
              <a:rPr lang="ar-SA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عكسية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في تأثيرهما على أعضاء الجسم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حيث يتم تغذية كل عضو بليفة عصبية من كل جهاز.</a:t>
            </a:r>
            <a:endParaRPr lang="en-US" alt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481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79413" y="258763"/>
            <a:ext cx="8340725" cy="750887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IQ" b="1" dirty="0" smtClean="0">
                <a:solidFill>
                  <a:srgbClr val="00B0F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بسم الله الرحمن الرحيم</a:t>
            </a:r>
            <a:endParaRPr lang="ar-IQ" b="1" dirty="0">
              <a:solidFill>
                <a:srgbClr val="00B0F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79413" y="1296988"/>
            <a:ext cx="8340725" cy="5180012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IQ" sz="40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محاضرة رقم (12) الجزء الاول من ( </a:t>
            </a:r>
            <a:r>
              <a:rPr lang="ar-IQ" altLang="ar-IQ" b="1" kern="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الفصل الرابع )</a:t>
            </a:r>
            <a:endParaRPr lang="ar-IQ" sz="4000" b="1" dirty="0">
              <a:solidFill>
                <a:srgbClr val="00B05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ar-IQ" sz="4000" b="1" dirty="0" smtClean="0">
                <a:solidFill>
                  <a:srgbClr val="00B0F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المرحلة الثالثة (الدراسة الصباحية والمسائية)</a:t>
            </a:r>
            <a:r>
              <a:rPr lang="ar-IQ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ar-IQ" sz="4000" b="1" dirty="0" smtClean="0">
                <a:solidFill>
                  <a:schemeClr val="accent5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العام الدراسي ( 2023 – 2024 )</a:t>
            </a:r>
          </a:p>
          <a:p>
            <a:pPr fontAlgn="auto">
              <a:spcAft>
                <a:spcPts val="0"/>
              </a:spcAft>
              <a:defRPr/>
            </a:pPr>
            <a:r>
              <a:rPr lang="ar-IQ" sz="40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الفصل الدراسي الأول</a:t>
            </a:r>
          </a:p>
          <a:p>
            <a:pPr fontAlgn="auto">
              <a:spcAft>
                <a:spcPts val="0"/>
              </a:spcAft>
              <a:defRPr/>
            </a:pPr>
            <a:r>
              <a:rPr lang="ar-IQ" sz="4000" b="1" dirty="0" err="1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أ.د</a:t>
            </a:r>
            <a:r>
              <a:rPr lang="ar-IQ" sz="40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 حسن هادي الهلالي</a:t>
            </a:r>
            <a:endParaRPr lang="ar-IQ" sz="40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4511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433387"/>
          </a:xfrm>
        </p:spPr>
        <p:txBody>
          <a:bodyPr/>
          <a:lstStyle/>
          <a:p>
            <a:pPr>
              <a:defRPr/>
            </a:pPr>
            <a:endParaRPr lang="ar-IQ" dirty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692150"/>
            <a:ext cx="8785225" cy="6049963"/>
          </a:xfrm>
          <a:noFill/>
        </p:spPr>
      </p:pic>
    </p:spTree>
    <p:extLst>
      <p:ext uri="{BB962C8B-B14F-4D97-AF65-F5344CB8AC3E}">
        <p14:creationId xmlns:p14="http://schemas.microsoft.com/office/powerpoint/2010/main" val="2758576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>
              <a:defRPr/>
            </a:pPr>
            <a:endParaRPr lang="ar-IQ" dirty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908050"/>
            <a:ext cx="8856663" cy="5834063"/>
          </a:xfrm>
          <a:noFill/>
        </p:spPr>
      </p:pic>
    </p:spTree>
    <p:extLst>
      <p:ext uri="{BB962C8B-B14F-4D97-AF65-F5344CB8AC3E}">
        <p14:creationId xmlns:p14="http://schemas.microsoft.com/office/powerpoint/2010/main" val="774086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المحور الثاني من المحاضرة</a:t>
            </a:r>
            <a:endParaRPr lang="ar-IQ" sz="36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pPr algn="ctr"/>
            <a:r>
              <a:rPr lang="ar-SA" altLang="ar-IQ" sz="4800" b="1" dirty="0">
                <a:solidFill>
                  <a:srgbClr val="9900CC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4ـ3 إصابات الجهاز </a:t>
            </a:r>
            <a:r>
              <a:rPr lang="ar-SA" altLang="ar-IQ" sz="4800" b="1" dirty="0" smtClean="0">
                <a:solidFill>
                  <a:srgbClr val="9900CC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العصبي</a:t>
            </a:r>
            <a:endParaRPr lang="en-US" altLang="ar-IQ" sz="4800" b="1" dirty="0" smtClean="0">
              <a:solidFill>
                <a:srgbClr val="9900CC"/>
              </a:solidFill>
              <a:latin typeface="Simplified Arabic" pitchFamily="18" charset="-78"/>
              <a:ea typeface="+mj-ea"/>
              <a:cs typeface="Simplified Arabic" pitchFamily="18" charset="-78"/>
            </a:endParaRPr>
          </a:p>
          <a:p>
            <a:pPr algn="ctr"/>
            <a:r>
              <a:rPr lang="en-US" altLang="ar-IQ" sz="4800" b="1" dirty="0" smtClean="0">
                <a:solidFill>
                  <a:srgbClr val="9900CC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Nervous </a:t>
            </a:r>
            <a:r>
              <a:rPr lang="en-US" altLang="ar-IQ" sz="4800" b="1" dirty="0">
                <a:solidFill>
                  <a:srgbClr val="9900CC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System Injuries</a:t>
            </a:r>
            <a:r>
              <a:rPr lang="ar-SA" altLang="ar-IQ" sz="4800" dirty="0">
                <a:solidFill>
                  <a:srgbClr val="9900CC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</a:t>
            </a:r>
            <a:endParaRPr lang="ar-IQ" sz="4800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51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4ـ3 إصابات الجهاز العصبي  </a:t>
            </a:r>
            <a:r>
              <a:rPr lang="en-US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Nervous System Injuries</a:t>
            </a:r>
            <a:r>
              <a:rPr lang="ar-SA" altLang="ar-IQ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28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6021387"/>
          </a:xfrm>
        </p:spPr>
        <p:txBody>
          <a:bodyPr/>
          <a:lstStyle/>
          <a:p>
            <a:pPr algn="just" eaLnBrk="1" hangingPunct="1">
              <a:defRPr/>
            </a:pPr>
            <a:r>
              <a:rPr lang="ar-SA" altLang="ar-IQ" sz="3600" b="1" dirty="0" smtClean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أولاً : </a:t>
            </a:r>
            <a:r>
              <a:rPr lang="ar-SA" altLang="ar-IQ" sz="3600" b="1" u="sng" dirty="0" smtClean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كدم الأعصاب</a:t>
            </a:r>
          </a:p>
          <a:p>
            <a:pPr algn="just" eaLnBrk="1" hangingPunct="1">
              <a:defRPr/>
            </a:pPr>
            <a:r>
              <a:rPr lang="ar-SA" altLang="ar-IQ" sz="3600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ويحدث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نتيجة إصابة </a:t>
            </a:r>
            <a:r>
              <a:rPr lang="ar-SA" altLang="ar-IQ" sz="3600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مباشر</a:t>
            </a:r>
            <a:r>
              <a:rPr lang="ar-IQ" altLang="ar-IQ" sz="3600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ة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defRPr/>
            </a:pPr>
            <a:r>
              <a:rPr lang="ar-SA" altLang="ar-IQ" sz="36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ويصيب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الأعصاب </a:t>
            </a:r>
            <a:r>
              <a:rPr lang="ar-SA" altLang="ar-IQ" sz="3600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المكشوفة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والقريبة من الجلد في جسم الإنسان </a:t>
            </a:r>
            <a:r>
              <a:rPr lang="ar-SA" altLang="ar-IQ" sz="36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مثل</a:t>
            </a:r>
            <a:r>
              <a:rPr lang="en-US" altLang="ar-IQ" sz="36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:</a:t>
            </a:r>
            <a:r>
              <a:rPr lang="ar-IQ" altLang="ar-IQ" sz="36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-</a:t>
            </a:r>
            <a:endParaRPr lang="en-US" altLang="ar-IQ" sz="3600" b="1" dirty="0" smtClean="0">
              <a:solidFill>
                <a:srgbClr val="CC00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IQ" altLang="ar-IQ" sz="3600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3600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العصب الزندي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IQ" altLang="ar-IQ" sz="3600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- العصب الشظوي 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: وهو 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العصب بجوار عظيم الشظية في مفصل الركبة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defRPr/>
            </a:pP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مما </a:t>
            </a:r>
            <a:r>
              <a:rPr lang="ar-IQ" altLang="ar-IQ" sz="36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يُسبب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حدوث شلل مؤقت في المنطقة التي يزودها العصب.</a:t>
            </a:r>
            <a:endParaRPr lang="en-US" altLang="ar-IQ" sz="36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2918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pPr>
              <a:defRPr/>
            </a:pP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صورة توضح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العصب </a:t>
            </a:r>
            <a:r>
              <a:rPr lang="ar-SA" altLang="ar-IQ" sz="3600" b="1" dirty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الزندي</a:t>
            </a:r>
            <a:endParaRPr lang="ar-IQ" sz="3600" dirty="0">
              <a:solidFill>
                <a:srgbClr val="FF0000"/>
              </a:solidFill>
            </a:endParaRP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981075"/>
            <a:ext cx="8856663" cy="4968875"/>
          </a:xfrm>
          <a:noFill/>
        </p:spPr>
      </p:pic>
    </p:spTree>
    <p:extLst>
      <p:ext uri="{BB962C8B-B14F-4D97-AF65-F5344CB8AC3E}">
        <p14:creationId xmlns:p14="http://schemas.microsoft.com/office/powerpoint/2010/main" val="722967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العصب الشظوي</a:t>
            </a:r>
            <a:endParaRPr lang="ar-IQ" sz="36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84887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581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أعراض إصابة </a:t>
            </a:r>
            <a:r>
              <a:rPr lang="ar-SA" altLang="ar-IQ" sz="32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كدم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2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الأعصاب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785225" cy="5689600"/>
          </a:xfrm>
        </p:spPr>
        <p:txBody>
          <a:bodyPr/>
          <a:lstStyle/>
          <a:p>
            <a:pPr algn="just" eaLnBrk="1" hangingPunct="1">
              <a:defRPr/>
            </a:pP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لعل أهم عرض من أعراض كدم الأعصاب هو </a:t>
            </a:r>
            <a:r>
              <a:rPr lang="ar-SA" altLang="ar-IQ" sz="4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حدوث شلل </a:t>
            </a: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مؤقت مكان الإصابة وهو </a:t>
            </a:r>
            <a:r>
              <a:rPr lang="ar-SA" altLang="ar-IQ" sz="44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شبه</a:t>
            </a: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 صدمة كهربائية مؤقتة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defRPr/>
            </a:pP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هذا بالإضافة إلى الأعراض العامة للكدم.</a:t>
            </a:r>
          </a:p>
          <a:p>
            <a:pPr algn="just" eaLnBrk="1" hangingPunct="1">
              <a:defRPr/>
            </a:pP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ويصاحب كدم الأعصاب </a:t>
            </a:r>
            <a:r>
              <a:rPr lang="ar-SA" altLang="ar-IQ" sz="4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صدمه نفسية مؤقتة </a:t>
            </a: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ناتجة من </a:t>
            </a:r>
            <a:r>
              <a:rPr lang="ar-SA" altLang="ar-IQ" sz="4400" b="1" dirty="0" smtClean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الخوف</a:t>
            </a: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 من الأعراض الخاصة بكدم الأعصاب.</a:t>
            </a:r>
            <a:endParaRPr lang="en-US" altLang="ar-IQ" sz="44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9582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03237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علاج إصابة </a:t>
            </a:r>
            <a:r>
              <a:rPr lang="ar-SA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كدم الأعصاب</a:t>
            </a:r>
            <a:r>
              <a:rPr lang="ar-SA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40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836613"/>
            <a:ext cx="8856663" cy="5616575"/>
          </a:xfrm>
        </p:spPr>
        <p:txBody>
          <a:bodyPr/>
          <a:lstStyle/>
          <a:p>
            <a:pPr marL="609600" indent="-609600" algn="just" eaLnBrk="1" hangingPunct="1">
              <a:defRPr/>
            </a:pPr>
            <a:r>
              <a:rPr lang="ar-SA" altLang="ar-IQ" sz="6000" b="1" dirty="0" smtClean="0">
                <a:latin typeface="Simplified Arabic" pitchFamily="18" charset="-78"/>
                <a:cs typeface="Simplified Arabic" pitchFamily="18" charset="-78"/>
              </a:rPr>
              <a:t>يجب </a:t>
            </a:r>
            <a:r>
              <a:rPr lang="ar-SA" altLang="ar-IQ" sz="60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تهدئه</a:t>
            </a:r>
            <a:r>
              <a:rPr lang="ar-SA" altLang="ar-IQ" sz="6000" b="1" dirty="0" smtClean="0">
                <a:latin typeface="Simplified Arabic" pitchFamily="18" charset="-78"/>
                <a:cs typeface="Simplified Arabic" pitchFamily="18" charset="-78"/>
              </a:rPr>
              <a:t> اللاعب نفسيا وبدنيا.</a:t>
            </a:r>
          </a:p>
          <a:p>
            <a:pPr marL="609600" indent="-609600" algn="just" eaLnBrk="1" hangingPunct="1">
              <a:defRPr/>
            </a:pPr>
            <a:r>
              <a:rPr lang="ar-SA" altLang="ar-IQ" sz="60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تغطية</a:t>
            </a:r>
            <a:r>
              <a:rPr lang="ar-SA" altLang="ar-IQ" sz="6000" b="1" dirty="0" smtClean="0">
                <a:latin typeface="Simplified Arabic" pitchFamily="18" charset="-78"/>
                <a:cs typeface="Simplified Arabic" pitchFamily="18" charset="-78"/>
              </a:rPr>
              <a:t> المكان المصاب وتدفئته.</a:t>
            </a:r>
          </a:p>
          <a:p>
            <a:pPr marL="609600" indent="-609600" algn="just" eaLnBrk="1" hangingPunct="1">
              <a:defRPr/>
            </a:pPr>
            <a:r>
              <a:rPr lang="ar-SA" altLang="ar-IQ" sz="6000" b="1" dirty="0" smtClean="0">
                <a:latin typeface="Simplified Arabic" pitchFamily="18" charset="-78"/>
                <a:cs typeface="Simplified Arabic" pitchFamily="18" charset="-78"/>
              </a:rPr>
              <a:t>إعطاء اللاعب المصاب </a:t>
            </a:r>
            <a:r>
              <a:rPr lang="ar-SA" altLang="ar-IQ" sz="60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مشروبا</a:t>
            </a:r>
            <a:r>
              <a:rPr lang="ar-SA" altLang="ar-IQ" sz="6000" b="1" dirty="0" smtClean="0">
                <a:latin typeface="Simplified Arabic" pitchFamily="18" charset="-78"/>
                <a:cs typeface="Simplified Arabic" pitchFamily="18" charset="-78"/>
              </a:rPr>
              <a:t> ساخنا.</a:t>
            </a:r>
            <a:endParaRPr lang="en-US" altLang="ar-IQ" sz="60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5318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س: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يجب تجنب ما يأتي في علاج </a:t>
            </a:r>
            <a:r>
              <a:rPr lang="ar-SA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كدم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الأعصاب</a:t>
            </a:r>
            <a:endParaRPr lang="en-US" altLang="ar-IQ" sz="3600" b="1" u="sng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196975"/>
            <a:ext cx="8856663" cy="5472113"/>
          </a:xfrm>
        </p:spPr>
        <p:txBody>
          <a:bodyPr/>
          <a:lstStyle/>
          <a:p>
            <a:pPr algn="just" eaLnBrk="1" hangingPunct="1">
              <a:defRPr/>
            </a:pPr>
            <a:r>
              <a:rPr lang="ar-SA" altLang="ar-IQ" sz="40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</a:t>
            </a:r>
            <a:r>
              <a:rPr lang="ar-IQ" altLang="ar-IQ" sz="40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ar-SA" altLang="ar-IQ" sz="4000" b="1" dirty="0" smtClean="0">
                <a:solidFill>
                  <a:srgbClr val="6666FF"/>
                </a:solidFill>
                <a:latin typeface="Simplified Arabic" pitchFamily="18" charset="-78"/>
                <a:cs typeface="Simplified Arabic" pitchFamily="18" charset="-78"/>
              </a:rPr>
              <a:t>تجنب</a:t>
            </a:r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 وضع </a:t>
            </a:r>
            <a:r>
              <a:rPr lang="ar-SA" altLang="ar-IQ" sz="40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الماء البارد </a:t>
            </a:r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أو الثلج بتاتا مكان الإصابة. </a:t>
            </a:r>
          </a:p>
          <a:p>
            <a:pPr algn="just" eaLnBrk="1" hangingPunct="1">
              <a:defRPr/>
            </a:pPr>
            <a:r>
              <a:rPr lang="ar-SA" altLang="ar-IQ" sz="40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ب</a:t>
            </a:r>
            <a:r>
              <a:rPr lang="ar-IQ" altLang="ar-IQ" sz="40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ar-SA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4000" b="1" dirty="0" smtClean="0">
                <a:solidFill>
                  <a:srgbClr val="6666FF"/>
                </a:solidFill>
                <a:latin typeface="Simplified Arabic" pitchFamily="18" charset="-78"/>
                <a:cs typeface="Simplified Arabic" pitchFamily="18" charset="-78"/>
              </a:rPr>
              <a:t>تجنب</a:t>
            </a:r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40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عمل التدليك </a:t>
            </a:r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على العصب المصاب بالكدم.</a:t>
            </a:r>
          </a:p>
          <a:p>
            <a:pPr algn="just" eaLnBrk="1" hangingPunct="1">
              <a:defRPr/>
            </a:pPr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لان ذلك قد </a:t>
            </a:r>
            <a:r>
              <a:rPr lang="ar-SA" altLang="ar-IQ" sz="4000" b="1" dirty="0" smtClean="0">
                <a:solidFill>
                  <a:srgbClr val="6666FF"/>
                </a:solidFill>
                <a:latin typeface="Simplified Arabic" pitchFamily="18" charset="-78"/>
                <a:cs typeface="Simplified Arabic" pitchFamily="18" charset="-78"/>
              </a:rPr>
              <a:t>يسبب</a:t>
            </a:r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40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مضاعفات</a:t>
            </a:r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 خطيرة قد تؤدي إلى الشلل إذا حدث خطأ في علاج كدم الأعصاب.</a:t>
            </a:r>
            <a:endParaRPr lang="en-US" altLang="ar-IQ" sz="40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7485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pPr algn="ctr"/>
            <a:r>
              <a:rPr lang="ar-IQ" altLang="ar-IQ" sz="66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الإصابة الثانية </a:t>
            </a:r>
            <a:r>
              <a:rPr lang="ar-IQ" altLang="ar-IQ" sz="6600" b="1" dirty="0" smtClean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للأعصاب</a:t>
            </a:r>
          </a:p>
          <a:p>
            <a:pPr marL="0" indent="0" algn="ctr">
              <a:buNone/>
            </a:pPr>
            <a:r>
              <a:rPr lang="ar-IQ" altLang="ar-IQ" sz="6600" b="1" u="sng" dirty="0" smtClean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التمزق</a:t>
            </a:r>
            <a:r>
              <a:rPr lang="ar-IQ" altLang="ar-IQ" sz="6600" b="1" dirty="0" smtClean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</a:t>
            </a:r>
            <a:r>
              <a:rPr lang="ar-IQ" altLang="ar-IQ" sz="6600" b="1" u="sng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الكلي</a:t>
            </a:r>
            <a:r>
              <a:rPr lang="ar-IQ" altLang="ar-IQ" sz="66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</a:t>
            </a:r>
            <a:r>
              <a:rPr lang="ar-IQ" altLang="ar-IQ" sz="6600" b="1" u="sng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للعصب</a:t>
            </a:r>
            <a:r>
              <a:rPr lang="ar-IQ" altLang="ar-IQ" sz="6600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</a:t>
            </a:r>
            <a:endParaRPr lang="ar-IQ" sz="6600" dirty="0"/>
          </a:p>
        </p:txBody>
      </p:sp>
    </p:spTree>
    <p:extLst>
      <p:ext uri="{BB962C8B-B14F-4D97-AF65-F5344CB8AC3E}">
        <p14:creationId xmlns:p14="http://schemas.microsoft.com/office/powerpoint/2010/main" val="294253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/>
          <p:cNvSpPr>
            <a:spLocks noGrp="1"/>
          </p:cNvSpPr>
          <p:nvPr>
            <p:ph type="title"/>
          </p:nvPr>
        </p:nvSpPr>
        <p:spPr>
          <a:xfrm>
            <a:off x="317500" y="273050"/>
            <a:ext cx="8535988" cy="777875"/>
          </a:xfrm>
        </p:spPr>
        <p:txBody>
          <a:bodyPr/>
          <a:lstStyle/>
          <a:p>
            <a:r>
              <a:rPr lang="ar-IQ" b="1" smtClean="0">
                <a:solidFill>
                  <a:srgbClr val="FF0000"/>
                </a:solidFill>
              </a:rPr>
              <a:t>تنويه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0375" y="1282700"/>
            <a:ext cx="8270875" cy="5041900"/>
          </a:xfrm>
        </p:spPr>
        <p:txBody>
          <a:bodyPr rtlCol="1">
            <a:normAutofit fontScale="55000" lnSpcReduction="20000"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هذه المحاضرة خاصة بطلبة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المرحلة </a:t>
            </a:r>
            <a:r>
              <a:rPr lang="ar-IQ" sz="7200" b="1" dirty="0" smtClean="0">
                <a:solidFill>
                  <a:schemeClr val="accent4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الثالثة - الدراسة الصباحية والمسائية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الرجاء لا نسمح بقطع أو استنساخ المحاضرة أو جزء منها أو تدريسها أو إلقائها ونعتبر هذه المحاضرة حقوق شخصية ( ملكية فكرية ) إلى </a:t>
            </a:r>
            <a:r>
              <a:rPr lang="ar-IQ" sz="7200" b="1" dirty="0" err="1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أ.د</a:t>
            </a: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 حسن هادي </a:t>
            </a: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الهلالي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الجامعة </a:t>
            </a:r>
            <a:r>
              <a:rPr lang="ar-IQ" sz="7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المستنصرية – كلية التربية البدنية وعلوم الرياضة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ar-IQ" sz="72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5905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6287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الإصابة الثانية للأعصاب : </a:t>
            </a:r>
            <a:r>
              <a:rPr lang="ar-IQ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التمزق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الكلي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للعصب</a:t>
            </a:r>
            <a:r>
              <a:rPr lang="ar-IQ" altLang="ar-IQ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341438"/>
            <a:ext cx="8856663" cy="5400675"/>
          </a:xfrm>
        </p:spPr>
        <p:txBody>
          <a:bodyPr/>
          <a:lstStyle/>
          <a:p>
            <a:pPr algn="just" eaLnBrk="1" hangingPunct="1">
              <a:defRPr/>
            </a:pPr>
            <a:r>
              <a:rPr lang="ar-IQ" altLang="ar-IQ" sz="4400" b="1" u="sng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ويحدث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عند الإصابة بحافات العظام المكسورة.</a:t>
            </a:r>
          </a:p>
          <a:p>
            <a:pPr algn="just" eaLnBrk="1" hangingPunct="1">
              <a:defRPr/>
            </a:pPr>
            <a:r>
              <a:rPr lang="ar-IQ" altLang="ar-IQ" sz="4400" b="1" u="sng" dirty="0" smtClean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ويؤدي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إلى شلل كلي في العضلات التي يزودها.</a:t>
            </a:r>
          </a:p>
          <a:p>
            <a:pPr algn="just" eaLnBrk="1" hangingPunct="1">
              <a:defRPr/>
            </a:pP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في هذه الحالة تُجرى </a:t>
            </a:r>
            <a:r>
              <a:rPr lang="ar-IQ" altLang="ar-IQ" sz="4400" b="1" u="sng" dirty="0" smtClean="0">
                <a:latin typeface="Simplified Arabic" pitchFamily="18" charset="-78"/>
                <a:cs typeface="Simplified Arabic" pitchFamily="18" charset="-78"/>
              </a:rPr>
              <a:t>عملية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4400" b="1" u="sng" dirty="0" smtClean="0">
                <a:latin typeface="Simplified Arabic" pitchFamily="18" charset="-78"/>
                <a:cs typeface="Simplified Arabic" pitchFamily="18" charset="-78"/>
              </a:rPr>
              <a:t>جراحية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لربط العصب المقطوع </a:t>
            </a:r>
          </a:p>
          <a:p>
            <a:pPr algn="just" eaLnBrk="1" hangingPunct="1">
              <a:defRPr/>
            </a:pP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ولكن وظيفة العصب لا ترجع إلى حالتها قبل الإصابة.</a:t>
            </a:r>
            <a:endParaRPr lang="en-US" altLang="ar-IQ" sz="44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0224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/>
          <a:p>
            <a:pPr algn="ctr"/>
            <a:r>
              <a:rPr lang="ar-IQ" altLang="ar-IQ" sz="60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الإصابة الثالثة </a:t>
            </a:r>
            <a:r>
              <a:rPr lang="ar-IQ" altLang="ar-IQ" sz="6000" b="1" dirty="0" smtClean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للأعصاب</a:t>
            </a:r>
          </a:p>
          <a:p>
            <a:pPr marL="0" indent="0" algn="ctr">
              <a:buNone/>
            </a:pPr>
            <a:r>
              <a:rPr lang="ar-IQ" altLang="ar-IQ" sz="6000" b="1" dirty="0" smtClean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</a:t>
            </a:r>
            <a:r>
              <a:rPr lang="ar-IQ" altLang="ar-IQ" sz="6000" b="1" u="sng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النزف</a:t>
            </a:r>
            <a:r>
              <a:rPr lang="ar-IQ" altLang="ar-IQ" sz="60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</a:t>
            </a:r>
            <a:r>
              <a:rPr lang="ar-IQ" altLang="ar-IQ" sz="6000" b="1" u="sng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داخل</a:t>
            </a:r>
            <a:r>
              <a:rPr lang="ar-IQ" altLang="ar-IQ" sz="60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</a:t>
            </a:r>
            <a:r>
              <a:rPr lang="ar-IQ" altLang="ar-IQ" sz="6000" b="1" u="sng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العصب</a:t>
            </a:r>
            <a:r>
              <a:rPr lang="en-US" altLang="ar-IQ" sz="60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</a:t>
            </a:r>
            <a:endParaRPr lang="ar-IQ" sz="6000" dirty="0"/>
          </a:p>
        </p:txBody>
      </p:sp>
    </p:spTree>
    <p:extLst>
      <p:ext uri="{BB962C8B-B14F-4D97-AF65-F5344CB8AC3E}">
        <p14:creationId xmlns:p14="http://schemas.microsoft.com/office/powerpoint/2010/main" val="3615623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س: ماهي مكونات الخلية العصبية</a:t>
            </a:r>
            <a:endParaRPr lang="ar-IQ" sz="36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/>
          <a:lstStyle/>
          <a:p>
            <a:pPr algn="just"/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تُعد الخلية العصبية (العصبون) الوحدة الأساسية للتواصل في الجهاز العصبي. </a:t>
            </a:r>
            <a:endParaRPr 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IQ" sz="28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وتتكون </a:t>
            </a:r>
            <a:r>
              <a:rPr lang="ar-IQ" sz="2800" b="1" dirty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كل خلية عصبية من هيكل الخلية، والذي يحتوي على </a:t>
            </a:r>
            <a:r>
              <a:rPr lang="ar-IQ" sz="28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:-</a:t>
            </a:r>
          </a:p>
          <a:p>
            <a:pPr algn="just"/>
            <a:r>
              <a:rPr lang="ar-IQ" sz="28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- النواة</a:t>
            </a:r>
          </a:p>
          <a:p>
            <a:pPr algn="just"/>
            <a:r>
              <a:rPr lang="ar-IQ" sz="2800" b="1" dirty="0" smtClean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IQ" sz="2800" b="1" dirty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(المحور </a:t>
            </a:r>
            <a:r>
              <a:rPr lang="ar-IQ" sz="2800" b="1" dirty="0" smtClean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العصبي) : الليف </a:t>
            </a:r>
            <a:r>
              <a:rPr lang="ar-IQ" sz="2800" b="1" dirty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الرئيسي المتفرع </a:t>
            </a:r>
            <a:endParaRPr lang="ar-IQ" sz="2800" b="1" dirty="0" smtClean="0">
              <a:solidFill>
                <a:srgbClr val="3366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IQ" sz="2800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IQ" sz="28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IQ" sz="2800" b="1" dirty="0" err="1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التغصنات</a:t>
            </a:r>
            <a:r>
              <a:rPr lang="ar-IQ" sz="2800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): الألياف </a:t>
            </a:r>
            <a:r>
              <a:rPr lang="ar-IQ" sz="28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المتفرعة المتعددة </a:t>
            </a:r>
            <a:r>
              <a:rPr lang="ar-IQ" sz="2800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الصغرى</a:t>
            </a:r>
          </a:p>
          <a:p>
            <a:pPr algn="just"/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- (غِمد </a:t>
            </a:r>
            <a:r>
              <a:rPr lang="ar-IQ" sz="2800" b="1" dirty="0" err="1" smtClean="0">
                <a:latin typeface="Simplified Arabic" pitchFamily="18" charset="-78"/>
                <a:cs typeface="Simplified Arabic" pitchFamily="18" charset="-78"/>
              </a:rPr>
              <a:t>المايلين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) : مادة </a:t>
            </a:r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دهنية تغطي أعصاب الدماغ والحبل النخاعي، وتعزلها وتحميها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/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وفقاً </a:t>
            </a:r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لأفضل التقديرات، يحتوي دماغ الإنسان البالغ 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نحو (86) مليار </a:t>
            </a:r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خلية عصبية. </a:t>
            </a:r>
            <a:endParaRPr 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يستغرق </a:t>
            </a:r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الأمر أكثر 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من (3000) سنة </a:t>
            </a:r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حتى تتمكن من عدِّها كلها!</a:t>
            </a:r>
            <a:endParaRPr 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21709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الخلايا العصبية الغرائية</a:t>
            </a:r>
            <a:endParaRPr lang="ar-IQ" sz="36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/>
          <a:lstStyle/>
          <a:p>
            <a:pPr algn="just"/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وعلى الرغم من أن الخلايا العصبية هي وحدة الإشارات الرئيسية، </a:t>
            </a:r>
            <a:endParaRPr 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فإنها </a:t>
            </a:r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متخصصة للغاية، ومن ثَمَّ تحتاج إلى وجود خلايا داعمة لأداء 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وظيفتها.</a:t>
            </a:r>
          </a:p>
          <a:p>
            <a:pPr algn="just"/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يدعم </a:t>
            </a:r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الخلايا العصبيةَ نوعٌ رئيسي آخر من الخلايا موجودٌ في الجهاز العصبي للإنسان، وهو </a:t>
            </a:r>
            <a:r>
              <a:rPr lang="ar-IQ" sz="2800" b="1" dirty="0">
                <a:solidFill>
                  <a:srgbClr val="6666FF"/>
                </a:solidFill>
                <a:latin typeface="Simplified Arabic" pitchFamily="18" charset="-78"/>
                <a:cs typeface="Simplified Arabic" pitchFamily="18" charset="-78"/>
              </a:rPr>
              <a:t>الخلايا الغرائية</a:t>
            </a:r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. </a:t>
            </a:r>
            <a:endParaRPr 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على </a:t>
            </a:r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عكس الخلايا العصبية، </a:t>
            </a:r>
            <a:r>
              <a:rPr lang="ar-IQ" sz="2800" b="1" dirty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لا تُنتج </a:t>
            </a:r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الخلايا الغرائية نبضات كهربية، </a:t>
            </a:r>
            <a:endParaRPr 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ولهذا </a:t>
            </a:r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السبب كان يُعتقد أنها لا تشكِّل أهمية قصوى في وظيفة الجهاز 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العصبي.</a:t>
            </a:r>
          </a:p>
          <a:p>
            <a:pPr algn="just"/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ومع </a:t>
            </a:r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ذلك، فالخلايا الغرائية، التي تسمى أيضًا بالخلايا العصبية 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الغرائية.</a:t>
            </a:r>
          </a:p>
          <a:p>
            <a:pPr algn="l"/>
            <a:r>
              <a:rPr 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س: ماهي وظائف الخلايا العصبية الغرائية؟</a:t>
            </a:r>
          </a:p>
          <a:p>
            <a:pPr algn="l"/>
            <a:r>
              <a:rPr 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تؤدي </a:t>
            </a:r>
            <a:r>
              <a:rPr lang="ar-IQ" sz="24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وظائف أساسية متعددة</a:t>
            </a:r>
            <a:r>
              <a:rPr 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: تكملة الجواب.... </a:t>
            </a:r>
          </a:p>
        </p:txBody>
      </p:sp>
    </p:spTree>
    <p:extLst>
      <p:ext uri="{BB962C8B-B14F-4D97-AF65-F5344CB8AC3E}">
        <p14:creationId xmlns:p14="http://schemas.microsoft.com/office/powerpoint/2010/main" val="27879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وظائف الخلايا العصبية الغرائية</a:t>
            </a:r>
            <a:endParaRPr lang="ar-IQ" sz="32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pPr lvl="0" algn="just"/>
            <a:r>
              <a:rPr lang="ar-IQ" sz="2400" b="1" dirty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تؤدي </a:t>
            </a:r>
            <a:r>
              <a:rPr lang="ar-IQ" sz="2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الخلايا العصبية الغرائية وظائف </a:t>
            </a:r>
            <a:r>
              <a:rPr lang="ar-IQ" sz="2400" b="1" dirty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أساسية متعددة: </a:t>
            </a:r>
          </a:p>
          <a:p>
            <a:pPr lvl="0" algn="just"/>
            <a:r>
              <a:rPr 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توفر </a:t>
            </a:r>
            <a:r>
              <a:rPr lang="ar-IQ" sz="2400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هيكلاً </a:t>
            </a:r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تركيبياًّ للخلية العصبية.</a:t>
            </a:r>
          </a:p>
          <a:p>
            <a:pPr lvl="0" algn="just"/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تشكِّل </a:t>
            </a:r>
            <a:r>
              <a:rPr lang="ar-IQ" sz="2400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حاجزاً</a:t>
            </a:r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مع الأوعية </a:t>
            </a:r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الدموية للخلية العصبية.</a:t>
            </a:r>
          </a:p>
          <a:p>
            <a:pPr lvl="0" algn="just"/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ع</a:t>
            </a:r>
            <a:r>
              <a:rPr lang="ar-IQ" sz="2400" b="1" dirty="0" smtClean="0">
                <a:solidFill>
                  <a:srgbClr val="CC9900"/>
                </a:solidFill>
                <a:latin typeface="Simplified Arabic" pitchFamily="18" charset="-78"/>
                <a:cs typeface="Simplified Arabic" pitchFamily="18" charset="-78"/>
              </a:rPr>
              <a:t>ْزل</a:t>
            </a:r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الخلايا </a:t>
            </a:r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العصبية.</a:t>
            </a:r>
          </a:p>
          <a:p>
            <a:pPr lvl="0" algn="just"/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ت</a:t>
            </a:r>
            <a:r>
              <a:rPr lang="ar-IQ" sz="2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ُراقِب</a:t>
            </a:r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بيئة الخلية العصبية وتُنقِّيها.</a:t>
            </a:r>
          </a:p>
          <a:p>
            <a:pPr lvl="0" algn="just"/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تساعد </a:t>
            </a:r>
            <a:r>
              <a:rPr 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في الحفاظ على </a:t>
            </a:r>
            <a:r>
              <a:rPr lang="ar-IQ" sz="2400" b="1" dirty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صحة</a:t>
            </a:r>
            <a:r>
              <a:rPr 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الخلايا العصبية عن طريق </a:t>
            </a:r>
            <a:r>
              <a:rPr lang="ar-IQ" sz="2400" b="1" dirty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ترميم</a:t>
            </a:r>
            <a:r>
              <a:rPr 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الأجزاء المتضررة </a:t>
            </a:r>
            <a:r>
              <a:rPr lang="ar-IQ" sz="2400" b="1" dirty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وتوفير</a:t>
            </a:r>
            <a:r>
              <a:rPr 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المغذيات. </a:t>
            </a:r>
            <a:endParaRPr lang="ar-IQ" sz="24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/>
            <a:r>
              <a:rPr lang="ar-IQ" sz="2400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هذا </a:t>
            </a:r>
            <a:r>
              <a:rPr lang="ar-IQ" sz="24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الدعم من الخلايا العصبية الغرائية مهم جدًّا؛ </a:t>
            </a:r>
            <a:endParaRPr lang="ar-IQ" sz="2400" b="1" dirty="0" smtClean="0">
              <a:solidFill>
                <a:srgbClr val="9900CC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/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خاصة </a:t>
            </a:r>
            <a:r>
              <a:rPr 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أن الخلايا العصبية لا يمكنها إجراء عملية الانقسام </a:t>
            </a:r>
            <a:r>
              <a:rPr lang="ar-IQ" sz="2400" b="1" dirty="0" err="1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الميتوزي</a:t>
            </a:r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(</a:t>
            </a:r>
            <a:r>
              <a:rPr lang="ar-IQ" sz="2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الخلوي</a:t>
            </a:r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مثل معظم خلايا الجسم الأخرى. </a:t>
            </a:r>
            <a:endParaRPr lang="ar-IQ" sz="24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/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ويرجع </a:t>
            </a:r>
            <a:r>
              <a:rPr 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ذلك إلى أن الخلايا العصبية تفتقر إلى وجود </a:t>
            </a:r>
            <a:r>
              <a:rPr lang="ar-IQ" sz="2400" b="1" dirty="0" err="1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السنتريولات</a:t>
            </a:r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(</a:t>
            </a:r>
            <a:r>
              <a:rPr lang="ar-IQ" sz="2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الأجسام المركزي</a:t>
            </a:r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)، </a:t>
            </a:r>
            <a:r>
              <a:rPr 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وهي </a:t>
            </a:r>
            <a:r>
              <a:rPr lang="ar-IQ" sz="2400" b="1" dirty="0" err="1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عُضَيَّات</a:t>
            </a:r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(مكونات خلوية) </a:t>
            </a:r>
            <a:r>
              <a:rPr 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مهمة للانقسام الخلوي.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301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مكونات الخلية العصبية المثالية</a:t>
            </a:r>
            <a:endParaRPr lang="ar-IQ" sz="36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33670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8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الخلية العصبية الحركية</a:t>
            </a:r>
            <a:endParaRPr lang="ar-IQ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200800" cy="29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9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6287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الإصابة الثالثة للأعصاب </a:t>
            </a:r>
            <a:r>
              <a:rPr lang="ar-IQ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النزف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داخل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العصب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785225" cy="5545138"/>
          </a:xfrm>
        </p:spPr>
        <p:txBody>
          <a:bodyPr/>
          <a:lstStyle/>
          <a:p>
            <a:pPr algn="just" eaLnBrk="1" hangingPunct="1">
              <a:defRPr/>
            </a:pPr>
            <a:r>
              <a:rPr lang="ar-IQ" altLang="ar-IQ" sz="6000" u="sng" dirty="0" smtClean="0">
                <a:solidFill>
                  <a:srgbClr val="FF66CC"/>
                </a:solidFill>
              </a:rPr>
              <a:t>يحدث</a:t>
            </a:r>
            <a:r>
              <a:rPr lang="ar-IQ" altLang="ar-IQ" sz="6000" dirty="0" smtClean="0"/>
              <a:t> بسبب شدة خارجية.</a:t>
            </a:r>
          </a:p>
          <a:p>
            <a:pPr algn="just" eaLnBrk="1" hangingPunct="1">
              <a:defRPr/>
            </a:pPr>
            <a:r>
              <a:rPr lang="ar-IQ" altLang="ar-IQ" sz="6000" dirty="0" smtClean="0"/>
              <a:t>وان تراكم الدم </a:t>
            </a:r>
            <a:r>
              <a:rPr lang="ar-IQ" altLang="ar-IQ" sz="6000" u="sng" dirty="0" smtClean="0">
                <a:solidFill>
                  <a:srgbClr val="FF66CC"/>
                </a:solidFill>
              </a:rPr>
              <a:t>يُعرقل</a:t>
            </a:r>
            <a:r>
              <a:rPr lang="ar-IQ" altLang="ar-IQ" sz="6000" dirty="0" smtClean="0"/>
              <a:t> وصول الإيعازات العصبية.</a:t>
            </a:r>
            <a:endParaRPr lang="en-US" altLang="ar-IQ" sz="6000" dirty="0" smtClean="0"/>
          </a:p>
        </p:txBody>
      </p:sp>
    </p:spTree>
    <p:extLst>
      <p:ext uri="{BB962C8B-B14F-4D97-AF65-F5344CB8AC3E}">
        <p14:creationId xmlns:p14="http://schemas.microsoft.com/office/powerpoint/2010/main" val="13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الإصابة الرابعة للأعصاب : </a:t>
            </a:r>
            <a:r>
              <a:rPr lang="ar-IQ" altLang="ar-IQ" sz="32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سحب العصب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5834063"/>
          </a:xfrm>
        </p:spPr>
        <p:txBody>
          <a:bodyPr/>
          <a:lstStyle/>
          <a:p>
            <a:pPr algn="just" eaLnBrk="1" hangingPunct="1">
              <a:defRPr/>
            </a:pPr>
            <a:r>
              <a:rPr lang="ar-IQ" altLang="ar-IQ" sz="3600" b="1" u="sng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يحدث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600" b="1" dirty="0" smtClean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بسبب 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شدة خارجية تؤدي إلى ثني الرأس بقوة إلى احد الجانبين مما يؤدي إلى </a:t>
            </a:r>
            <a:r>
              <a:rPr lang="ar-IQ" altLang="ar-IQ" sz="36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سحب الأعصاب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في منطقة الرقبة.</a:t>
            </a:r>
          </a:p>
          <a:p>
            <a:pPr algn="just" eaLnBrk="1" hangingPunct="1">
              <a:defRPr/>
            </a:pP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يشعر المصاب </a:t>
            </a:r>
            <a:r>
              <a:rPr lang="ar-IQ" altLang="ar-IQ" sz="3600" b="1" u="sng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بحرقة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شديدة تمتد من الرقبة إلى نهاية الطرف العلوي مع تنمل وفقدان الوظيفة الطبيعية للطرف العلوي.</a:t>
            </a:r>
          </a:p>
          <a:p>
            <a:pPr algn="just" eaLnBrk="1" hangingPunct="1">
              <a:defRPr/>
            </a:pP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وقد يحدث </a:t>
            </a:r>
            <a:r>
              <a:rPr lang="ar-IQ" altLang="ar-IQ" sz="36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التهاب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العصب مع ضمور العضلات التي يزودها.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93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4850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الإصابة الخامسة للأعصاب : </a:t>
            </a:r>
            <a:r>
              <a:rPr lang="ar-SA" altLang="ar-IQ" sz="32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التهاب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2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الأعصاب</a:t>
            </a:r>
            <a:endParaRPr lang="en-US" altLang="ar-IQ" sz="3200" b="1" u="sng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785225" cy="5400675"/>
          </a:xfrm>
        </p:spPr>
        <p:txBody>
          <a:bodyPr/>
          <a:lstStyle/>
          <a:p>
            <a:pPr algn="just" eaLnBrk="1" hangingPunct="1">
              <a:defRPr/>
            </a:pPr>
            <a:r>
              <a:rPr lang="ar-SA" altLang="ar-IQ" sz="6600" b="1" dirty="0" smtClean="0">
                <a:latin typeface="Simplified Arabic" pitchFamily="18" charset="-78"/>
                <a:cs typeface="Simplified Arabic" pitchFamily="18" charset="-78"/>
              </a:rPr>
              <a:t>وهو مرض أو إصابة مؤلمة قد تؤثر على عصب واحد أو عدة أعصاب </a:t>
            </a:r>
            <a:endParaRPr lang="ar-IQ" altLang="ar-IQ" sz="6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SA" altLang="ar-IQ" sz="6600" b="1" dirty="0" smtClean="0">
                <a:latin typeface="Simplified Arabic" pitchFamily="18" charset="-78"/>
                <a:cs typeface="Simplified Arabic" pitchFamily="18" charset="-78"/>
              </a:rPr>
              <a:t>وقد تختلط أحيانا مع خلل يسمى </a:t>
            </a:r>
            <a:r>
              <a:rPr lang="ar-SA" altLang="ar-IQ" sz="6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الألم العصبي</a:t>
            </a:r>
            <a:r>
              <a:rPr lang="ar-SA" altLang="ar-IQ" sz="6600" b="1" dirty="0" smtClean="0">
                <a:latin typeface="Simplified Arabic" pitchFamily="18" charset="-78"/>
                <a:cs typeface="Simplified Arabic" pitchFamily="18" charset="-78"/>
              </a:rPr>
              <a:t>. </a:t>
            </a:r>
            <a:endParaRPr lang="en-US" altLang="ar-IQ" sz="66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2224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865188"/>
          </a:xfrm>
        </p:spPr>
        <p:txBody>
          <a:bodyPr/>
          <a:lstStyle/>
          <a:p>
            <a:r>
              <a:rPr lang="ar-IQ" altLang="ar-IQ" smtClean="0"/>
              <a:t>بسم الله الرحمن الرحيم </a:t>
            </a:r>
            <a:endParaRPr lang="en-US" altLang="ar-IQ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341438"/>
            <a:ext cx="8280400" cy="5111750"/>
          </a:xfrm>
        </p:spPr>
        <p:txBody>
          <a:bodyPr/>
          <a:lstStyle/>
          <a:p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الفصل الرابع</a:t>
            </a:r>
          </a:p>
          <a:p>
            <a:r>
              <a:rPr lang="ar-IQ" altLang="ar-IQ" sz="3600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 ( الجهاز العصبي وإصاباته ) (الجزء الأول)</a:t>
            </a:r>
          </a:p>
          <a:p>
            <a:r>
              <a:rPr lang="ar-IQ" altLang="ar-IQ" sz="3600" b="1" dirty="0" smtClean="0">
                <a:solidFill>
                  <a:srgbClr val="99CC00"/>
                </a:solidFill>
                <a:latin typeface="Simplified Arabic" pitchFamily="18" charset="-78"/>
                <a:cs typeface="Simplified Arabic" pitchFamily="18" charset="-78"/>
              </a:rPr>
              <a:t>( </a:t>
            </a:r>
            <a:r>
              <a:rPr lang="en-US" altLang="ar-IQ" sz="3600" b="1" dirty="0" smtClean="0">
                <a:solidFill>
                  <a:srgbClr val="99CC00"/>
                </a:solidFill>
                <a:latin typeface="Simplified Arabic" pitchFamily="18" charset="-78"/>
                <a:cs typeface="Simplified Arabic" pitchFamily="18" charset="-78"/>
              </a:rPr>
              <a:t>( Muscular System</a:t>
            </a:r>
            <a:endParaRPr lang="ar-IQ" altLang="ar-IQ" sz="3600" b="1" dirty="0" smtClean="0">
              <a:solidFill>
                <a:srgbClr val="99CC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45209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أسباب إصابة </a:t>
            </a:r>
            <a:r>
              <a:rPr lang="ar-SA" altLang="ar-IQ" sz="32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التهاب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2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الأعصاب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5834063"/>
          </a:xfrm>
        </p:spPr>
        <p:txBody>
          <a:bodyPr/>
          <a:lstStyle/>
          <a:p>
            <a:pPr marL="609600" indent="-609600" algn="just" eaLnBrk="1" hangingPunct="1">
              <a:defRPr/>
            </a:pPr>
            <a:r>
              <a:rPr lang="ar-SA" altLang="ar-IQ" sz="28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يمكن أن تسبب </a:t>
            </a:r>
          </a:p>
          <a:p>
            <a:pPr marL="609600" indent="-609600" algn="just" eaLnBrk="1" hangingPunct="1">
              <a:defRPr/>
            </a:pPr>
            <a:r>
              <a:rPr lang="ar-IQ" altLang="ar-IQ" sz="2800" b="1" dirty="0" smtClean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2800" b="1" dirty="0" smtClean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البكتيريا والفيروسات </a:t>
            </a:r>
          </a:p>
          <a:p>
            <a:pPr marL="609600" indent="-609600" algn="just" eaLnBrk="1" hangingPunct="1">
              <a:defRPr/>
            </a:pPr>
            <a:r>
              <a:rPr lang="ar-IQ" altLang="ar-IQ" sz="28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  - </a:t>
            </a:r>
            <a:r>
              <a:rPr lang="ar-SA" altLang="ar-IQ" sz="28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ونقص الغذاء والفيتامينات </a:t>
            </a:r>
          </a:p>
          <a:p>
            <a:pPr marL="609600" indent="-609600" algn="just" eaLnBrk="1" hangingPunct="1">
              <a:defRPr/>
            </a:pP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التهاب العصب والعدوى مثل </a:t>
            </a:r>
          </a:p>
          <a:p>
            <a:pPr marL="609600" indent="-609600" algn="just" eaLnBrk="1" hangingPunct="1">
              <a:defRPr/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الدرن </a:t>
            </a:r>
            <a:endParaRPr lang="ar-IQ" alt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algn="just" eaLnBrk="1" hangingPunct="1">
              <a:defRPr/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 - 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والزهري </a:t>
            </a:r>
            <a:endParaRPr lang="ar-IQ" alt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algn="just" eaLnBrk="1" hangingPunct="1">
              <a:defRPr/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   - </a:t>
            </a:r>
            <a:r>
              <a:rPr lang="ar-SA" altLang="ar-IQ" sz="2800" b="1" dirty="0" err="1" smtClean="0">
                <a:latin typeface="Simplified Arabic" pitchFamily="18" charset="-78"/>
                <a:cs typeface="Simplified Arabic" pitchFamily="18" charset="-78"/>
              </a:rPr>
              <a:t>والحلأ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 المنطقي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(الحزام الناري أو </a:t>
            </a:r>
            <a:r>
              <a:rPr lang="ar-IQ" altLang="ar-IQ" sz="2800" b="1" dirty="0" err="1" smtClean="0">
                <a:latin typeface="Simplified Arabic" pitchFamily="18" charset="-78"/>
                <a:cs typeface="Simplified Arabic" pitchFamily="18" charset="-78"/>
              </a:rPr>
              <a:t>الحلأ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الناري)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alt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algn="just" eaLnBrk="1" hangingPunct="1">
              <a:defRPr/>
            </a:pP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يمكنها أن تغزو العصب بسبب التهاب العصب </a:t>
            </a:r>
          </a:p>
          <a:p>
            <a:pPr marL="609600" indent="-609600" algn="just" eaLnBrk="1" hangingPunct="1">
              <a:defRPr/>
            </a:pP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ويمكن أن يتولد التهاب العصب عندما يغيَر مرض مثل السكر أنشطة خلايا الجسم.</a:t>
            </a:r>
          </a:p>
          <a:p>
            <a:pPr marL="609600" indent="-609600" algn="just" eaLnBrk="1" hangingPunct="1">
              <a:defRPr/>
            </a:pP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وقد يحدث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التهاب الأعصاب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 بسبب </a:t>
            </a:r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الجرح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 العضوي لعصب يشمل العصب المصاب. </a:t>
            </a:r>
            <a:endParaRPr lang="en-US" altLang="ar-IQ" sz="28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44819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ar-IQ" sz="3200" b="1" dirty="0" err="1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الحلأ</a:t>
            </a:r>
            <a:r>
              <a:rPr lang="ar-IQ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المنطقي أو </a:t>
            </a:r>
            <a:r>
              <a:rPr lang="ar-IQ" sz="3200" b="1" dirty="0" err="1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النطاقي</a:t>
            </a:r>
            <a:r>
              <a:rPr lang="ar-IQ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أو الهربس </a:t>
            </a:r>
            <a:r>
              <a:rPr lang="ar-IQ" sz="3200" b="1" dirty="0" err="1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النطاقي</a:t>
            </a:r>
            <a:r>
              <a:rPr lang="ar-IQ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ar-IQ" sz="32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950" y="765175"/>
            <a:ext cx="8856663" cy="5976938"/>
          </a:xfrm>
        </p:spPr>
        <p:txBody>
          <a:bodyPr/>
          <a:lstStyle/>
          <a:p>
            <a:pPr algn="just">
              <a:defRPr/>
            </a:pP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الحزام الناري، أو (</a:t>
            </a:r>
            <a:r>
              <a:rPr lang="ar-IQ" sz="2800" b="1" dirty="0" err="1" smtClean="0">
                <a:latin typeface="Simplified Arabic" pitchFamily="18" charset="-78"/>
                <a:cs typeface="Simplified Arabic" pitchFamily="18" charset="-78"/>
              </a:rPr>
              <a:t>الحلأ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 المنطقي) ويعرف </a:t>
            </a:r>
            <a:r>
              <a:rPr lang="ar-IQ" sz="2800" b="1" dirty="0" err="1" smtClean="0">
                <a:latin typeface="Simplified Arabic" pitchFamily="18" charset="-78"/>
                <a:cs typeface="Simplified Arabic" pitchFamily="18" charset="-78"/>
              </a:rPr>
              <a:t>بالحلأ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2800" b="1" dirty="0" err="1" smtClean="0">
                <a:latin typeface="Simplified Arabic" pitchFamily="18" charset="-78"/>
                <a:cs typeface="Simplified Arabic" pitchFamily="18" charset="-78"/>
              </a:rPr>
              <a:t>النطاقي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، هو مرض فيروسي مؤلم يتميز بظهور طفح جلدي على طول العصب المصاب، لهذا يسمى أيضاً </a:t>
            </a:r>
            <a:r>
              <a:rPr lang="ar-IQ" sz="28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بالحزام الناري 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من حيث أنه يميز المنطقة المصابة وكأنها طوق ناري يتميز بلونه شديد الاحمرار عن بقية أجزاء الجسم.</a:t>
            </a:r>
          </a:p>
          <a:p>
            <a:pPr algn="just">
              <a:defRPr/>
            </a:pP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الفيروس الذي يؤدي للإصابة بهذا المرض هو نفسه الفيروس المسبب لمرض </a:t>
            </a:r>
            <a:r>
              <a:rPr 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جدري الماء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>
              <a:defRPr/>
            </a:pP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فبعد الإصابة بالجدري لأول مرة يبقى الفيروس مختبئاً في العقد العصبية لمدة قد تصل إلى سنوات عديدة.</a:t>
            </a:r>
          </a:p>
          <a:p>
            <a:pPr algn="just">
              <a:defRPr/>
            </a:pP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وإذا ما تم تنشيطه من جديد فإنه يتخذ الأعصاب كخط له حتى يبلغ الجلد شكل </a:t>
            </a:r>
            <a:r>
              <a:rPr lang="ar-IQ" sz="28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الهربس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 العصبي. </a:t>
            </a:r>
          </a:p>
          <a:p>
            <a:pPr algn="just">
              <a:defRPr/>
            </a:pP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ولا يعرف غالباً </a:t>
            </a:r>
            <a:r>
              <a:rPr 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سبب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 تنشط الفيروس ولكنه يعزى بشكل عام لتقدم العمر فهو ينتشر بشكل رئيسي بين من هم فوق الخمسين من العمر، إضافة لأسباب أخرى كضعف المناعة والتوتر والانفعال الكبير. </a:t>
            </a:r>
            <a:endParaRPr lang="ar-IQ" sz="28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4258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pPr>
              <a:defRPr/>
            </a:pPr>
            <a:r>
              <a:rPr lang="ar-SA" dirty="0" err="1" smtClean="0"/>
              <a:t>الحلأ</a:t>
            </a:r>
            <a:r>
              <a:rPr lang="ar-SA" dirty="0" smtClean="0"/>
              <a:t> </a:t>
            </a:r>
            <a:r>
              <a:rPr lang="ar-SA" dirty="0" err="1" smtClean="0"/>
              <a:t>النطاقي</a:t>
            </a:r>
            <a:r>
              <a:rPr lang="ar-SA" dirty="0" smtClean="0"/>
              <a:t> أو الحزام الناري</a:t>
            </a:r>
            <a:endParaRPr lang="ar-IQ" dirty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8642350" cy="4535487"/>
          </a:xfrm>
          <a:noFill/>
        </p:spPr>
      </p:pic>
    </p:spTree>
    <p:extLst>
      <p:ext uri="{BB962C8B-B14F-4D97-AF65-F5344CB8AC3E}">
        <p14:creationId xmlns:p14="http://schemas.microsoft.com/office/powerpoint/2010/main" val="6352535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6287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أعراض إصابة </a:t>
            </a:r>
            <a:r>
              <a:rPr lang="ar-SA" altLang="ar-IQ" sz="32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التهاب الأعصاب</a:t>
            </a:r>
            <a:endParaRPr lang="en-US" altLang="ar-IQ" sz="3200" b="1" u="sng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785225" cy="5472112"/>
          </a:xfrm>
        </p:spPr>
        <p:txBody>
          <a:bodyPr/>
          <a:lstStyle/>
          <a:p>
            <a:pPr algn="just" eaLnBrk="1" hangingPunct="1">
              <a:defRPr/>
            </a:pP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يفقد الشخص القدرة على </a:t>
            </a:r>
            <a:r>
              <a:rPr lang="ar-SA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الإحساس</a:t>
            </a: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 بالحرارة والضغط واللمس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defRPr/>
            </a:pP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وقد يفقد الجسم أيضا </a:t>
            </a:r>
            <a:r>
              <a:rPr lang="ar-SA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التحكم</a:t>
            </a: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 في الأنشطة التلقائية مثل العرق </a:t>
            </a:r>
          </a:p>
          <a:p>
            <a:pPr algn="just" eaLnBrk="1" hangingPunct="1">
              <a:defRPr/>
            </a:pP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وإذا لم يعد العصب قادرا على الحركة فقد تضمر العضلة وتصبح مشلولة.</a:t>
            </a:r>
            <a:endParaRPr lang="en-US" altLang="ar-IQ" sz="44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09566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وسائل علاج إصابة</a:t>
            </a: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: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2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التهاب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2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الأعصاب</a:t>
            </a:r>
            <a:endParaRPr lang="en-US" altLang="ar-IQ" sz="3200" b="1" u="sng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785225" cy="5545138"/>
          </a:xfrm>
        </p:spPr>
        <p:txBody>
          <a:bodyPr/>
          <a:lstStyle/>
          <a:p>
            <a:pPr algn="just" eaLnBrk="1" hangingPunct="1">
              <a:defRPr/>
            </a:pPr>
            <a:r>
              <a:rPr lang="ar-SA" altLang="ar-IQ" sz="6000" dirty="0" smtClean="0"/>
              <a:t>التهاب العصب مرض أو إصابة خطيرة تتطلب مراجعة الطبيب المتخصص ليتم عالجه ببعض العقاقير الطبية أو بالعلاج الطبيعي.</a:t>
            </a:r>
            <a:r>
              <a:rPr lang="ar-SA" altLang="ar-IQ" sz="5400" dirty="0" smtClean="0"/>
              <a:t> </a:t>
            </a:r>
            <a:endParaRPr lang="en-US" altLang="ar-IQ" sz="5400" dirty="0" smtClean="0"/>
          </a:p>
        </p:txBody>
      </p:sp>
    </p:spTree>
    <p:extLst>
      <p:ext uri="{BB962C8B-B14F-4D97-AF65-F5344CB8AC3E}">
        <p14:creationId xmlns:p14="http://schemas.microsoft.com/office/powerpoint/2010/main" val="3247006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ar-IQ" altLang="ar-IQ" sz="28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خامساً : </a:t>
            </a:r>
            <a:r>
              <a:rPr lang="ar-IQ" altLang="ar-IQ" sz="2800" b="1" u="sng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إصابات</a:t>
            </a:r>
            <a:r>
              <a:rPr lang="ar-IQ" altLang="ar-IQ" sz="28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u="sng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الرأس</a:t>
            </a:r>
            <a:r>
              <a:rPr lang="en-US" altLang="ar-IQ" sz="40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pPr lvl="0" algn="just">
              <a:defRPr/>
            </a:pPr>
            <a:r>
              <a:rPr lang="ar-IQ" altLang="ar-IQ" sz="36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1. الارتجاج المخي </a:t>
            </a:r>
            <a:r>
              <a:rPr lang="en-US" altLang="ar-IQ" sz="36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Concussion </a:t>
            </a:r>
            <a:r>
              <a:rPr lang="en-US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cerebral</a:t>
            </a:r>
          </a:p>
          <a:p>
            <a:pPr lvl="0" algn="just">
              <a:defRPr/>
            </a:pPr>
            <a:r>
              <a:rPr lang="en-US" altLang="ar-IQ" sz="3600" b="1" dirty="0" smtClean="0">
                <a:solidFill>
                  <a:prstClr val="black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2</a:t>
            </a:r>
            <a:r>
              <a:rPr lang="ar-SA" altLang="ar-IQ" sz="3600" b="1" dirty="0" smtClean="0">
                <a:solidFill>
                  <a:prstClr val="black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. </a:t>
            </a: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التجمع الدموي</a:t>
            </a:r>
            <a:r>
              <a:rPr lang="ar-IQ" altLang="ar-IQ" sz="3600" dirty="0">
                <a:solidFill>
                  <a:prstClr val="black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</a:t>
            </a:r>
            <a:r>
              <a:rPr lang="ar-IQ" altLang="ar-IQ" sz="3600" dirty="0" smtClean="0">
                <a:solidFill>
                  <a:prstClr val="black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.</a:t>
            </a:r>
          </a:p>
          <a:p>
            <a:pPr lvl="0" algn="just">
              <a:defRPr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2875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03237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خامساً :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إصابات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الرأس</a:t>
            </a:r>
            <a:r>
              <a:rPr lang="en-US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51519" y="1052513"/>
            <a:ext cx="8568953" cy="5472831"/>
          </a:xfrm>
        </p:spPr>
        <p:txBody>
          <a:bodyPr/>
          <a:lstStyle/>
          <a:p>
            <a:pPr algn="just" eaLnBrk="1" hangingPunct="1">
              <a:defRPr/>
            </a:pP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1. الارتجاج المخي 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Concussion cerebral</a:t>
            </a:r>
          </a:p>
          <a:p>
            <a:pPr algn="just" eaLnBrk="1" hangingPunct="1"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وهو عبارة عن حالة </a:t>
            </a:r>
            <a:r>
              <a:rPr lang="ar-IQ" altLang="ar-IQ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فقدان لحظي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للوعي وتوقف لحظي (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قصير الأمد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) لوظائف المخ </a:t>
            </a:r>
            <a:r>
              <a:rPr lang="ar-IQ" altLang="ar-IQ" b="1" u="sng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دون تمزق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الأنسجة وينتج عادة عن ضربة تصيب الدماغ. </a:t>
            </a:r>
          </a:p>
          <a:p>
            <a:pPr algn="just" eaLnBrk="1" hangingPunct="1"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و قد تكون فترة فقدان الوعي </a:t>
            </a:r>
            <a:r>
              <a:rPr lang="ar-IQ" altLang="ar-IQ" b="1" dirty="0" err="1" smtClean="0">
                <a:latin typeface="Simplified Arabic" pitchFamily="18" charset="-78"/>
                <a:cs typeface="Simplified Arabic" pitchFamily="18" charset="-78"/>
              </a:rPr>
              <a:t>لثوانِ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قصيرة وقد تكون لدقائق و أحياناً تمتد لساعات إلا إن الشفاء منها لا يتطلب أكثر من يوم.</a:t>
            </a:r>
          </a:p>
          <a:p>
            <a:pPr algn="just" eaLnBrk="1" hangingPunct="1"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تحدث هذه الإصابة في رياضات ( الملاكمة 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 boxing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ـ كرة القدم 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football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 ـ الكاراتيه 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karate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 ـ الغطس 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diving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 ـ الجمباز 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gymnastics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....).</a:t>
            </a:r>
            <a:r>
              <a:rPr lang="ar-IQ" altLang="ar-IQ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44888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7813"/>
            <a:ext cx="8640960" cy="776287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ميكانيكية إصابة الارتجاج المخي أثناء الضربة القاضية بالملاكمة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knockout</a:t>
            </a: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268413"/>
            <a:ext cx="8856663" cy="5473700"/>
          </a:xfrm>
        </p:spPr>
        <p:txBody>
          <a:bodyPr/>
          <a:lstStyle/>
          <a:p>
            <a:pPr algn="just" eaLnBrk="1" hangingPunct="1">
              <a:defRPr/>
            </a:pPr>
            <a:r>
              <a:rPr lang="ar-SA" altLang="ar-IQ" dirty="0" smtClean="0"/>
              <a:t>الضربة القاضية عند الملاكمين وهي ضربة فجائية سهمية ت</a:t>
            </a:r>
            <a:r>
              <a:rPr lang="ar-IQ" altLang="ar-IQ" dirty="0" smtClean="0"/>
              <a:t>ُ</a:t>
            </a:r>
            <a:r>
              <a:rPr lang="ar-SA" altLang="ar-IQ" dirty="0" smtClean="0"/>
              <a:t>حدث شللا</a:t>
            </a:r>
            <a:r>
              <a:rPr lang="ar-IQ" altLang="ar-IQ" dirty="0" smtClean="0"/>
              <a:t>ً</a:t>
            </a:r>
            <a:r>
              <a:rPr lang="ar-SA" altLang="ar-IQ" dirty="0" smtClean="0"/>
              <a:t> آنياً في الجملة العصبية المستقلة سريع الزوال ، فيفقد الوعي وتتسع الحدقتان وتثبتان ويتوقف التنفس ويبطؤ القلب وترتخي العضلات</a:t>
            </a:r>
            <a:r>
              <a:rPr lang="ar-IQ" altLang="ar-IQ" dirty="0" smtClean="0"/>
              <a:t>.</a:t>
            </a:r>
          </a:p>
          <a:p>
            <a:pPr algn="just" eaLnBrk="1" hangingPunct="1">
              <a:defRPr/>
            </a:pPr>
            <a:r>
              <a:rPr lang="ar-SA" altLang="ar-IQ" dirty="0" smtClean="0"/>
              <a:t>يبدأ الشفاء خلال ثوان أو دقائق ويتكامل خلال ساعات</a:t>
            </a:r>
            <a:r>
              <a:rPr lang="ar-IQ" altLang="ar-IQ" dirty="0" smtClean="0"/>
              <a:t>.</a:t>
            </a:r>
          </a:p>
          <a:p>
            <a:pPr algn="just" eaLnBrk="1" hangingPunct="1">
              <a:defRPr/>
            </a:pPr>
            <a:r>
              <a:rPr lang="ar-SA" altLang="ar-IQ" dirty="0" smtClean="0"/>
              <a:t>وقد تبقى أعراض نفسية حسية كالدوخة والقلق والخوف تدوم أياماً أو أكثر</a:t>
            </a:r>
            <a:r>
              <a:rPr lang="ar-IQ" altLang="ar-IQ" dirty="0" smtClean="0"/>
              <a:t>.</a:t>
            </a:r>
          </a:p>
          <a:p>
            <a:pPr algn="just" eaLnBrk="1" hangingPunct="1">
              <a:defRPr/>
            </a:pPr>
            <a:r>
              <a:rPr lang="ar-SA" altLang="ar-IQ" dirty="0" smtClean="0"/>
              <a:t>ولا داعي للمعالجة غير تطمين المصاب بسلامة الحالة.</a:t>
            </a:r>
            <a:endParaRPr lang="en-US" altLang="ar-IQ" dirty="0" smtClean="0"/>
          </a:p>
        </p:txBody>
      </p:sp>
    </p:spTree>
    <p:extLst>
      <p:ext uri="{BB962C8B-B14F-4D97-AF65-F5344CB8AC3E}">
        <p14:creationId xmlns:p14="http://schemas.microsoft.com/office/powerpoint/2010/main" val="42861585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تصنيف الارتجاج</a:t>
            </a:r>
            <a:r>
              <a:rPr lang="en-US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765175"/>
            <a:ext cx="8785225" cy="5976938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بحسب </a:t>
            </a:r>
            <a:r>
              <a:rPr lang="ar-IQ" altLang="ar-IQ" sz="2400" b="1" u="sng" dirty="0" smtClean="0">
                <a:latin typeface="Simplified Arabic" pitchFamily="18" charset="-78"/>
                <a:cs typeface="Simplified Arabic" pitchFamily="18" charset="-78"/>
              </a:rPr>
              <a:t>مدة</a:t>
            </a: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400" b="1" u="sng" dirty="0" smtClean="0">
                <a:latin typeface="Simplified Arabic" pitchFamily="18" charset="-78"/>
                <a:cs typeface="Simplified Arabic" pitchFamily="18" charset="-78"/>
              </a:rPr>
              <a:t>فقدان</a:t>
            </a: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400" b="1" u="sng" dirty="0" smtClean="0">
                <a:latin typeface="Simplified Arabic" pitchFamily="18" charset="-78"/>
                <a:cs typeface="Simplified Arabic" pitchFamily="18" charset="-78"/>
              </a:rPr>
              <a:t>الوعي</a:t>
            </a: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 يُصنف الارتجاج علمياً إلى ثلاث درجات :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1. الارتجاج من الدرجة الأولى ( البسيطة </a:t>
            </a:r>
            <a:r>
              <a:rPr lang="en-US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easy </a:t>
            </a:r>
            <a:r>
              <a:rPr lang="ar-IQ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تتميز 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بعدم فقدان الوعي  </a:t>
            </a:r>
            <a:r>
              <a:rPr lang="en-US" altLang="ar-IQ" sz="2400" b="1" dirty="0" smtClean="0">
                <a:latin typeface="Simplified Arabic" pitchFamily="18" charset="-78"/>
                <a:cs typeface="Simplified Arabic" pitchFamily="18" charset="-78"/>
              </a:rPr>
              <a:t>(fainting)</a:t>
            </a: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يرجع المصاب إلى حالته الطبيعية خلال دقائق.</a:t>
            </a:r>
            <a:endParaRPr lang="en-US" altLang="ar-IQ" sz="2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en-US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الأعراض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اختلاط ذهني.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فقدان الذاكرة الوقتي.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دوار </a:t>
            </a:r>
            <a:r>
              <a:rPr lang="en-US" altLang="ar-IQ" sz="2400" b="1" dirty="0" smtClean="0">
                <a:latin typeface="Simplified Arabic" pitchFamily="18" charset="-78"/>
                <a:cs typeface="Simplified Arabic" pitchFamily="18" charset="-78"/>
              </a:rPr>
              <a:t>(vertigo)</a:t>
            </a: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طنين الأذن</a:t>
            </a:r>
            <a:r>
              <a:rPr lang="en-US" altLang="ar-IQ" sz="2400" b="1" dirty="0" smtClean="0">
                <a:latin typeface="Simplified Arabic" pitchFamily="18" charset="-78"/>
                <a:cs typeface="Simplified Arabic" pitchFamily="18" charset="-78"/>
              </a:rPr>
              <a:t>(tinnitus) </a:t>
            </a: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صداع شديد</a:t>
            </a:r>
            <a:r>
              <a:rPr lang="en-US" altLang="ar-IQ" sz="2400" b="1" dirty="0" smtClean="0">
                <a:latin typeface="Simplified Arabic" pitchFamily="18" charset="-78"/>
                <a:cs typeface="Simplified Arabic" pitchFamily="18" charset="-78"/>
              </a:rPr>
              <a:t>(headache) </a:t>
            </a: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قلة التركيز.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قلة التوافق العصبي العضلي.</a:t>
            </a:r>
            <a:r>
              <a:rPr lang="ar-IQ" altLang="ar-IQ" sz="24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2400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3163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</a:rPr>
              <a:t>2. الارتجاج من الدرجة الثانية ( المتوسطة  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medium </a:t>
            </a:r>
            <a:r>
              <a:rPr lang="ar-IQ" altLang="ar-IQ" sz="3200" b="1" dirty="0" smtClean="0">
                <a:solidFill>
                  <a:srgbClr val="FF0000"/>
                </a:solidFill>
              </a:rPr>
              <a:t>)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125538"/>
            <a:ext cx="8928100" cy="5616575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تتميز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ar-IQ" altLang="ar-IQ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بفقدان الوعي أقل من 10 دقائق .</a:t>
            </a:r>
          </a:p>
          <a:p>
            <a:pPr eaLnBrk="1" hangingPunct="1">
              <a:defRPr/>
            </a:pP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الأعراض</a:t>
            </a:r>
          </a:p>
          <a:p>
            <a:pPr eaLnBrk="1" hangingPunct="1"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اختلاط ذهني.</a:t>
            </a:r>
          </a:p>
          <a:p>
            <a:pPr eaLnBrk="1" hangingPunct="1"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فقدان الذاكرة.</a:t>
            </a:r>
          </a:p>
          <a:p>
            <a:pPr eaLnBrk="1" hangingPunct="1"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طنين الأذن.</a:t>
            </a:r>
          </a:p>
          <a:p>
            <a:pPr eaLnBrk="1" hangingPunct="1"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دوار.</a:t>
            </a:r>
          </a:p>
          <a:p>
            <a:pPr eaLnBrk="1" hangingPunct="1"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فقدان التوازن.</a:t>
            </a:r>
          </a:p>
          <a:p>
            <a:pPr eaLnBrk="1" hangingPunct="1"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يكون الشفاء بسرعة مع بقاء الإعراض لمدة (2- 3) أسبوع.</a:t>
            </a:r>
            <a:endParaRPr lang="en-US" alt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3681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محاور المحاضرة الرئيسة</a:t>
            </a:r>
            <a:endParaRPr lang="ar-IQ" sz="32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/>
          <a:lstStyle/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"/>
            </a:pPr>
            <a:r>
              <a:rPr lang="ar-IQ" sz="1800" b="1" dirty="0">
                <a:solidFill>
                  <a:srgbClr val="FF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محاور المحاضرة</a:t>
            </a:r>
            <a:endParaRPr lang="en-US" sz="1800" b="1" dirty="0">
              <a:solidFill>
                <a:srgbClr val="FF0000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IQ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4- الجهاز العصبي     </a:t>
            </a:r>
            <a:r>
              <a:rPr lang="ar-IQ" sz="18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                           </a:t>
            </a:r>
            <a:r>
              <a:rPr lang="en-US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Nervous System</a:t>
            </a:r>
            <a:endParaRPr lang="en-US" sz="18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4ـ1 مقدمة </a:t>
            </a:r>
            <a:r>
              <a:rPr lang="ar-SA" sz="18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تشريحية                         </a:t>
            </a:r>
            <a:r>
              <a:rPr lang="en-US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Anatomic introduction</a:t>
            </a:r>
            <a:endParaRPr lang="en-US" sz="18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IQ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4ـ2 أقسام الجهاز العصبي    </a:t>
            </a:r>
            <a:r>
              <a:rPr lang="ar-IQ" sz="18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          </a:t>
            </a:r>
            <a:r>
              <a:rPr lang="en-US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parts of Nervous System</a:t>
            </a:r>
            <a:endParaRPr lang="en-US" sz="18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4ـ3 إصابات الجهاز العصبي   </a:t>
            </a:r>
            <a:r>
              <a:rPr lang="ar-SA" sz="18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          </a:t>
            </a:r>
            <a:r>
              <a:rPr lang="en-US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Nervous System Injuries</a:t>
            </a:r>
            <a:endParaRPr lang="en-US" sz="18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"/>
            </a:pPr>
            <a:r>
              <a:rPr lang="ar-IQ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أولاً : كدم الأعصاب</a:t>
            </a:r>
            <a:endParaRPr lang="en-US" sz="18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"/>
            </a:pPr>
            <a:r>
              <a:rPr lang="ar-IQ" sz="1800" b="1" dirty="0">
                <a:latin typeface="Simplified Arabic" pitchFamily="18" charset="-78"/>
                <a:cs typeface="Simplified Arabic" pitchFamily="18" charset="-78"/>
              </a:rPr>
              <a:t>ثانياً : إصابة التمزق الكلي للعصب</a:t>
            </a:r>
            <a:endParaRPr lang="en-US" sz="1800" dirty="0"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"/>
            </a:pPr>
            <a:r>
              <a:rPr lang="ar-IQ" sz="1800" b="1" dirty="0">
                <a:latin typeface="Simplified Arabic" pitchFamily="18" charset="-78"/>
                <a:cs typeface="Simplified Arabic" pitchFamily="18" charset="-78"/>
              </a:rPr>
              <a:t>ثالثاً : إصابة النزف داخل العصب</a:t>
            </a:r>
            <a:endParaRPr lang="en-US" sz="1800" dirty="0"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"/>
            </a:pPr>
            <a:r>
              <a:rPr lang="ar-IQ" sz="1800" b="1" dirty="0">
                <a:latin typeface="Simplified Arabic" pitchFamily="18" charset="-78"/>
                <a:cs typeface="Simplified Arabic" pitchFamily="18" charset="-78"/>
              </a:rPr>
              <a:t>رابعاً : إصابة سحب العصب</a:t>
            </a:r>
            <a:endParaRPr lang="en-US" sz="1800" dirty="0"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"/>
            </a:pPr>
            <a:r>
              <a:rPr lang="ar-IQ" sz="1800" b="1" dirty="0">
                <a:latin typeface="Simplified Arabic" pitchFamily="18" charset="-78"/>
                <a:cs typeface="Simplified Arabic" pitchFamily="18" charset="-78"/>
              </a:rPr>
              <a:t>خامساً : إصابة </a:t>
            </a:r>
            <a:r>
              <a:rPr lang="ar-SA" sz="1800" b="1" dirty="0">
                <a:latin typeface="Simplified Arabic" pitchFamily="18" charset="-78"/>
                <a:cs typeface="Simplified Arabic" pitchFamily="18" charset="-78"/>
              </a:rPr>
              <a:t>التهاب الأعصاب</a:t>
            </a:r>
            <a:endParaRPr lang="en-US" sz="1800" dirty="0"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"/>
            </a:pPr>
            <a:r>
              <a:rPr lang="ar-IQ" sz="1800" b="1" dirty="0">
                <a:latin typeface="Simplified Arabic" pitchFamily="18" charset="-78"/>
                <a:cs typeface="Simplified Arabic" pitchFamily="18" charset="-78"/>
              </a:rPr>
              <a:t>سادساً : إصابة </a:t>
            </a:r>
            <a:r>
              <a:rPr lang="ar-IQ" sz="1800" b="1" dirty="0" err="1">
                <a:latin typeface="Simplified Arabic" pitchFamily="18" charset="-78"/>
                <a:cs typeface="Simplified Arabic" pitchFamily="18" charset="-78"/>
              </a:rPr>
              <a:t>الحلأ</a:t>
            </a:r>
            <a:r>
              <a:rPr lang="ar-IQ" sz="1800" b="1" dirty="0">
                <a:latin typeface="Simplified Arabic" pitchFamily="18" charset="-78"/>
                <a:cs typeface="Simplified Arabic" pitchFamily="18" charset="-78"/>
              </a:rPr>
              <a:t> المنطقي أو </a:t>
            </a:r>
            <a:r>
              <a:rPr lang="ar-IQ" sz="1800" b="1" dirty="0" err="1">
                <a:latin typeface="Simplified Arabic" pitchFamily="18" charset="-78"/>
                <a:cs typeface="Simplified Arabic" pitchFamily="18" charset="-78"/>
              </a:rPr>
              <a:t>النطاقي</a:t>
            </a:r>
            <a:r>
              <a:rPr lang="ar-IQ" sz="1800" b="1" dirty="0">
                <a:latin typeface="Simplified Arabic" pitchFamily="18" charset="-78"/>
                <a:cs typeface="Simplified Arabic" pitchFamily="18" charset="-78"/>
              </a:rPr>
              <a:t> أو الهربس </a:t>
            </a:r>
            <a:r>
              <a:rPr lang="ar-IQ" sz="1800" b="1" dirty="0" err="1">
                <a:latin typeface="Simplified Arabic" pitchFamily="18" charset="-78"/>
                <a:cs typeface="Simplified Arabic" pitchFamily="18" charset="-78"/>
              </a:rPr>
              <a:t>النطاقي</a:t>
            </a:r>
            <a:endParaRPr lang="en-US" sz="1800" dirty="0"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"/>
            </a:pPr>
            <a:r>
              <a:rPr lang="ar-IQ" sz="1800" b="1" dirty="0">
                <a:latin typeface="Simplified Arabic" pitchFamily="18" charset="-78"/>
                <a:cs typeface="Simplified Arabic" pitchFamily="18" charset="-78"/>
              </a:rPr>
              <a:t>سابعاً : إصابات الرأس</a:t>
            </a:r>
            <a:endParaRPr lang="en-US" sz="1800" dirty="0"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IQ" sz="1800" b="1" dirty="0">
                <a:latin typeface="Simplified Arabic" pitchFamily="18" charset="-78"/>
                <a:cs typeface="Simplified Arabic" pitchFamily="18" charset="-78"/>
              </a:rPr>
              <a:t>الارتجاج المخي</a:t>
            </a:r>
            <a:endParaRPr lang="en-US" sz="1800" dirty="0"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IQ" sz="1800" b="1" dirty="0">
                <a:latin typeface="Simplified Arabic" pitchFamily="18" charset="-78"/>
                <a:cs typeface="Simplified Arabic" pitchFamily="18" charset="-78"/>
              </a:rPr>
              <a:t>التجمع الدموي</a:t>
            </a:r>
            <a:endParaRPr lang="en-US" sz="1800" dirty="0">
              <a:latin typeface="Simplified Arabic" pitchFamily="18" charset="-78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762760" algn="l"/>
              </a:tabLst>
            </a:pPr>
            <a:r>
              <a:rPr lang="ar-IQ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4ـ4 الرياضة والشعور بالكآبة    </a:t>
            </a:r>
            <a:r>
              <a:rPr lang="en-US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Grief</a:t>
            </a:r>
            <a:endParaRPr lang="en-US" sz="18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"/>
              <a:tabLst>
                <a:tab pos="1762760" algn="l"/>
              </a:tabLst>
            </a:pPr>
            <a:r>
              <a:rPr lang="ar-IQ" sz="1800" b="1" dirty="0">
                <a:latin typeface="Simplified Arabic" pitchFamily="18" charset="-78"/>
                <a:cs typeface="Simplified Arabic" pitchFamily="18" charset="-78"/>
              </a:rPr>
              <a:t>هرمون </a:t>
            </a:r>
            <a:r>
              <a:rPr lang="ar-IQ" sz="1800" b="1" dirty="0" err="1">
                <a:latin typeface="Simplified Arabic" pitchFamily="18" charset="-78"/>
                <a:cs typeface="Simplified Arabic" pitchFamily="18" charset="-78"/>
              </a:rPr>
              <a:t>الإندورفين</a:t>
            </a:r>
            <a:r>
              <a:rPr lang="ar-IQ" sz="1800" b="1" dirty="0">
                <a:latin typeface="Simplified Arabic" pitchFamily="18" charset="-78"/>
                <a:cs typeface="Simplified Arabic" pitchFamily="18" charset="-78"/>
              </a:rPr>
              <a:t>     </a:t>
            </a:r>
            <a:r>
              <a:rPr lang="en-US" sz="1800" b="1" dirty="0">
                <a:latin typeface="Simplified Arabic" pitchFamily="18" charset="-78"/>
                <a:cs typeface="Simplified Arabic" pitchFamily="18" charset="-78"/>
              </a:rPr>
              <a:t>Endorphin</a:t>
            </a:r>
            <a:endParaRPr lang="en-US" sz="1800" dirty="0">
              <a:latin typeface="Simplified Arabic" pitchFamily="18" charset="-78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762760" algn="l"/>
              </a:tabLst>
            </a:pPr>
            <a:r>
              <a:rPr lang="ar-IQ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4ـ5 الرياضة والذاكرة        </a:t>
            </a:r>
            <a:r>
              <a:rPr lang="en-US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Memory</a:t>
            </a:r>
            <a:endParaRPr lang="en-US" sz="18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762760" algn="l"/>
              </a:tabLst>
            </a:pPr>
            <a:r>
              <a:rPr lang="ar-IQ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4ـ6 الرياضة والأرق       </a:t>
            </a:r>
            <a:r>
              <a:rPr lang="en-US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Insomnia</a:t>
            </a:r>
            <a:endParaRPr lang="en-US" sz="18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762760" algn="l"/>
              </a:tabLst>
            </a:pPr>
            <a:r>
              <a:rPr lang="ar-IQ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4ـ7 النوم                 </a:t>
            </a:r>
            <a:r>
              <a:rPr lang="en-US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The </a:t>
            </a:r>
            <a:r>
              <a:rPr lang="en-US" sz="18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sleep</a:t>
            </a:r>
            <a:endParaRPr lang="en-US" sz="1800" dirty="0">
              <a:latin typeface="Simplified Arabic" pitchFamily="18" charset="-78"/>
              <a:ea typeface="Calibri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5100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485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</a:rPr>
              <a:t>3. الارتجاج من الدرجة الثالثة ( الشديدة   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high</a:t>
            </a:r>
            <a:r>
              <a:rPr lang="ar-IQ" altLang="ar-IQ" sz="3200" b="1" dirty="0" smtClean="0">
                <a:solidFill>
                  <a:srgbClr val="FF0000"/>
                </a:solidFill>
              </a:rPr>
              <a:t>)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5539"/>
            <a:ext cx="8713788" cy="5471814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/>
              <a:t>يكون مترافق بفقدان للوعي </a:t>
            </a:r>
            <a:r>
              <a:rPr lang="ar-IQ" altLang="ar-IQ" sz="2400" b="1" dirty="0" smtClean="0">
                <a:solidFill>
                  <a:srgbClr val="CC00FF"/>
                </a:solidFill>
              </a:rPr>
              <a:t>أكثر من 10 دقائق </a:t>
            </a:r>
            <a:r>
              <a:rPr lang="ar-IQ" altLang="ar-IQ" sz="2400" b="1" dirty="0" smtClean="0"/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/>
              <a:t>يتم ببطء وتبقى الأعراض لفترة طويلة 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400" b="1" u="sng" dirty="0" smtClean="0">
                <a:solidFill>
                  <a:srgbClr val="FF0000"/>
                </a:solidFill>
              </a:rPr>
              <a:t> الأعراض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/>
              <a:t>اختلاط ذهني.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/>
              <a:t>فقدان الذاكرة لمدة طويلة.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/>
              <a:t>طنين الأذن.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/>
              <a:t>فقدان التوازن.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400" b="1" u="sng" dirty="0" smtClean="0"/>
              <a:t> </a:t>
            </a:r>
            <a:r>
              <a:rPr lang="ar-IQ" altLang="ar-IQ" sz="2400" b="1" u="sng" dirty="0" smtClean="0">
                <a:solidFill>
                  <a:srgbClr val="FF0000"/>
                </a:solidFill>
              </a:rPr>
              <a:t>العلاج</a:t>
            </a:r>
            <a:r>
              <a:rPr lang="ar-IQ" altLang="ar-IQ" sz="2400" b="1" dirty="0" smtClean="0">
                <a:solidFill>
                  <a:srgbClr val="FF0000"/>
                </a:solidFill>
              </a:rPr>
              <a:t>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/>
              <a:t>ـ لا يوجد علاج للارتجاج بحد ذاته كما أن الأعراض غالباً ما تزول من تلقاء نفسها.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/>
              <a:t>ـ قد ينصح الطبيب بالراحة وتجنب النشاط الانفعالي لعدة أيام كما أنه قد ينصح ببقاء شخص مرافق لمراقبة الأعراض.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/>
              <a:t>ـ قد يصف الطبيب تناول </a:t>
            </a:r>
            <a:r>
              <a:rPr lang="ar-IQ" altLang="ar-IQ" sz="2400" b="1" dirty="0" err="1" smtClean="0"/>
              <a:t>الستامينوفين</a:t>
            </a:r>
            <a:r>
              <a:rPr lang="ar-IQ" altLang="ar-IQ" sz="2400" b="1" dirty="0" smtClean="0"/>
              <a:t> أو إحدى المسكنات الأقوى و ذلك لتخفيف الصداع.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/>
              <a:t>ـ ينصح بعدم تناول الأسبرين و العقاقير المضادة لالتهاب مثل </a:t>
            </a:r>
            <a:r>
              <a:rPr lang="ar-IQ" altLang="ar-IQ" sz="2400" b="1" dirty="0" err="1" smtClean="0"/>
              <a:t>البروفين</a:t>
            </a:r>
            <a:r>
              <a:rPr lang="ar-IQ" altLang="ar-IQ" sz="2400" b="1" dirty="0" smtClean="0"/>
              <a:t> و </a:t>
            </a:r>
            <a:r>
              <a:rPr lang="ar-IQ" altLang="ar-IQ" sz="2400" b="1" dirty="0" err="1" smtClean="0"/>
              <a:t>النابروكسين</a:t>
            </a:r>
            <a:r>
              <a:rPr lang="ar-IQ" altLang="ar-IQ" sz="2400" b="1" dirty="0" smtClean="0"/>
              <a:t> و </a:t>
            </a:r>
            <a:r>
              <a:rPr lang="ar-IQ" altLang="ar-IQ" sz="2400" b="1" dirty="0" err="1" smtClean="0"/>
              <a:t>الاندوميثاسين</a:t>
            </a:r>
            <a:r>
              <a:rPr lang="ar-IQ" altLang="ar-IQ" sz="2400" b="1" dirty="0" smtClean="0"/>
              <a:t> اذ أنها تساعد على حدوث النزيف</a:t>
            </a:r>
            <a:r>
              <a:rPr lang="ar-SA" altLang="ar-IQ" sz="2400" b="1" dirty="0" smtClean="0"/>
              <a:t>.</a:t>
            </a:r>
            <a:endParaRPr lang="en-US" altLang="ar-IQ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489540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</a:rPr>
              <a:t>الإصابة الثانية من إصابات الرأس</a:t>
            </a:r>
            <a:r>
              <a:rPr lang="ar-IQ" altLang="ar-IQ" sz="3200" b="1" dirty="0" smtClean="0"/>
              <a:t/>
            </a:r>
            <a:br>
              <a:rPr lang="ar-IQ" altLang="ar-IQ" sz="3200" b="1" dirty="0" smtClean="0"/>
            </a:br>
            <a:r>
              <a:rPr lang="ar-IQ" altLang="ar-IQ" sz="3200" b="1" dirty="0" smtClean="0"/>
              <a:t> </a:t>
            </a:r>
            <a:r>
              <a:rPr lang="ar-SA" altLang="ar-IQ" sz="3200" b="1" u="sng" dirty="0" smtClean="0"/>
              <a:t>2. </a:t>
            </a:r>
            <a:r>
              <a:rPr lang="ar-IQ" altLang="ar-IQ" sz="3200" b="1" u="sng" dirty="0" smtClean="0"/>
              <a:t>التجمع الدموي</a:t>
            </a:r>
            <a:r>
              <a:rPr lang="ar-IQ" altLang="ar-IQ" sz="4000" dirty="0" smtClean="0"/>
              <a:t> </a:t>
            </a:r>
            <a:endParaRPr lang="en-US" altLang="ar-IQ" sz="40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78850" cy="49974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altLang="ar-IQ" dirty="0" smtClean="0"/>
              <a:t> </a:t>
            </a:r>
            <a:r>
              <a:rPr lang="ar-IQ" altLang="ar-IQ" dirty="0" smtClean="0"/>
              <a:t>وينقسم إلى ما يلي :ـ</a:t>
            </a:r>
            <a:endParaRPr lang="ar-IQ" altLang="ar-IQ" b="1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IQ" altLang="ar-IQ" b="1" dirty="0" smtClean="0">
                <a:solidFill>
                  <a:srgbClr val="FF0000"/>
                </a:solidFill>
              </a:rPr>
              <a:t>أ ـ التجمع الدموي </a:t>
            </a:r>
            <a:r>
              <a:rPr lang="ar-IQ" altLang="ar-IQ" b="1" u="sng" dirty="0" smtClean="0">
                <a:solidFill>
                  <a:srgbClr val="FF0000"/>
                </a:solidFill>
              </a:rPr>
              <a:t>فوق الأم القاسية</a:t>
            </a:r>
            <a:r>
              <a:rPr lang="ar-IQ" altLang="ar-IQ" b="1" dirty="0" smtClean="0">
                <a:solidFill>
                  <a:srgbClr val="FF0000"/>
                </a:solidFill>
              </a:rPr>
              <a:t> </a:t>
            </a:r>
            <a:r>
              <a:rPr lang="ar-IQ" altLang="ar-IQ" b="1" dirty="0" smtClean="0">
                <a:solidFill>
                  <a:srgbClr val="FF0000"/>
                </a:solidFill>
                <a:sym typeface="Symbol" pitchFamily="18" charset="2"/>
                <a:hlinkClick r:id="" action="ppaction://noaction"/>
              </a:rPr>
              <a:t></a:t>
            </a:r>
            <a:r>
              <a:rPr lang="ar-IQ" altLang="ar-IQ" b="1" dirty="0" smtClean="0">
                <a:solidFill>
                  <a:srgbClr val="FF0000"/>
                </a:solidFill>
              </a:rPr>
              <a:t>.</a:t>
            </a:r>
            <a:endParaRPr lang="ar-IQ" altLang="ar-IQ" dirty="0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IQ" altLang="ar-IQ" dirty="0" smtClean="0"/>
              <a:t>نتيجة الإصابة الشديدة والمباشرة يحدث نزف لتمزق الأوعية الدموية بسبب حافات العظام المكسورة للجمجمة  </a:t>
            </a:r>
            <a:r>
              <a:rPr lang="en-US" altLang="ar-IQ" dirty="0" smtClean="0"/>
              <a:t>(skull)</a:t>
            </a:r>
            <a:r>
              <a:rPr lang="ar-IQ" altLang="ar-IQ" dirty="0" smtClean="0"/>
              <a:t>مما يؤدي إلى إحداث ضغط على الدماغ وفشل وظائفه.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IQ" altLang="ar-IQ" dirty="0" smtClean="0"/>
              <a:t>تظهر العلامات بعد ساعات من الإصابة وتحتاج إلى جراحة سريعة لإزالة التجمع الدموي.</a:t>
            </a:r>
            <a:endParaRPr lang="ar-IQ" altLang="ar-IQ" b="1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SA" altLang="ar-IQ" b="1" dirty="0" smtClean="0">
                <a:solidFill>
                  <a:srgbClr val="FF0000"/>
                </a:solidFill>
                <a:sym typeface="Symbol" pitchFamily="18" charset="2"/>
                <a:hlinkClick r:id="" action="ppaction://noaction"/>
              </a:rPr>
              <a:t></a:t>
            </a:r>
            <a:r>
              <a:rPr lang="ar-SA" altLang="ar-IQ" b="1" dirty="0" smtClean="0">
                <a:solidFill>
                  <a:srgbClr val="FF0000"/>
                </a:solidFill>
              </a:rPr>
              <a:t>  </a:t>
            </a:r>
            <a:r>
              <a:rPr lang="ar-IQ" altLang="ar-IQ" sz="2800" b="1" dirty="0" smtClean="0">
                <a:solidFill>
                  <a:srgbClr val="FF0000"/>
                </a:solidFill>
              </a:rPr>
              <a:t>الأم القاسية </a:t>
            </a:r>
            <a:r>
              <a:rPr lang="en-US" altLang="ar-IQ" sz="2800" b="1" dirty="0" smtClean="0">
                <a:solidFill>
                  <a:srgbClr val="FF0000"/>
                </a:solidFill>
              </a:rPr>
              <a:t>(Dura Mater)</a:t>
            </a:r>
            <a:r>
              <a:rPr lang="ar-IQ" altLang="ar-IQ" sz="2800" b="1" dirty="0" smtClean="0">
                <a:solidFill>
                  <a:srgbClr val="FF0000"/>
                </a:solidFill>
              </a:rPr>
              <a:t> وهي الغشاء الذي يفصل بين الدماغ وعظام الجمجمة.</a:t>
            </a:r>
            <a:endParaRPr lang="en-US" altLang="ar-IQ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431800"/>
          </a:xfrm>
        </p:spPr>
        <p:txBody>
          <a:bodyPr/>
          <a:lstStyle/>
          <a:p>
            <a:pPr>
              <a:defRPr/>
            </a:pPr>
            <a:r>
              <a:rPr 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التجمع الدموي فوق غشاء الأم الجافية</a:t>
            </a:r>
            <a:endParaRPr lang="ar-IQ" sz="36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981075"/>
            <a:ext cx="8856663" cy="5616575"/>
          </a:xfrm>
          <a:noFill/>
        </p:spPr>
      </p:pic>
    </p:spTree>
    <p:extLst>
      <p:ext uri="{BB962C8B-B14F-4D97-AF65-F5344CB8AC3E}">
        <p14:creationId xmlns:p14="http://schemas.microsoft.com/office/powerpoint/2010/main" val="26203630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279525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2800" b="1" dirty="0" smtClean="0">
                <a:solidFill>
                  <a:srgbClr val="FF0000"/>
                </a:solidFill>
              </a:rPr>
              <a:t>الإصابة الثانية من إصابات الرأس</a:t>
            </a:r>
            <a:br>
              <a:rPr lang="ar-IQ" altLang="ar-IQ" sz="2800" b="1" dirty="0" smtClean="0">
                <a:solidFill>
                  <a:srgbClr val="FF0000"/>
                </a:solidFill>
              </a:rPr>
            </a:br>
            <a:r>
              <a:rPr lang="ar-IQ" altLang="ar-IQ" sz="2800" b="1" dirty="0" smtClean="0">
                <a:solidFill>
                  <a:srgbClr val="FF0000"/>
                </a:solidFill>
              </a:rPr>
              <a:t> </a:t>
            </a:r>
            <a:r>
              <a:rPr lang="ar-SA" altLang="ar-IQ" sz="2800" b="1" u="sng" dirty="0" smtClean="0">
                <a:solidFill>
                  <a:srgbClr val="FF0000"/>
                </a:solidFill>
              </a:rPr>
              <a:t>2. </a:t>
            </a:r>
            <a:r>
              <a:rPr lang="ar-IQ" altLang="ar-IQ" sz="2800" b="1" u="sng" dirty="0" smtClean="0">
                <a:solidFill>
                  <a:srgbClr val="FF0000"/>
                </a:solidFill>
              </a:rPr>
              <a:t>التجمع الدموي</a:t>
            </a:r>
            <a:br>
              <a:rPr lang="ar-IQ" altLang="ar-IQ" sz="2800" b="1" u="sng" dirty="0" smtClean="0">
                <a:solidFill>
                  <a:srgbClr val="FF0000"/>
                </a:solidFill>
              </a:rPr>
            </a:br>
            <a:r>
              <a:rPr lang="ar-IQ" altLang="ar-IQ" sz="2800" b="1" u="sng" dirty="0" smtClean="0">
                <a:solidFill>
                  <a:srgbClr val="FF0000"/>
                </a:solidFill>
              </a:rPr>
              <a:t> </a:t>
            </a:r>
            <a:r>
              <a:rPr lang="ar-IQ" altLang="ar-IQ" sz="2800" b="1" dirty="0" smtClean="0">
                <a:solidFill>
                  <a:srgbClr val="FF0000"/>
                </a:solidFill>
              </a:rPr>
              <a:t>أ ـ التجمع الدموي </a:t>
            </a:r>
            <a:r>
              <a:rPr lang="ar-IQ" altLang="ar-IQ" sz="2800" b="1" u="sng" dirty="0" smtClean="0">
                <a:solidFill>
                  <a:srgbClr val="FF0000"/>
                </a:solidFill>
              </a:rPr>
              <a:t>فوق الأم القاسية</a:t>
            </a:r>
            <a:r>
              <a:rPr lang="ar-IQ" altLang="ar-IQ" sz="4000" b="1" dirty="0" smtClean="0">
                <a:solidFill>
                  <a:srgbClr val="FF0000"/>
                </a:solidFill>
              </a:rPr>
              <a:t> </a:t>
            </a:r>
            <a:endParaRPr lang="en-US" altLang="ar-IQ" sz="4000" b="1" dirty="0" smtClean="0">
              <a:solidFill>
                <a:srgbClr val="FF00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844675"/>
            <a:ext cx="8785225" cy="4897438"/>
          </a:xfrm>
        </p:spPr>
        <p:txBody>
          <a:bodyPr/>
          <a:lstStyle/>
          <a:p>
            <a:pPr algn="just" eaLnBrk="1" hangingPunct="1">
              <a:defRPr/>
            </a:pP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ب ـ التجمع الدموي </a:t>
            </a:r>
            <a:r>
              <a:rPr lang="ar-IQ" altLang="ar-IQ" sz="40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تحت الأم القاسية</a:t>
            </a: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defRPr/>
            </a:pP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يَحدث نتيجة تمزق الأوردة في المنطقة بسبب شدة خارجية </a:t>
            </a:r>
          </a:p>
          <a:p>
            <a:pPr algn="just" eaLnBrk="1" hangingPunct="1">
              <a:defRPr/>
            </a:pP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ولأن الدم الوريدي </a:t>
            </a:r>
            <a:r>
              <a:rPr lang="ar-IQ" altLang="ar-IQ" sz="40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يتجمع ببطء 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فإن الأعراض تظهر بعد أيام من حدوث الإصابة </a:t>
            </a:r>
          </a:p>
          <a:p>
            <a:pPr algn="just" eaLnBrk="1" hangingPunct="1">
              <a:defRPr/>
            </a:pP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وتُعالج أيضاً بجراحة عصبية لإزالة التجمع الدموي.</a:t>
            </a:r>
            <a:endParaRPr lang="en-US" altLang="ar-IQ" sz="40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132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03237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</a:rPr>
              <a:t>4ـ4 الرياضة والشعور بالكآبة    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Grief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765175"/>
            <a:ext cx="8713788" cy="6092825"/>
          </a:xfrm>
          <a:ln>
            <a:solidFill>
              <a:schemeClr val="accent3"/>
            </a:solidFill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كما إن الرياضة تقوي وتصقل عضلات الجسم.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فأن لها أثر نفسي ملحوظ  فهي:ـ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تُبَدِّد الكآبة وترفع المعنويات.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وتمنحُ شعوراً بالحيوية والنشاط والنشوة.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ولا عجب في ذلك لأنها تساعد في إفراز </a:t>
            </a:r>
            <a:r>
              <a:rPr lang="ar-IQ" altLang="ar-IQ" sz="2800" b="1" u="sng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هرمون </a:t>
            </a:r>
            <a:r>
              <a:rPr lang="ar-IQ" altLang="ar-IQ" sz="2800" b="1" u="sng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الإندورفين</a:t>
            </a:r>
            <a:r>
              <a:rPr lang="ar-IQ" altLang="ar-IQ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(</a:t>
            </a:r>
            <a:r>
              <a:rPr lang="en-US" altLang="ar-IQ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Endorphin</a:t>
            </a:r>
            <a:r>
              <a:rPr lang="ar-IQ" altLang="ar-IQ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):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وهي مادة شبيهة بمادة الأفيون من حيث تأثيرها المُسكّن للألم.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ويتم إنتاجها في جزء الدماغ </a:t>
            </a:r>
            <a:r>
              <a:rPr lang="ar-IQ" altLang="ar-IQ" sz="2800" b="1" u="sng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يسمى الوِطاء</a:t>
            </a:r>
            <a:r>
              <a:rPr lang="ar-IQ" altLang="ar-IQ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(ما تحت المهاد).</a:t>
            </a:r>
            <a:endParaRPr lang="en-US" altLang="ar-IQ" sz="2800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800" b="1" dirty="0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الوطاء مراكز حيوية من وظائفها :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توازن الماء.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حرارة الجسم.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إنتاج الهرمونات.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الشهيّة للطعام والشبع.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العطش.</a:t>
            </a:r>
            <a:endParaRPr lang="en-US" altLang="ar-IQ" sz="2800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28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433387"/>
          </a:xfrm>
        </p:spPr>
        <p:txBody>
          <a:bodyPr/>
          <a:lstStyle/>
          <a:p>
            <a:pPr>
              <a:defRPr/>
            </a:pPr>
            <a:endParaRPr lang="ar-IQ" dirty="0"/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765175"/>
            <a:ext cx="7705725" cy="5976938"/>
          </a:xfrm>
          <a:noFill/>
        </p:spPr>
      </p:pic>
    </p:spTree>
    <p:extLst>
      <p:ext uri="{BB962C8B-B14F-4D97-AF65-F5344CB8AC3E}">
        <p14:creationId xmlns:p14="http://schemas.microsoft.com/office/powerpoint/2010/main" val="28674847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هرمون </a:t>
            </a:r>
            <a:r>
              <a:rPr lang="ar-IQ" altLang="ar-IQ" sz="3200" b="1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الإندورفين</a:t>
            </a: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Endorphin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765175"/>
            <a:ext cx="8856663" cy="5759450"/>
          </a:xfrm>
        </p:spPr>
        <p:txBody>
          <a:bodyPr/>
          <a:lstStyle/>
          <a:p>
            <a:pPr algn="just" eaLnBrk="1" hangingPunct="1">
              <a:defRPr/>
            </a:pP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يُطلق </a:t>
            </a:r>
            <a:r>
              <a:rPr lang="ar-IQ" altLang="ar-IQ" sz="3600" b="1" dirty="0" err="1" smtClean="0">
                <a:latin typeface="Simplified Arabic" pitchFamily="18" charset="-78"/>
                <a:cs typeface="Simplified Arabic" pitchFamily="18" charset="-78"/>
              </a:rPr>
              <a:t>الإندورفين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في الدم من الغدة النخامية (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Pituitary gland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) استجابة للجهد المبذول في الرياضة.</a:t>
            </a:r>
          </a:p>
          <a:p>
            <a:pPr algn="just" eaLnBrk="1" hangingPunct="1">
              <a:defRPr/>
            </a:pP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تدعم مادة </a:t>
            </a:r>
            <a:r>
              <a:rPr lang="ar-IQ" altLang="ar-IQ" sz="3600" b="1" dirty="0" err="1" smtClean="0">
                <a:latin typeface="Simplified Arabic" pitchFamily="18" charset="-78"/>
                <a:cs typeface="Simplified Arabic" pitchFamily="18" charset="-78"/>
              </a:rPr>
              <a:t>الإندورفين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جهاز المناعة وهي أقوى من المورفين في تسكين الألم.</a:t>
            </a:r>
          </a:p>
          <a:p>
            <a:pPr algn="just" eaLnBrk="1" hangingPunct="1">
              <a:defRPr/>
            </a:pP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إن </a:t>
            </a:r>
            <a:r>
              <a:rPr lang="ar-IQ" altLang="ar-IQ" sz="3600" b="1" dirty="0" err="1" smtClean="0">
                <a:latin typeface="Simplified Arabic" pitchFamily="18" charset="-78"/>
                <a:cs typeface="Simplified Arabic" pitchFamily="18" charset="-78"/>
              </a:rPr>
              <a:t>للإندورفين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(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Endorphin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IQ" altLang="ar-IQ" sz="3600" b="1" u="sng" dirty="0" smtClean="0">
                <a:latin typeface="Simplified Arabic" pitchFamily="18" charset="-78"/>
                <a:cs typeface="Simplified Arabic" pitchFamily="18" charset="-78"/>
              </a:rPr>
              <a:t>تأثيرات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عِدّة.</a:t>
            </a:r>
          </a:p>
          <a:p>
            <a:pPr algn="just" eaLnBrk="1" hangingPunct="1">
              <a:defRPr/>
            </a:pP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غير أن دورها الرئيس هو:</a:t>
            </a:r>
          </a:p>
          <a:p>
            <a:pPr algn="just" eaLnBrk="1" hangingPunct="1">
              <a:defRPr/>
            </a:pPr>
            <a:r>
              <a:rPr lang="ar-IQ" altLang="ar-IQ" sz="36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 السيطرة على الألم.</a:t>
            </a:r>
          </a:p>
          <a:p>
            <a:pPr algn="just" eaLnBrk="1" hangingPunct="1">
              <a:defRPr/>
            </a:pPr>
            <a:r>
              <a:rPr lang="ar-IQ" altLang="ar-IQ" sz="36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ورفع الحالة النفسية.</a:t>
            </a:r>
            <a:endParaRPr lang="en-US" altLang="ar-IQ" sz="3600" b="1" dirty="0" smtClean="0">
              <a:solidFill>
                <a:srgbClr val="FF66CC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96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ميكانيكية عمل </a:t>
            </a:r>
            <a:r>
              <a:rPr lang="ar-IQ" altLang="ar-IQ" sz="2800" b="1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الإندروفين</a:t>
            </a: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40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836613"/>
            <a:ext cx="8856663" cy="5905500"/>
          </a:xfrm>
        </p:spPr>
        <p:txBody>
          <a:bodyPr/>
          <a:lstStyle/>
          <a:p>
            <a:pPr algn="just" eaLnBrk="1" hangingPunct="1">
              <a:defRPr/>
            </a:pPr>
            <a:r>
              <a:rPr lang="ar-IQ" altLang="ar-IQ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ترتبط </a:t>
            </a:r>
            <a:r>
              <a:rPr lang="ar-IQ" altLang="ar-IQ" sz="36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الإندورفينات</a:t>
            </a:r>
            <a:r>
              <a:rPr lang="ar-IQ" altLang="ar-IQ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مع مستبدلات الخلايا العصبية (</a:t>
            </a:r>
            <a:r>
              <a:rPr lang="en-US" altLang="ar-IQ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Receptors</a:t>
            </a:r>
            <a:r>
              <a:rPr lang="ar-IQ" altLang="ar-IQ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 فَتَحول دون نقل الألم.</a:t>
            </a:r>
          </a:p>
          <a:p>
            <a:pPr algn="just" eaLnBrk="1" hangingPunct="1">
              <a:defRPr/>
            </a:pPr>
            <a:r>
              <a:rPr lang="ar-IQ" altLang="ar-IQ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فيتم الإحساس بالاسترخاء والنشوة.</a:t>
            </a:r>
          </a:p>
          <a:p>
            <a:pPr algn="just" eaLnBrk="1" hangingPunct="1">
              <a:defRPr/>
            </a:pPr>
            <a:r>
              <a:rPr lang="ar-IQ" altLang="ar-IQ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وبما إن الشِدّة النفسية ( الذهنية ،العاطفية ) ( </a:t>
            </a:r>
            <a:r>
              <a:rPr lang="en-US" altLang="ar-IQ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Stress </a:t>
            </a:r>
            <a:r>
              <a:rPr lang="ar-IQ" altLang="ar-IQ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 أو الجسمانية تُحَرِّض انطلاق </a:t>
            </a:r>
            <a:r>
              <a:rPr lang="ar-IQ" altLang="ar-IQ" sz="36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الإندورفينات</a:t>
            </a:r>
            <a:r>
              <a:rPr lang="ar-IQ" altLang="ar-IQ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، والركض (على سبيل المثال) هو عبارة عن شِدَّة جسمانية.</a:t>
            </a:r>
          </a:p>
          <a:p>
            <a:pPr algn="just" eaLnBrk="1" hangingPunct="1">
              <a:defRPr/>
            </a:pPr>
            <a:r>
              <a:rPr lang="ar-IQ" altLang="ar-IQ" sz="3600" b="1" dirty="0" smtClean="0">
                <a:solidFill>
                  <a:srgbClr val="CC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فكلما ازدادت شدّة التمرين ومُدَّته ازداد إنتاج </a:t>
            </a:r>
            <a:r>
              <a:rPr lang="ar-IQ" altLang="ar-IQ" sz="3600" b="1" dirty="0" err="1" smtClean="0">
                <a:solidFill>
                  <a:srgbClr val="CC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الإندورفين</a:t>
            </a:r>
            <a:r>
              <a:rPr lang="ar-IQ" altLang="ar-IQ" sz="3600" b="1" dirty="0" smtClean="0">
                <a:solidFill>
                  <a:srgbClr val="CC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وبالعكس وعلى ذلك فأن كمية </a:t>
            </a:r>
            <a:r>
              <a:rPr lang="ar-IQ" altLang="ar-IQ" sz="3600" b="1" dirty="0" err="1" smtClean="0">
                <a:solidFill>
                  <a:srgbClr val="CC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الإندورفين</a:t>
            </a:r>
            <a:r>
              <a:rPr lang="ar-IQ" altLang="ar-IQ" sz="3600" b="1" dirty="0" smtClean="0">
                <a:solidFill>
                  <a:srgbClr val="CC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التي يتم إفرازها يكون بحسب مقدار الجُهد المبذول. </a:t>
            </a:r>
            <a:endParaRPr lang="en-US" altLang="ar-IQ" sz="3600" b="1" dirty="0" smtClean="0">
              <a:solidFill>
                <a:srgbClr val="CC00FF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07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4ـ5 الرياضة والذاكرة  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Memory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5616575"/>
          </a:xfrm>
        </p:spPr>
        <p:txBody>
          <a:bodyPr/>
          <a:lstStyle/>
          <a:p>
            <a:pPr algn="just" eaLnBrk="1" hangingPunct="1">
              <a:defRPr/>
            </a:pPr>
            <a:r>
              <a:rPr lang="ar-IQ" altLang="ar-IQ" sz="4400" b="1" dirty="0" smtClean="0">
                <a:solidFill>
                  <a:srgbClr val="6666FF"/>
                </a:solidFill>
                <a:latin typeface="Simplified Arabic" pitchFamily="18" charset="-78"/>
                <a:cs typeface="Simplified Arabic" pitchFamily="18" charset="-78"/>
              </a:rPr>
              <a:t>إن إثارة الجهاز العصبي المركزي بالنشاط البَدَني يُنشط خلايا الدماغ العصبية ، وذلك بتحسين تزويد الدماغ بالأوكسجين.</a:t>
            </a:r>
          </a:p>
          <a:p>
            <a:pPr algn="just" eaLnBrk="1" hangingPunct="1">
              <a:defRPr/>
            </a:pPr>
            <a:r>
              <a:rPr lang="ar-IQ" altLang="ar-IQ" sz="44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وقد تُصبح الرياضة أكثر أهمية لطاقة (قوة) الدماغ كلما تقدّم بنا السن.</a:t>
            </a:r>
          </a:p>
          <a:p>
            <a:pPr algn="just" eaLnBrk="1" hangingPunct="1">
              <a:defRPr/>
            </a:pPr>
            <a:r>
              <a:rPr lang="ar-IQ" altLang="ar-IQ" sz="44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وينطبق القول المأثور (استعمله أو اخسره)(</a:t>
            </a:r>
            <a:r>
              <a:rPr lang="en-US" altLang="ar-IQ" sz="44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Use it or lose it</a:t>
            </a:r>
            <a:r>
              <a:rPr lang="ar-IQ" altLang="ar-IQ" sz="44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) على الدماغ بمقدار ما ينطبق على العضلات.</a:t>
            </a:r>
            <a:endParaRPr lang="en-US" altLang="ar-IQ" sz="4400" b="1" dirty="0" smtClean="0">
              <a:solidFill>
                <a:srgbClr val="CC00FF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48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4ـ6 الرياضة والأرق 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Insomnia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58324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ar-SA" altLang="ar-IQ" dirty="0" smtClean="0"/>
              <a:t>الأرق هو قلة النوم الكافي لحاجة الجسم </a:t>
            </a:r>
            <a:r>
              <a:rPr lang="ar-SA" altLang="ar-IQ" b="1" u="sng" dirty="0" smtClean="0"/>
              <a:t>ويكون</a:t>
            </a:r>
            <a:r>
              <a:rPr lang="ar-IQ" altLang="ar-IQ" dirty="0" smtClean="0"/>
              <a:t>:ـ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SA" altLang="ar-IQ" dirty="0" smtClean="0"/>
              <a:t>إما </a:t>
            </a:r>
            <a:r>
              <a:rPr lang="ar-SA" altLang="ar-IQ" dirty="0" smtClean="0">
                <a:solidFill>
                  <a:srgbClr val="FF0000"/>
                </a:solidFill>
              </a:rPr>
              <a:t>صعوبة </a:t>
            </a:r>
            <a:r>
              <a:rPr lang="ar-SA" altLang="ar-IQ" dirty="0" smtClean="0"/>
              <a:t>بدء النوم</a:t>
            </a:r>
            <a:r>
              <a:rPr lang="ar-IQ" altLang="ar-IQ" dirty="0" smtClean="0"/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SA" altLang="ar-IQ" dirty="0" smtClean="0"/>
              <a:t>أو </a:t>
            </a:r>
            <a:r>
              <a:rPr lang="ar-SA" altLang="ar-IQ" dirty="0" smtClean="0">
                <a:solidFill>
                  <a:srgbClr val="FF0000"/>
                </a:solidFill>
              </a:rPr>
              <a:t>الاستمرار</a:t>
            </a:r>
            <a:r>
              <a:rPr lang="ar-SA" altLang="ar-IQ" dirty="0" smtClean="0"/>
              <a:t> فيه</a:t>
            </a:r>
            <a:r>
              <a:rPr lang="ar-IQ" altLang="ar-IQ" dirty="0" smtClean="0"/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SA" altLang="ar-IQ" dirty="0" smtClean="0"/>
              <a:t>أو النهوض </a:t>
            </a:r>
            <a:r>
              <a:rPr lang="ar-SA" altLang="ar-IQ" dirty="0" smtClean="0">
                <a:solidFill>
                  <a:srgbClr val="FF0000"/>
                </a:solidFill>
              </a:rPr>
              <a:t>باكرا </a:t>
            </a:r>
            <a:r>
              <a:rPr lang="ar-SA" altLang="ar-IQ" dirty="0" smtClean="0"/>
              <a:t>بغير المعتاد</a:t>
            </a:r>
            <a:r>
              <a:rPr lang="ar-IQ" altLang="ar-IQ" dirty="0" smtClean="0"/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SA" altLang="ar-IQ" dirty="0" smtClean="0"/>
              <a:t>وعادة يكون الأرق مشكلة عارضة </a:t>
            </a:r>
            <a:r>
              <a:rPr lang="ar-SA" altLang="ar-IQ" b="1" u="sng" dirty="0" smtClean="0"/>
              <a:t>تنتج</a:t>
            </a:r>
            <a:r>
              <a:rPr lang="ar-SA" altLang="ar-IQ" dirty="0" smtClean="0"/>
              <a:t> عن بعض الاضطرابات اليومية في حياة الإنسان و يمكن أن تحدث دون سبب واضح. </a:t>
            </a:r>
            <a:endParaRPr lang="ar-IQ" altLang="ar-IQ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IQ" altLang="ar-IQ" dirty="0" smtClean="0"/>
              <a:t>لقد ثبت أن ممارسة الرياضة ( كالسباحة أو المشي مثلاً ) تُساعد على نوم هادئ وعميق.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IQ" altLang="ar-IQ" dirty="0" smtClean="0"/>
              <a:t>وذلك بدلاً من تعاطي الأدوية والاعتياد عليها ، مع مراعاة عدم ممارسة الرياضة قبل النوم مباشرة.</a:t>
            </a:r>
            <a:endParaRPr lang="en-US" altLang="ar-IQ" dirty="0" smtClean="0"/>
          </a:p>
        </p:txBody>
      </p:sp>
    </p:spTree>
    <p:extLst>
      <p:ext uri="{BB962C8B-B14F-4D97-AF65-F5344CB8AC3E}">
        <p14:creationId xmlns:p14="http://schemas.microsoft.com/office/powerpoint/2010/main" val="33133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4850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ar-IQ" sz="3200" b="1" dirty="0" smtClean="0">
                <a:solidFill>
                  <a:srgbClr val="FF0000"/>
                </a:solidFill>
              </a:rPr>
              <a:t>4ـ1 مقدمة تشريحية 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Anatomic 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96975"/>
            <a:ext cx="8785101" cy="5472113"/>
          </a:xfrm>
        </p:spPr>
        <p:txBody>
          <a:bodyPr/>
          <a:lstStyle/>
          <a:p>
            <a:pPr algn="just" eaLnBrk="1" hangingPunct="1">
              <a:defRPr/>
            </a:pPr>
            <a:r>
              <a:rPr lang="ar-IQ" altLang="ar-IQ" sz="3600" b="1" u="sng" dirty="0" smtClean="0">
                <a:solidFill>
                  <a:srgbClr val="00CC00"/>
                </a:solidFill>
                <a:latin typeface="Simplified Arabic" pitchFamily="18" charset="-78"/>
                <a:cs typeface="Simplified Arabic" pitchFamily="18" charset="-78"/>
              </a:rPr>
              <a:t>الجهاز</a:t>
            </a:r>
            <a:r>
              <a:rPr lang="ar-IQ" altLang="ar-IQ" sz="3600" b="1" dirty="0" smtClean="0">
                <a:solidFill>
                  <a:srgbClr val="00CC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600" b="1" u="sng" dirty="0" smtClean="0">
                <a:solidFill>
                  <a:srgbClr val="00CC00"/>
                </a:solidFill>
                <a:latin typeface="Simplified Arabic" pitchFamily="18" charset="-78"/>
                <a:cs typeface="Simplified Arabic" pitchFamily="18" charset="-78"/>
              </a:rPr>
              <a:t>العصبي</a:t>
            </a:r>
            <a:r>
              <a:rPr lang="ar-IQ" altLang="ar-IQ" sz="3600" b="1" dirty="0" smtClean="0">
                <a:solidFill>
                  <a:srgbClr val="00CC00"/>
                </a:solidFill>
                <a:latin typeface="Simplified Arabic" pitchFamily="18" charset="-78"/>
                <a:cs typeface="Simplified Arabic" pitchFamily="18" charset="-78"/>
              </a:rPr>
              <a:t> : </a:t>
            </a:r>
            <a:r>
              <a:rPr lang="ar-SA" altLang="ar-IQ" sz="3600" b="1" dirty="0" smtClean="0">
                <a:solidFill>
                  <a:srgbClr val="6666FF"/>
                </a:solidFill>
                <a:latin typeface="Simplified Arabic" pitchFamily="18" charset="-78"/>
                <a:cs typeface="Simplified Arabic" pitchFamily="18" charset="-78"/>
              </a:rPr>
              <a:t>وهو عبارة عن منظومة من الخلايا العصبية</a:t>
            </a:r>
            <a:r>
              <a:rPr lang="ar-IQ" altLang="ar-IQ" sz="3600" b="1" dirty="0" smtClean="0">
                <a:solidFill>
                  <a:srgbClr val="6666FF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defRPr/>
            </a:pPr>
            <a:r>
              <a:rPr lang="ar-IQ" altLang="ar-IQ" sz="3600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3600" b="1" u="sng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تستقبل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6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المثيرات الداخلية </a:t>
            </a:r>
            <a:r>
              <a:rPr lang="ar-IQ" altLang="ar-IQ" sz="36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600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IQ" altLang="ar-IQ" sz="36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6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الخارجية وتوصلها للمخ </a:t>
            </a:r>
            <a:endParaRPr lang="en-US" altLang="ar-IQ" sz="3600" b="1" dirty="0" smtClean="0">
              <a:solidFill>
                <a:srgbClr val="FF66CC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ثم </a:t>
            </a:r>
            <a:r>
              <a:rPr lang="ar-SA" altLang="ar-IQ" sz="3600" b="1" u="sng" dirty="0" smtClean="0">
                <a:solidFill>
                  <a:srgbClr val="CC9900"/>
                </a:solidFill>
                <a:latin typeface="Simplified Arabic" pitchFamily="18" charset="-78"/>
                <a:cs typeface="Simplified Arabic" pitchFamily="18" charset="-78"/>
              </a:rPr>
              <a:t>ترسل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600" b="1" dirty="0" smtClean="0">
                <a:solidFill>
                  <a:srgbClr val="6666FF"/>
                </a:solidFill>
                <a:latin typeface="Simplified Arabic" pitchFamily="18" charset="-78"/>
                <a:cs typeface="Simplified Arabic" pitchFamily="18" charset="-78"/>
              </a:rPr>
              <a:t>الأوامر للاستجابة لهذه المثيرات</a:t>
            </a:r>
            <a:r>
              <a:rPr lang="ar-IQ" altLang="ar-IQ" sz="3600" b="1" dirty="0" smtClean="0">
                <a:solidFill>
                  <a:srgbClr val="6666FF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defRPr/>
            </a:pP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فهو بذلك </a:t>
            </a:r>
            <a:r>
              <a:rPr lang="ar-SA" altLang="ar-IQ" sz="3600" b="1" u="sng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يربط</a:t>
            </a:r>
            <a:r>
              <a:rPr lang="ar-SA" altLang="ar-IQ" sz="36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 و</a:t>
            </a:r>
            <a:r>
              <a:rPr lang="ar-IQ" altLang="ar-IQ" sz="36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600" b="1" u="sng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ينسق</a:t>
            </a:r>
            <a:r>
              <a:rPr lang="ar-SA" altLang="ar-IQ" sz="36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  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بين جميع وظائف أجهزة الجسم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SA" altLang="ar-IQ" sz="3600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سواء أجهزة الجسم الإرادية </a:t>
            </a:r>
            <a:r>
              <a:rPr lang="ar-SA" altLang="ar-IQ" sz="3600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أو</a:t>
            </a:r>
            <a:r>
              <a:rPr lang="ar-SA" altLang="ar-IQ" sz="3600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 اللاإرادية </a:t>
            </a:r>
            <a:endParaRPr lang="ar-IQ" altLang="ar-IQ" sz="3600" b="1" dirty="0" smtClean="0">
              <a:solidFill>
                <a:srgbClr val="CC66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لتلبية حاجات الفرد من البيئة الداخلية والخارجية بما يضمن تحقيق وحدة الكائن الحي وتكامله.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73955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أسباب الأرق</a:t>
            </a: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40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56880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ar-IQ" altLang="ar-IQ" b="1" dirty="0" smtClean="0"/>
              <a:t>للأرق أسباب عديدة وبعضها غير معروف.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IQ" altLang="ar-IQ" b="1" dirty="0" smtClean="0"/>
              <a:t>كثيراً ما تكون آلام العضلات أو المفاصل أو العمود الفقري التي تحصل نتيجةً لِقِلّة الحركة والنشاط.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IQ" altLang="ar-IQ" b="1" dirty="0" smtClean="0"/>
              <a:t>أو التُّخْمَة.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IQ" altLang="ar-IQ" b="1" dirty="0" smtClean="0"/>
              <a:t>أو الربو.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IQ" altLang="ar-IQ" b="1" dirty="0" smtClean="0"/>
              <a:t>أو الأدوية المستعملة كلها تكون سبباً للأرق.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IQ" altLang="ar-IQ" b="1" dirty="0" smtClean="0"/>
              <a:t>وهناك أسباب أخرى تؤدي للأرق مثل ال</a:t>
            </a:r>
            <a:r>
              <a:rPr lang="ar-SA" altLang="ar-IQ" b="1" dirty="0" smtClean="0"/>
              <a:t>تململ أثناء النوم </a:t>
            </a:r>
            <a:r>
              <a:rPr lang="en-US" altLang="ar-IQ" b="1" dirty="0" smtClean="0"/>
              <a:t>Fidgetiness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SA" altLang="ar-IQ" b="1" dirty="0" smtClean="0"/>
              <a:t>الشخير </a:t>
            </a:r>
            <a:r>
              <a:rPr lang="en-US" altLang="ar-IQ" b="1" dirty="0" smtClean="0"/>
              <a:t>Snorting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SA" altLang="ar-IQ" b="1" dirty="0" smtClean="0"/>
              <a:t>انقطاع النفس المؤقت أثناء النوم.</a:t>
            </a:r>
            <a:endParaRPr lang="en-US" altLang="ar-IQ" b="1" dirty="0" smtClean="0"/>
          </a:p>
        </p:txBody>
      </p:sp>
    </p:spTree>
    <p:extLst>
      <p:ext uri="{BB962C8B-B14F-4D97-AF65-F5344CB8AC3E}">
        <p14:creationId xmlns:p14="http://schemas.microsoft.com/office/powerpoint/2010/main" val="25297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pPr>
              <a:defRPr/>
            </a:pPr>
            <a:endParaRPr lang="ar-IQ" dirty="0"/>
          </a:p>
        </p:txBody>
      </p:sp>
      <p:pic>
        <p:nvPicPr>
          <p:cNvPr id="491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908050"/>
            <a:ext cx="8280400" cy="5834063"/>
          </a:xfrm>
          <a:noFill/>
        </p:spPr>
      </p:pic>
    </p:spTree>
    <p:extLst>
      <p:ext uri="{BB962C8B-B14F-4D97-AF65-F5344CB8AC3E}">
        <p14:creationId xmlns:p14="http://schemas.microsoft.com/office/powerpoint/2010/main" val="31379182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4ـ7 النوم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The sleep</a:t>
            </a:r>
            <a:r>
              <a:rPr lang="en-US" altLang="ar-IQ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25538"/>
            <a:ext cx="8785225" cy="5616575"/>
          </a:xfrm>
        </p:spPr>
        <p:txBody>
          <a:bodyPr/>
          <a:lstStyle/>
          <a:p>
            <a:pPr algn="just" eaLnBrk="1" hangingPunct="1">
              <a:defRPr/>
            </a:pPr>
            <a:r>
              <a:rPr lang="ar-IQ" altLang="ar-IQ" sz="6000" u="sng" dirty="0" smtClean="0"/>
              <a:t>النوم</a:t>
            </a:r>
            <a:r>
              <a:rPr lang="ar-IQ" altLang="ar-IQ" sz="6000" b="1" dirty="0" smtClean="0"/>
              <a:t> </a:t>
            </a:r>
            <a:r>
              <a:rPr lang="ar-IQ" altLang="ar-IQ" sz="6000" dirty="0" smtClean="0"/>
              <a:t>هو فقدان الوعي في فترات دورية عند الشخص ويختلف عن حالة الإغماء بإمكانية عودة الشخص إلى وعيه بتأثير المنبهات المناسبة.</a:t>
            </a:r>
            <a:endParaRPr lang="en-US" altLang="ar-IQ" sz="6000" dirty="0" smtClean="0"/>
          </a:p>
        </p:txBody>
      </p:sp>
    </p:spTree>
    <p:extLst>
      <p:ext uri="{BB962C8B-B14F-4D97-AF65-F5344CB8AC3E}">
        <p14:creationId xmlns:p14="http://schemas.microsoft.com/office/powerpoint/2010/main" val="36615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ar-IQ" dirty="0" smtClean="0">
                <a:solidFill>
                  <a:srgbClr val="3366FF"/>
                </a:solidFill>
              </a:rPr>
              <a:t>بسم الله الرحمن الرحيم</a:t>
            </a:r>
            <a:endParaRPr lang="ar-IQ" dirty="0">
              <a:solidFill>
                <a:srgbClr val="3366FF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/>
          <a:lstStyle/>
          <a:p>
            <a:pPr algn="just"/>
            <a:r>
              <a:rPr lang="ar-IQ" sz="6000" dirty="0" smtClean="0">
                <a:latin typeface="Simplified Arabic" pitchFamily="18" charset="-78"/>
                <a:cs typeface="Simplified Arabic" pitchFamily="18" charset="-78"/>
              </a:rPr>
              <a:t>اللهُ </a:t>
            </a:r>
            <a:r>
              <a:rPr lang="ar-IQ" sz="6000" dirty="0">
                <a:latin typeface="Simplified Arabic" pitchFamily="18" charset="-78"/>
                <a:cs typeface="Simplified Arabic" pitchFamily="18" charset="-78"/>
              </a:rPr>
              <a:t>يَتَوَفَّى الْأَنفُسَ حِينَ مَوْتِهَا وَالَّتِي لَمْ تَمُتْ فِي مَنَامِهَا ۖ فَيُمْسِكُ الَّتِي </a:t>
            </a:r>
            <a:r>
              <a:rPr lang="ar-IQ" sz="6000" dirty="0" err="1">
                <a:latin typeface="Simplified Arabic" pitchFamily="18" charset="-78"/>
                <a:cs typeface="Simplified Arabic" pitchFamily="18" charset="-78"/>
              </a:rPr>
              <a:t>قَضَىٰ</a:t>
            </a:r>
            <a:r>
              <a:rPr lang="ar-IQ" sz="6000" dirty="0">
                <a:latin typeface="Simplified Arabic" pitchFamily="18" charset="-78"/>
                <a:cs typeface="Simplified Arabic" pitchFamily="18" charset="-78"/>
              </a:rPr>
              <a:t> عَلَيْهَا الْمَوْتَ وَيُرْسِلُ </a:t>
            </a:r>
            <a:r>
              <a:rPr lang="ar-IQ" sz="6000" dirty="0" err="1">
                <a:latin typeface="Simplified Arabic" pitchFamily="18" charset="-78"/>
                <a:cs typeface="Simplified Arabic" pitchFamily="18" charset="-78"/>
              </a:rPr>
              <a:t>الْأُخْرَىٰ</a:t>
            </a:r>
            <a:r>
              <a:rPr lang="ar-IQ" sz="6000" dirty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6000" dirty="0" err="1">
                <a:latin typeface="Simplified Arabic" pitchFamily="18" charset="-78"/>
                <a:cs typeface="Simplified Arabic" pitchFamily="18" charset="-78"/>
              </a:rPr>
              <a:t>إِلَىٰ</a:t>
            </a:r>
            <a:r>
              <a:rPr lang="ar-IQ" sz="6000" dirty="0">
                <a:latin typeface="Simplified Arabic" pitchFamily="18" charset="-78"/>
                <a:cs typeface="Simplified Arabic" pitchFamily="18" charset="-78"/>
              </a:rPr>
              <a:t> أَجَلٍ مُّسَمًّى ۚ إِنَّ فِي </a:t>
            </a:r>
            <a:r>
              <a:rPr lang="ar-IQ" sz="6000" dirty="0" err="1">
                <a:latin typeface="Simplified Arabic" pitchFamily="18" charset="-78"/>
                <a:cs typeface="Simplified Arabic" pitchFamily="18" charset="-78"/>
              </a:rPr>
              <a:t>ذَٰلِكَ</a:t>
            </a:r>
            <a:r>
              <a:rPr lang="ar-IQ" sz="6000" dirty="0">
                <a:latin typeface="Simplified Arabic" pitchFamily="18" charset="-78"/>
                <a:cs typeface="Simplified Arabic" pitchFamily="18" charset="-78"/>
              </a:rPr>
              <a:t> لَآيَاتٍ لِّقَوْمٍ يَتَفَكَّرُونَ </a:t>
            </a:r>
            <a:endParaRPr lang="ar-IQ" sz="6000" dirty="0" smtClean="0">
              <a:latin typeface="Simplified Arabic" pitchFamily="18" charset="-78"/>
              <a:cs typeface="Simplified Arabic" pitchFamily="18" charset="-78"/>
            </a:endParaRPr>
          </a:p>
          <a:p>
            <a:pPr algn="l"/>
            <a:r>
              <a:rPr lang="ar-IQ" dirty="0" smtClean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سورة الزمر : (42</a:t>
            </a:r>
            <a:r>
              <a:rPr lang="ar-IQ" dirty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668557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IQ" dirty="0" smtClean="0"/>
              <a:t> </a:t>
            </a:r>
            <a:r>
              <a:rPr lang="ar-IQ" altLang="ar-IQ" sz="3200" b="1" dirty="0" smtClean="0"/>
              <a:t>ميكانيكية النوم</a:t>
            </a:r>
            <a:endParaRPr lang="en-US" altLang="ar-IQ" sz="3200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5689600"/>
          </a:xfrm>
        </p:spPr>
        <p:txBody>
          <a:bodyPr/>
          <a:lstStyle/>
          <a:p>
            <a:pPr algn="just" eaLnBrk="1" hangingPunct="1">
              <a:defRPr/>
            </a:pPr>
            <a:r>
              <a:rPr lang="ar-IQ" altLang="ar-IQ" sz="4000" b="1" dirty="0" smtClean="0"/>
              <a:t>إن قلة ورود السيالات العصبية وقلة وصول الدم المغذي للدماغ (قشرة الدماغ) يؤدي إلى تنبيه مركز النوم في الدماغ ( تحت المهاد </a:t>
            </a:r>
            <a:r>
              <a:rPr lang="en-US" altLang="ar-IQ" sz="4000" b="1" dirty="0" smtClean="0"/>
              <a:t>Thalamus </a:t>
            </a:r>
            <a:r>
              <a:rPr lang="ar-IQ" altLang="ar-IQ" sz="4000" b="1" dirty="0" smtClean="0"/>
              <a:t>)</a:t>
            </a:r>
          </a:p>
          <a:p>
            <a:pPr algn="just" eaLnBrk="1" hangingPunct="1">
              <a:defRPr/>
            </a:pPr>
            <a:r>
              <a:rPr lang="ar-IQ" altLang="ar-IQ" sz="4000" b="1" dirty="0" smtClean="0"/>
              <a:t>مثلاً إن تفسير حالة النعاس </a:t>
            </a:r>
            <a:r>
              <a:rPr lang="en-US" altLang="ar-IQ" sz="4000" b="1" dirty="0" smtClean="0"/>
              <a:t>(Drowsiness)</a:t>
            </a:r>
            <a:r>
              <a:rPr lang="ar-IQ" altLang="ar-IQ" sz="4000" b="1" dirty="0" smtClean="0"/>
              <a:t> بعد تناول وجبة الطعام مما يُسبب سحب الدم من أنحاء الجسم ومن الدماغ إلى الجهاز الهضمي.</a:t>
            </a:r>
            <a:endParaRPr lang="en-US" altLang="ar-IQ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42909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س: بعض الوظائف </a:t>
            </a:r>
            <a:r>
              <a:rPr lang="ar-IQ" altLang="ar-IQ" sz="3600" b="1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الفسلجية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في الجسم إثناء النوم</a:t>
            </a:r>
            <a:r>
              <a:rPr lang="ar-IQ" altLang="ar-IQ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908050"/>
            <a:ext cx="8856663" cy="5834063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تنخفض العمليات الأيضية مما تُسبب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انخفاض في درجة حرارة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الجسم تحت معدلها الطبيعي بحوالي (0.5ْ ـ 1ْ) عن حالة اليقظة وهذا يُفسر حاجة الشخص إلى أغطية للمحافظة على درجة حرارته.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تقل سرعة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الحركات التنفسية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تقل سرعة </a:t>
            </a:r>
            <a:r>
              <a:rPr lang="ar-IQ" altLang="ar-IQ" sz="2800" b="1" u="sng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نبضات القلب</a:t>
            </a:r>
            <a:r>
              <a:rPr lang="ar-IQ" altLang="ar-IQ" sz="28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حوالي (10ـ30ض/د) عند النوم الهادئ غير المصحوب بأحلام مزعجة.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ينخفض </a:t>
            </a:r>
            <a:r>
              <a:rPr lang="ar-IQ" altLang="ar-IQ" sz="2800" b="1" u="sng" dirty="0" smtClean="0">
                <a:solidFill>
                  <a:srgbClr val="6666FF"/>
                </a:solidFill>
                <a:latin typeface="Simplified Arabic" pitchFamily="18" charset="-78"/>
                <a:cs typeface="Simplified Arabic" pitchFamily="18" charset="-78"/>
              </a:rPr>
              <a:t>الضغط الدموي</a:t>
            </a:r>
            <a:r>
              <a:rPr lang="ar-IQ" altLang="ar-IQ" sz="2800" b="1" dirty="0" smtClean="0">
                <a:solidFill>
                  <a:srgbClr val="6666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حوالي 20ملم زئبق عن حالة اليقظة.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يقل إفراز الكليتين لذا </a:t>
            </a:r>
            <a:r>
              <a:rPr lang="ar-IQ" altLang="ar-IQ" sz="2800" b="1" u="sng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يقل حجم البول</a:t>
            </a:r>
            <a:r>
              <a:rPr lang="ar-IQ" altLang="ar-IQ" sz="2800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مع زيادة تركيزه.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ar-IQ" altLang="ar-IQ" sz="2800" b="1" u="sng" dirty="0" smtClean="0">
                <a:latin typeface="Simplified Arabic" pitchFamily="18" charset="-78"/>
                <a:cs typeface="Simplified Arabic" pitchFamily="18" charset="-78"/>
              </a:rPr>
              <a:t>تتقلص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solidFill>
                  <a:srgbClr val="00CC00"/>
                </a:solidFill>
                <a:latin typeface="Simplified Arabic" pitchFamily="18" charset="-78"/>
                <a:cs typeface="Simplified Arabic" pitchFamily="18" charset="-78"/>
              </a:rPr>
              <a:t>فتحة البؤبؤ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وتتحرك مقلتا العين إلى الأعلى </a:t>
            </a:r>
            <a:r>
              <a:rPr lang="ar-IQ" altLang="ar-IQ" sz="2800" b="1" u="sng" dirty="0" smtClean="0">
                <a:latin typeface="Simplified Arabic" pitchFamily="18" charset="-78"/>
                <a:cs typeface="Simplified Arabic" pitchFamily="18" charset="-78"/>
              </a:rPr>
              <a:t>وترتخي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الأجفان وتُغلق العين.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تقل حساسية المنعكسات والمنبهات الجلدية.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ar-IQ" altLang="ar-IQ" sz="2800" b="1" u="sng" dirty="0" smtClean="0">
                <a:latin typeface="Simplified Arabic" pitchFamily="18" charset="-78"/>
                <a:cs typeface="Simplified Arabic" pitchFamily="18" charset="-78"/>
              </a:rPr>
              <a:t>تقل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فاعلية الجهاز العصبي الودي بينما </a:t>
            </a:r>
            <a:r>
              <a:rPr lang="ar-IQ" altLang="ar-IQ" sz="2800" b="1" u="sng" dirty="0" smtClean="0">
                <a:latin typeface="Simplified Arabic" pitchFamily="18" charset="-78"/>
                <a:cs typeface="Simplified Arabic" pitchFamily="18" charset="-78"/>
              </a:rPr>
              <a:t>تزداد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فاعلية الجهاز العصبي نظير الودي.</a:t>
            </a:r>
            <a:endParaRPr lang="en-US" altLang="ar-IQ" sz="28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325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ساعات النوم المطلوبة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13787" cy="5905500"/>
          </a:xfrm>
        </p:spPr>
        <p:txBody>
          <a:bodyPr/>
          <a:lstStyle/>
          <a:p>
            <a:pPr algn="just" eaLnBrk="1" hangingPunct="1">
              <a:defRPr/>
            </a:pPr>
            <a:r>
              <a:rPr lang="ar-IQ" altLang="ar-IQ" dirty="0" smtClean="0"/>
              <a:t>إن جميع أعضاء الجسم ووظائفها تُعاني من الإرهاق ما لم تأخذ قسطاً مناسباً من النوم وبحسب العمر.</a:t>
            </a:r>
          </a:p>
          <a:p>
            <a:pPr algn="just" eaLnBrk="1" hangingPunct="1">
              <a:defRPr/>
            </a:pPr>
            <a:r>
              <a:rPr lang="ar-IQ" altLang="ar-IQ" dirty="0" smtClean="0"/>
              <a:t>وعموماً يجب أن لا تقل ساعات النوم عند الشباب عن ثمانية ساعات يومياً.</a:t>
            </a:r>
          </a:p>
          <a:p>
            <a:pPr algn="just" eaLnBrk="1" hangingPunct="1">
              <a:defRPr/>
            </a:pPr>
            <a:r>
              <a:rPr lang="ar-SA" altLang="ar-IQ" dirty="0" smtClean="0"/>
              <a:t>كما أن البالغين يختلفون في مقدار النوم الذي يحتاجونه فقد تكون 4 ساعات نوم كافيه لبعض الأشخاص في حين أن آخرين يحتاجون إلى 10 ساعات</a:t>
            </a:r>
            <a:r>
              <a:rPr lang="ar-IQ" altLang="ar-IQ" dirty="0" smtClean="0"/>
              <a:t>.</a:t>
            </a:r>
          </a:p>
          <a:p>
            <a:pPr algn="just" eaLnBrk="1" hangingPunct="1">
              <a:defRPr/>
            </a:pPr>
            <a:r>
              <a:rPr lang="ar-SA" altLang="ar-IQ" dirty="0" smtClean="0"/>
              <a:t>وتشير بعض المصادر إن معدل الوقت الذي يستغرقه البالغ بعمر العمر 50 سنه هو 7 ساعات في اليوم.</a:t>
            </a:r>
            <a:endParaRPr lang="en-US" altLang="ar-IQ" dirty="0" smtClean="0"/>
          </a:p>
        </p:txBody>
      </p:sp>
    </p:spTree>
    <p:extLst>
      <p:ext uri="{BB962C8B-B14F-4D97-AF65-F5344CB8AC3E}">
        <p14:creationId xmlns:p14="http://schemas.microsoft.com/office/powerpoint/2010/main" val="14285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تأثير ممارسة الرياضة على النوم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692150"/>
            <a:ext cx="8856663" cy="6049963"/>
          </a:xfrm>
        </p:spPr>
        <p:txBody>
          <a:bodyPr/>
          <a:lstStyle/>
          <a:p>
            <a:pPr algn="just" eaLnBrk="1" hangingPunct="1">
              <a:defRPr/>
            </a:pPr>
            <a:r>
              <a:rPr lang="ar-IQ" altLang="ar-IQ" b="1" dirty="0" smtClean="0"/>
              <a:t>ـ الرياضة </a:t>
            </a:r>
            <a:r>
              <a:rPr lang="ar-SA" altLang="ar-IQ" b="1" dirty="0" smtClean="0"/>
              <a:t>تحسن من نوعية النوم</a:t>
            </a:r>
            <a:r>
              <a:rPr lang="ar-SA" altLang="ar-IQ" dirty="0" smtClean="0"/>
              <a:t> : </a:t>
            </a:r>
            <a:endParaRPr lang="ar-IQ" altLang="ar-IQ" dirty="0" smtClean="0"/>
          </a:p>
          <a:p>
            <a:pPr algn="just" eaLnBrk="1" hangingPunct="1">
              <a:defRPr/>
            </a:pPr>
            <a:r>
              <a:rPr lang="ar-SA" altLang="ar-IQ" dirty="0" smtClean="0"/>
              <a:t>من المعروف أن </a:t>
            </a:r>
            <a:r>
              <a:rPr lang="ar-SA" altLang="ar-IQ" dirty="0" smtClean="0">
                <a:solidFill>
                  <a:srgbClr val="FF0000"/>
                </a:solidFill>
              </a:rPr>
              <a:t>الافتقار</a:t>
            </a:r>
            <a:r>
              <a:rPr lang="ar-SA" altLang="ar-IQ" dirty="0" smtClean="0"/>
              <a:t> إلى النوم يؤدي إلى نتائج صحية سلبية جداً</a:t>
            </a:r>
            <a:r>
              <a:rPr lang="ar-IQ" altLang="ar-IQ" dirty="0" smtClean="0"/>
              <a:t>.</a:t>
            </a:r>
          </a:p>
          <a:p>
            <a:pPr algn="just" eaLnBrk="1" hangingPunct="1">
              <a:defRPr/>
            </a:pPr>
            <a:r>
              <a:rPr lang="ar-SA" altLang="ar-IQ" dirty="0" smtClean="0"/>
              <a:t>وإن العديد من الدراسات قد أظهر أن ممارسة الرياضة </a:t>
            </a:r>
            <a:r>
              <a:rPr lang="ar-SA" altLang="ar-IQ" dirty="0" smtClean="0">
                <a:solidFill>
                  <a:srgbClr val="FF0000"/>
                </a:solidFill>
              </a:rPr>
              <a:t>تساعد</a:t>
            </a:r>
            <a:r>
              <a:rPr lang="ar-SA" altLang="ar-IQ" dirty="0" smtClean="0"/>
              <a:t> على التمتع بفترات أطول من النوم المريح</a:t>
            </a:r>
            <a:r>
              <a:rPr lang="ar-IQ" altLang="ar-IQ" dirty="0" smtClean="0"/>
              <a:t>.</a:t>
            </a:r>
          </a:p>
          <a:p>
            <a:pPr algn="just" eaLnBrk="1" hangingPunct="1">
              <a:defRPr/>
            </a:pPr>
            <a:r>
              <a:rPr lang="ar-SA" altLang="ar-IQ" dirty="0" smtClean="0"/>
              <a:t>حيث إن ممارسة التمارين الرياضية يمكن أن تزيد من الحاجة إلى النوم الضروري </a:t>
            </a:r>
            <a:r>
              <a:rPr lang="ar-SA" altLang="ar-IQ" dirty="0" smtClean="0">
                <a:solidFill>
                  <a:srgbClr val="FF0000"/>
                </a:solidFill>
              </a:rPr>
              <a:t>لعمليات الترميم واستعادة النشاط</a:t>
            </a:r>
            <a:r>
              <a:rPr lang="ar-IQ" altLang="ar-IQ" dirty="0" smtClean="0"/>
              <a:t>.</a:t>
            </a:r>
          </a:p>
          <a:p>
            <a:pPr algn="just" eaLnBrk="1" hangingPunct="1">
              <a:defRPr/>
            </a:pPr>
            <a:r>
              <a:rPr lang="ar-SA" altLang="ar-IQ" dirty="0" smtClean="0"/>
              <a:t>وكذلك فالرياضة تعزز من استجابة الجسم لهرمون التوتر (</a:t>
            </a:r>
            <a:r>
              <a:rPr lang="ar-SA" altLang="ar-IQ" dirty="0" err="1" smtClean="0"/>
              <a:t>الكورتيزول</a:t>
            </a:r>
            <a:r>
              <a:rPr lang="ar-SA" altLang="ar-IQ" dirty="0" smtClean="0"/>
              <a:t>) ما يساعد على تحسين نوعية النوم وإطالة مدته ،</a:t>
            </a:r>
            <a:endParaRPr lang="ar-IQ" altLang="ar-IQ" dirty="0" smtClean="0"/>
          </a:p>
          <a:p>
            <a:pPr algn="just" eaLnBrk="1" hangingPunct="1">
              <a:defRPr/>
            </a:pPr>
            <a:r>
              <a:rPr lang="ar-SA" altLang="ar-IQ" dirty="0" smtClean="0"/>
              <a:t>والنوم بشكل أفضل يجعل الفرد الرياضي يشعر بالحيوية والنشاط ويضفي عليه مظهراً صحياً يافعاً</a:t>
            </a:r>
            <a:r>
              <a:rPr lang="en-US" altLang="ar-IQ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74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08856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4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انتهت المحاضرة رقم ( 12 )</a:t>
            </a:r>
            <a:endParaRPr lang="en-US" altLang="ar-IQ" sz="48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6752"/>
            <a:ext cx="8785225" cy="5472336"/>
          </a:xfrm>
        </p:spPr>
        <p:txBody>
          <a:bodyPr/>
          <a:lstStyle/>
          <a:p>
            <a:pPr algn="ctr">
              <a:defRPr/>
            </a:pPr>
            <a:r>
              <a:rPr lang="ar-IQ" altLang="ar-IQ" sz="4000" b="1" dirty="0" smtClean="0">
                <a:solidFill>
                  <a:srgbClr val="00CC00"/>
                </a:solidFill>
                <a:latin typeface="Simplified Arabic" pitchFamily="18" charset="-78"/>
                <a:cs typeface="Simplified Arabic" pitchFamily="18" charset="-78"/>
              </a:rPr>
              <a:t> وصلنا إلى موضوع </a:t>
            </a:r>
          </a:p>
          <a:p>
            <a:pPr algn="ctr">
              <a:defRPr/>
            </a:pPr>
            <a:r>
              <a:rPr lang="ar-SA" altLang="ar-IQ" sz="4000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*</a:t>
            </a:r>
            <a:r>
              <a:rPr lang="ar-IQ" altLang="ar-IQ" sz="4000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4000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هرمون </a:t>
            </a:r>
            <a:r>
              <a:rPr lang="ar-SA" altLang="ar-IQ" sz="4000" b="1" dirty="0" err="1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الكورتزول</a:t>
            </a:r>
            <a:r>
              <a:rPr lang="ar-SA" altLang="ar-IQ" sz="4000" b="1" dirty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altLang="ar-IQ" sz="4000" b="1" dirty="0" smtClean="0">
              <a:solidFill>
                <a:srgbClr val="CC66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>
              <a:defRPr/>
            </a:pPr>
            <a:r>
              <a:rPr lang="ar-IQ" altLang="ar-IQ" sz="40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نكمل في المحاضرة القادمة ما تبقى من الفصل الرابع الجهاز العصبي وإصاباته</a:t>
            </a:r>
          </a:p>
          <a:p>
            <a:pPr lvl="0" algn="ctr">
              <a:buFontTx/>
              <a:buChar char="•"/>
            </a:pPr>
            <a:r>
              <a:rPr lang="ar-IQ" altLang="ar-IQ" b="1" kern="0" dirty="0" err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أ.د</a:t>
            </a:r>
            <a:r>
              <a:rPr lang="ar-IQ" altLang="ar-IQ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. حسن هادي الهلالي</a:t>
            </a:r>
          </a:p>
          <a:p>
            <a:pPr lvl="0" algn="ctr">
              <a:buFontTx/>
              <a:buChar char="•"/>
            </a:pPr>
            <a:r>
              <a:rPr lang="ar-IQ" altLang="ar-IQ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الجامعة المستنصرية – كلية التربية البدنية </a:t>
            </a:r>
            <a:r>
              <a:rPr lang="ar-IQ" altLang="ar-IQ" b="1" ker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وعلوم </a:t>
            </a:r>
            <a:r>
              <a:rPr lang="ar-IQ" altLang="ar-IQ" b="1" kern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الرياضة</a:t>
            </a:r>
            <a:endParaRPr lang="en-US" altLang="ar-IQ" b="1" kern="0">
              <a:solidFill>
                <a:srgbClr val="00B05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167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الجهاز العصبي</a:t>
            </a:r>
            <a:endParaRPr lang="en-US" altLang="ar-IQ" sz="36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5123" name="Picture 4" descr="untitl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981075"/>
            <a:ext cx="6985000" cy="576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699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1825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الخلية العصبية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Neuron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052513"/>
            <a:ext cx="8856663" cy="56896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ar-SA" altLang="ar-IQ" b="1" u="sng" dirty="0" smtClean="0">
                <a:latin typeface="Simplified Arabic" pitchFamily="18" charset="-78"/>
                <a:cs typeface="Simplified Arabic" pitchFamily="18" charset="-78"/>
              </a:rPr>
              <a:t>يتكون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الجهاز العصبي من </a:t>
            </a:r>
            <a:r>
              <a:rPr lang="ar-SA" altLang="ar-IQ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مجموعة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خلايا عصبية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ذات طبيعة خاصة مثله مثل باقي أجهزة الجسم المختلفة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SA" altLang="ar-IQ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وحدة بناء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(تكوين) الجهاز العصبي هي </a:t>
            </a:r>
            <a:r>
              <a:rPr lang="ar-SA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العصبون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(الخلية العصبية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 Neuron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تتجمع كل مجموعة من هذه الخلايا لتشكل حبال تسمى </a:t>
            </a:r>
            <a:r>
              <a:rPr lang="ar-SA" altLang="ar-IQ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الأعصاب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يتميز النسيج العصبي بقابليته </a:t>
            </a:r>
            <a:r>
              <a:rPr lang="ar-SA" altLang="ar-IQ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للاستثارة</a:t>
            </a:r>
            <a:r>
              <a:rPr lang="ar-SA" altLang="ar-IQ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و</a:t>
            </a:r>
            <a:r>
              <a:rPr lang="ar-IQ" altLang="ar-IQ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التوصيل</a:t>
            </a:r>
            <a:r>
              <a:rPr lang="ar-SA" altLang="ar-IQ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altLang="ar-IQ" b="1" dirty="0" smtClean="0">
              <a:solidFill>
                <a:srgbClr val="FF00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مما يساعد في قيامه بوظيفته في </a:t>
            </a:r>
            <a:r>
              <a:rPr lang="ar-SA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توصيل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الإشارات العصبية و</a:t>
            </a:r>
            <a:r>
              <a:rPr lang="ar-SA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استقبالها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والاستجابة لها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ومن خلال الخلايا العصبية يتم </a:t>
            </a:r>
            <a:r>
              <a:rPr lang="ar-SA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تبادل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المعلومات وانتقالها بين الجهاز العصبي ومختلف أجزاء الجسم </a:t>
            </a:r>
            <a:r>
              <a:rPr lang="ar-SA" altLang="ar-IQ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بزمن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سريع جداً.</a:t>
            </a:r>
            <a:r>
              <a:rPr lang="ar-SA" altLang="ar-IQ" sz="28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2800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121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3750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أذاً للأعصاب وظيفتان هما</a:t>
            </a:r>
            <a:endParaRPr lang="en-US" altLang="ar-IQ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981075"/>
            <a:ext cx="8856663" cy="5761038"/>
          </a:xfrm>
        </p:spPr>
        <p:txBody>
          <a:bodyPr/>
          <a:lstStyle/>
          <a:p>
            <a:pPr algn="just" eaLnBrk="1" hangingPunct="1">
              <a:defRPr/>
            </a:pPr>
            <a:r>
              <a:rPr lang="ar-SA" altLang="ar-IQ" sz="4800" b="1" dirty="0" smtClean="0">
                <a:latin typeface="Simplified Arabic" pitchFamily="18" charset="-78"/>
                <a:cs typeface="Simplified Arabic" pitchFamily="18" charset="-78"/>
              </a:rPr>
              <a:t>ـ </a:t>
            </a:r>
            <a:r>
              <a:rPr lang="ar-SA" altLang="ar-IQ" sz="48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استقبال</a:t>
            </a:r>
            <a:r>
              <a:rPr lang="ar-SA" altLang="ar-IQ" sz="4800" b="1" dirty="0" smtClean="0">
                <a:latin typeface="Simplified Arabic" pitchFamily="18" charset="-78"/>
                <a:cs typeface="Simplified Arabic" pitchFamily="18" charset="-78"/>
              </a:rPr>
              <a:t> المثيرات الحسية الخارجية وتنقلها إلى المخ والحبل الشوكي.</a:t>
            </a:r>
          </a:p>
          <a:p>
            <a:pPr algn="just" eaLnBrk="1" hangingPunct="1">
              <a:defRPr/>
            </a:pPr>
            <a:r>
              <a:rPr lang="ar-SA" altLang="ar-IQ" sz="4800" b="1" dirty="0" smtClean="0">
                <a:latin typeface="Simplified Arabic" pitchFamily="18" charset="-78"/>
                <a:cs typeface="Simplified Arabic" pitchFamily="18" charset="-78"/>
              </a:rPr>
              <a:t>ـ </a:t>
            </a:r>
            <a:r>
              <a:rPr lang="ar-SA" altLang="ar-IQ" sz="48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إرسال</a:t>
            </a:r>
            <a:r>
              <a:rPr lang="ar-SA" altLang="ar-IQ" sz="4800" b="1" dirty="0" smtClean="0">
                <a:latin typeface="Simplified Arabic" pitchFamily="18" charset="-78"/>
                <a:cs typeface="Simplified Arabic" pitchFamily="18" charset="-78"/>
              </a:rPr>
              <a:t> الأوامر العصبية الحركية من الجهاز العصبي المركزي إلى العضلات والأعضاء.</a:t>
            </a:r>
            <a:endParaRPr lang="en-US" altLang="ar-IQ" sz="48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854209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3138</Words>
  <Application>Microsoft Office PowerPoint</Application>
  <PresentationFormat>عرض على الشاشة (3:4)‏</PresentationFormat>
  <Paragraphs>351</Paragraphs>
  <Slides>68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68</vt:i4>
      </vt:variant>
    </vt:vector>
  </HeadingPairs>
  <TitlesOfParts>
    <vt:vector size="69" baseType="lpstr">
      <vt:lpstr>نسق Office</vt:lpstr>
      <vt:lpstr>12</vt:lpstr>
      <vt:lpstr>بسم الله الرحمن الرحيم</vt:lpstr>
      <vt:lpstr>تنويه</vt:lpstr>
      <vt:lpstr>بسم الله الرحمن الرحيم </vt:lpstr>
      <vt:lpstr>محاور المحاضرة الرئيسة</vt:lpstr>
      <vt:lpstr>4ـ1 مقدمة تشريحية Anatomic introduction</vt:lpstr>
      <vt:lpstr>صورة توضح الجهاز العصبي</vt:lpstr>
      <vt:lpstr>الخلية العصبية  Neuron </vt:lpstr>
      <vt:lpstr>أذاً للأعصاب وظيفتان هما</vt:lpstr>
      <vt:lpstr>4ـ2 أقسام الجهاز العصبي    parts of Nervous System</vt:lpstr>
      <vt:lpstr>عرض تقديمي في PowerPoint</vt:lpstr>
      <vt:lpstr>الدماغ  Brain </vt:lpstr>
      <vt:lpstr>صورة توضح الدماغ</vt:lpstr>
      <vt:lpstr>ثانيا- الجهاز العصبي المُحيطي (الطرفي)</vt:lpstr>
      <vt:lpstr>الجهاز العصبي الطرفي</vt:lpstr>
      <vt:lpstr>ثالثاً : الجهاز العصبي المستقل (الذاتي ، اللاإرادي) </vt:lpstr>
      <vt:lpstr>س: ماهي مسؤولية الجهاز العصبي المستقل؟</vt:lpstr>
      <vt:lpstr>عرض تقديمي في PowerPoint</vt:lpstr>
      <vt:lpstr>أقسام الجهاز العصبي المستقل (الذاتي)</vt:lpstr>
      <vt:lpstr>عرض تقديمي في PowerPoint</vt:lpstr>
      <vt:lpstr>عرض تقديمي في PowerPoint</vt:lpstr>
      <vt:lpstr>المحور الثاني من المحاضرة</vt:lpstr>
      <vt:lpstr>4ـ3 إصابات الجهاز العصبي  Nervous System Injuries </vt:lpstr>
      <vt:lpstr>صورة توضح العصب الزندي</vt:lpstr>
      <vt:lpstr>صورة توضح العصب الشظوي</vt:lpstr>
      <vt:lpstr>أعراض إصابة كدم الأعصاب </vt:lpstr>
      <vt:lpstr>علاج إصابة كدم الأعصاب </vt:lpstr>
      <vt:lpstr>س: يجب تجنب ما يأتي في علاج كدم الأعصاب</vt:lpstr>
      <vt:lpstr>عرض تقديمي في PowerPoint</vt:lpstr>
      <vt:lpstr>الإصابة الثانية للأعصاب : التمزق الكلي للعصب </vt:lpstr>
      <vt:lpstr>عرض تقديمي في PowerPoint</vt:lpstr>
      <vt:lpstr>س: ماهي مكونات الخلية العصبية</vt:lpstr>
      <vt:lpstr>الخلايا العصبية الغرائية</vt:lpstr>
      <vt:lpstr>وظائف الخلايا العصبية الغرائية</vt:lpstr>
      <vt:lpstr>مكونات الخلية العصبية المثالية</vt:lpstr>
      <vt:lpstr>الخلية العصبية الحركية</vt:lpstr>
      <vt:lpstr>الإصابة الثالثة للأعصاب النزف داخل العصب </vt:lpstr>
      <vt:lpstr>الإصابة الرابعة للأعصاب : سحب العصب </vt:lpstr>
      <vt:lpstr>الإصابة الخامسة للأعصاب : التهاب الأعصاب</vt:lpstr>
      <vt:lpstr>أسباب إصابة التهاب الأعصاب </vt:lpstr>
      <vt:lpstr>الحلأ المنطقي أو النطاقي أو الهربس النطاقي </vt:lpstr>
      <vt:lpstr>الحلأ النطاقي أو الحزام الناري</vt:lpstr>
      <vt:lpstr>أعراض إصابة التهاب الأعصاب</vt:lpstr>
      <vt:lpstr>وسائل علاج إصابة : التهاب الأعصاب</vt:lpstr>
      <vt:lpstr>خامساً : إصابات الرأس </vt:lpstr>
      <vt:lpstr>خامساً : إصابات الرأس </vt:lpstr>
      <vt:lpstr>ميكانيكية إصابة الارتجاج المخي أثناء الضربة القاضية بالملاكمة (knockout)</vt:lpstr>
      <vt:lpstr>تصنيف الارتجاج </vt:lpstr>
      <vt:lpstr>2. الارتجاج من الدرجة الثانية ( المتوسطة  medium )</vt:lpstr>
      <vt:lpstr>3. الارتجاج من الدرجة الثالثة ( الشديدة   high)</vt:lpstr>
      <vt:lpstr>الإصابة الثانية من إصابات الرأس  2. التجمع الدموي </vt:lpstr>
      <vt:lpstr>التجمع الدموي فوق غشاء الأم الجافية</vt:lpstr>
      <vt:lpstr>الإصابة الثانية من إصابات الرأس  2. التجمع الدموي  أ ـ التجمع الدموي فوق الأم القاسية </vt:lpstr>
      <vt:lpstr>4ـ4 الرياضة والشعور بالكآبة    Grief</vt:lpstr>
      <vt:lpstr>عرض تقديمي في PowerPoint</vt:lpstr>
      <vt:lpstr>هرمون الإندورفين  Endorphin</vt:lpstr>
      <vt:lpstr>ميكانيكية عمل الإندروفين </vt:lpstr>
      <vt:lpstr>4ـ5 الرياضة والذاكرة    Memory</vt:lpstr>
      <vt:lpstr>4ـ6 الرياضة والأرق   Insomnia</vt:lpstr>
      <vt:lpstr>أسباب الأرق </vt:lpstr>
      <vt:lpstr>عرض تقديمي في PowerPoint</vt:lpstr>
      <vt:lpstr>4ـ7 النوم The sleep </vt:lpstr>
      <vt:lpstr>بسم الله الرحمن الرحيم</vt:lpstr>
      <vt:lpstr> ميكانيكية النوم</vt:lpstr>
      <vt:lpstr>س: بعض الوظائف الفسلجية في الجسم إثناء النوم </vt:lpstr>
      <vt:lpstr> ساعات النوم المطلوبة</vt:lpstr>
      <vt:lpstr>تأثير ممارسة الرياضة على النوم</vt:lpstr>
      <vt:lpstr>انتهت المحاضرة رقم ( 12 )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</dc:title>
  <dc:creator>Dr.hassan</dc:creator>
  <cp:lastModifiedBy>DR.Ahmed Saker 2O11</cp:lastModifiedBy>
  <cp:revision>66</cp:revision>
  <dcterms:created xsi:type="dcterms:W3CDTF">2021-02-09T04:55:38Z</dcterms:created>
  <dcterms:modified xsi:type="dcterms:W3CDTF">2024-09-21T11:43:42Z</dcterms:modified>
</cp:coreProperties>
</file>